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7.xml" ContentType="application/vnd.openxmlformats-officedocument.theme+xml"/>
  <Override PartName="/ppt/slideLayouts/slideLayout6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710" r:id="rId2"/>
    <p:sldMasterId id="2147483722" r:id="rId3"/>
    <p:sldMasterId id="2147483734" r:id="rId4"/>
    <p:sldMasterId id="2147483739" r:id="rId5"/>
    <p:sldMasterId id="2147483743" r:id="rId6"/>
    <p:sldMasterId id="2147483752" r:id="rId7"/>
    <p:sldMasterId id="2147483765" r:id="rId8"/>
  </p:sldMasterIdLst>
  <p:notesMasterIdLst>
    <p:notesMasterId r:id="rId58"/>
  </p:notesMasterIdLst>
  <p:sldIdLst>
    <p:sldId id="277" r:id="rId9"/>
    <p:sldId id="689" r:id="rId10"/>
    <p:sldId id="695" r:id="rId11"/>
    <p:sldId id="696" r:id="rId12"/>
    <p:sldId id="2362" r:id="rId13"/>
    <p:sldId id="1793" r:id="rId14"/>
    <p:sldId id="2363" r:id="rId15"/>
    <p:sldId id="2364" r:id="rId16"/>
    <p:sldId id="2597" r:id="rId17"/>
    <p:sldId id="257" r:id="rId18"/>
    <p:sldId id="2600" r:id="rId19"/>
    <p:sldId id="1785" r:id="rId20"/>
    <p:sldId id="259" r:id="rId21"/>
    <p:sldId id="2598" r:id="rId22"/>
    <p:sldId id="2366" r:id="rId23"/>
    <p:sldId id="1788" r:id="rId24"/>
    <p:sldId id="2365" r:id="rId25"/>
    <p:sldId id="2601" r:id="rId26"/>
    <p:sldId id="659" r:id="rId27"/>
    <p:sldId id="646" r:id="rId28"/>
    <p:sldId id="661" r:id="rId29"/>
    <p:sldId id="660" r:id="rId30"/>
    <p:sldId id="628" r:id="rId31"/>
    <p:sldId id="663" r:id="rId32"/>
    <p:sldId id="667" r:id="rId33"/>
    <p:sldId id="673" r:id="rId34"/>
    <p:sldId id="669" r:id="rId35"/>
    <p:sldId id="671" r:id="rId36"/>
    <p:sldId id="674" r:id="rId37"/>
    <p:sldId id="690" r:id="rId38"/>
    <p:sldId id="672" r:id="rId39"/>
    <p:sldId id="675" r:id="rId40"/>
    <p:sldId id="650" r:id="rId41"/>
    <p:sldId id="677" r:id="rId42"/>
    <p:sldId id="691" r:id="rId43"/>
    <p:sldId id="678" r:id="rId44"/>
    <p:sldId id="692" r:id="rId45"/>
    <p:sldId id="676" r:id="rId46"/>
    <p:sldId id="679" r:id="rId47"/>
    <p:sldId id="682" r:id="rId48"/>
    <p:sldId id="683" r:id="rId49"/>
    <p:sldId id="684" r:id="rId50"/>
    <p:sldId id="685" r:id="rId51"/>
    <p:sldId id="686" r:id="rId52"/>
    <p:sldId id="693" r:id="rId53"/>
    <p:sldId id="687" r:id="rId54"/>
    <p:sldId id="688" r:id="rId55"/>
    <p:sldId id="2187" r:id="rId56"/>
    <p:sldId id="2602"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4472C4"/>
    <a:srgbClr val="1975BC"/>
    <a:srgbClr val="1E71B8"/>
    <a:srgbClr val="52B47D"/>
    <a:srgbClr val="203864"/>
    <a:srgbClr val="B4C7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28" autoAdjust="0"/>
    <p:restoredTop sz="94640"/>
  </p:normalViewPr>
  <p:slideViewPr>
    <p:cSldViewPr snapToGrid="0">
      <p:cViewPr varScale="1">
        <p:scale>
          <a:sx n="107" d="100"/>
          <a:sy n="107" d="100"/>
        </p:scale>
        <p:origin x="768" y="1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theme" Target="theme/theme1.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presProps" Target="presProp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0567FF-2E27-4EA9-AEC5-0B50F07CAD25}"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C309CCF0-C45C-4CA7-9D3C-4D2D160EF39E}">
      <dgm:prSet phldrT="[Text]"/>
      <dgm:spPr>
        <a:ln>
          <a:solidFill>
            <a:schemeClr val="tx2"/>
          </a:solidFill>
        </a:ln>
      </dgm:spPr>
      <dgm:t>
        <a:bodyPr/>
        <a:lstStyle/>
        <a:p>
          <a:pPr>
            <a:buFont typeface="Courier New" panose="02070309020205020404" pitchFamily="49" charset="0"/>
            <a:buChar char="o"/>
          </a:pPr>
          <a:r>
            <a:rPr lang="en-US" dirty="0">
              <a:latin typeface="+mj-lt"/>
            </a:rPr>
            <a:t>structural reforms required for Banking in Post-Democratic Nigeria </a:t>
          </a:r>
        </a:p>
      </dgm:t>
    </dgm:pt>
    <dgm:pt modelId="{5EB6AC32-E886-49E0-BFE6-0DF143503343}" type="parTrans" cxnId="{4582215C-0CA0-4C9A-8230-713EE4FDF8AD}">
      <dgm:prSet/>
      <dgm:spPr/>
      <dgm:t>
        <a:bodyPr/>
        <a:lstStyle/>
        <a:p>
          <a:endParaRPr lang="en-US"/>
        </a:p>
      </dgm:t>
    </dgm:pt>
    <dgm:pt modelId="{3445EC25-8207-4885-9C6E-25D96D85E14C}" type="sibTrans" cxnId="{4582215C-0CA0-4C9A-8230-713EE4FDF8AD}">
      <dgm:prSet/>
      <dgm:spPr/>
      <dgm:t>
        <a:bodyPr/>
        <a:lstStyle/>
        <a:p>
          <a:endParaRPr lang="en-US"/>
        </a:p>
      </dgm:t>
    </dgm:pt>
    <dgm:pt modelId="{A0C31E9C-7B07-493F-BB2C-158E90E85342}">
      <dgm:prSet phldrT="[Text]"/>
      <dgm:spPr>
        <a:ln>
          <a:solidFill>
            <a:schemeClr val="tx2"/>
          </a:solidFill>
        </a:ln>
      </dgm:spPr>
      <dgm:t>
        <a:bodyPr/>
        <a:lstStyle/>
        <a:p>
          <a:pPr>
            <a:buFont typeface="Courier New" panose="02070309020205020404" pitchFamily="49" charset="0"/>
            <a:buChar char="o"/>
          </a:pPr>
          <a:r>
            <a:rPr lang="en-US" dirty="0">
              <a:solidFill>
                <a:schemeClr val="tx1"/>
              </a:solidFill>
              <a:latin typeface="+mj-lt"/>
            </a:rPr>
            <a:t>Role of Banking in economic thrust for National Commercialisation, Liberalisation and Privatisation </a:t>
          </a:r>
        </a:p>
      </dgm:t>
    </dgm:pt>
    <dgm:pt modelId="{0B67B0C6-1E57-4B0A-896A-2F8CC9D5BD3E}" type="parTrans" cxnId="{4721A9F7-0102-4D8D-8A1F-D7727A645C90}">
      <dgm:prSet/>
      <dgm:spPr/>
      <dgm:t>
        <a:bodyPr/>
        <a:lstStyle/>
        <a:p>
          <a:endParaRPr lang="en-US"/>
        </a:p>
      </dgm:t>
    </dgm:pt>
    <dgm:pt modelId="{6CEF1674-48A8-41D9-93A8-6E2DE8C9E9F0}" type="sibTrans" cxnId="{4721A9F7-0102-4D8D-8A1F-D7727A645C90}">
      <dgm:prSet/>
      <dgm:spPr/>
      <dgm:t>
        <a:bodyPr/>
        <a:lstStyle/>
        <a:p>
          <a:endParaRPr lang="en-US"/>
        </a:p>
      </dgm:t>
    </dgm:pt>
    <dgm:pt modelId="{D03FBA86-B3F4-4C91-8883-9F56661C852D}">
      <dgm:prSet phldrT="[Text]"/>
      <dgm:spPr>
        <a:ln>
          <a:solidFill>
            <a:schemeClr val="tx2"/>
          </a:solidFill>
        </a:ln>
      </dgm:spPr>
      <dgm:t>
        <a:bodyPr/>
        <a:lstStyle/>
        <a:p>
          <a:pPr>
            <a:buFont typeface="Courier New" panose="02070309020205020404" pitchFamily="49" charset="0"/>
            <a:buChar char="o"/>
          </a:pPr>
          <a:r>
            <a:rPr lang="en-US" dirty="0">
              <a:latin typeface="+mj-lt"/>
            </a:rPr>
            <a:t>NES advocated for revitalised banking and finance sector to drive its new economic imperative. </a:t>
          </a:r>
        </a:p>
      </dgm:t>
    </dgm:pt>
    <dgm:pt modelId="{C148B641-FE0C-4AAC-A2D9-13A51471923B}" type="parTrans" cxnId="{81CE9E17-901D-4380-B7E1-BEF4F780ACCB}">
      <dgm:prSet/>
      <dgm:spPr/>
      <dgm:t>
        <a:bodyPr/>
        <a:lstStyle/>
        <a:p>
          <a:endParaRPr lang="en-US"/>
        </a:p>
      </dgm:t>
    </dgm:pt>
    <dgm:pt modelId="{48D72410-30D7-40A1-8ACB-3E28EE8E648B}" type="sibTrans" cxnId="{81CE9E17-901D-4380-B7E1-BEF4F780ACCB}">
      <dgm:prSet/>
      <dgm:spPr/>
      <dgm:t>
        <a:bodyPr/>
        <a:lstStyle/>
        <a:p>
          <a:endParaRPr lang="en-US"/>
        </a:p>
      </dgm:t>
    </dgm:pt>
    <dgm:pt modelId="{6DE259B4-8F3F-40E5-8978-75EDDA21111C}" type="pres">
      <dgm:prSet presAssocID="{630567FF-2E27-4EA9-AEC5-0B50F07CAD25}" presName="Name0" presStyleCnt="0">
        <dgm:presLayoutVars>
          <dgm:dir/>
          <dgm:resizeHandles val="exact"/>
        </dgm:presLayoutVars>
      </dgm:prSet>
      <dgm:spPr/>
    </dgm:pt>
    <dgm:pt modelId="{61E79D38-1C27-4372-BCEE-1BF55E29BEA6}" type="pres">
      <dgm:prSet presAssocID="{C309CCF0-C45C-4CA7-9D3C-4D2D160EF39E}" presName="composite" presStyleCnt="0"/>
      <dgm:spPr/>
    </dgm:pt>
    <dgm:pt modelId="{A9982093-32FB-4964-8111-8E2C520473A8}" type="pres">
      <dgm:prSet presAssocID="{C309CCF0-C45C-4CA7-9D3C-4D2D160EF39E}" presName="rect1" presStyleLbl="trAlignAcc1" presStyleIdx="0" presStyleCnt="3">
        <dgm:presLayoutVars>
          <dgm:bulletEnabled val="1"/>
        </dgm:presLayoutVars>
      </dgm:prSet>
      <dgm:spPr/>
    </dgm:pt>
    <dgm:pt modelId="{177298DD-AE08-4E86-818B-B1D2B7C1D7DC}" type="pres">
      <dgm:prSet presAssocID="{C309CCF0-C45C-4CA7-9D3C-4D2D160EF39E}" presName="rect2" presStyleLbl="fgImgPlace1" presStyleIdx="0" presStyleCnt="3"/>
      <dgm:spPr>
        <a:solidFill>
          <a:srgbClr val="00B050"/>
        </a:solidFill>
      </dgm:spPr>
    </dgm:pt>
    <dgm:pt modelId="{D52D28A3-D9FF-442F-AFA7-7453B553E1F0}" type="pres">
      <dgm:prSet presAssocID="{3445EC25-8207-4885-9C6E-25D96D85E14C}" presName="sibTrans" presStyleCnt="0"/>
      <dgm:spPr/>
    </dgm:pt>
    <dgm:pt modelId="{22004E25-9F52-4EA1-AFD5-EBD1820279B5}" type="pres">
      <dgm:prSet presAssocID="{A0C31E9C-7B07-493F-BB2C-158E90E85342}" presName="composite" presStyleCnt="0"/>
      <dgm:spPr/>
    </dgm:pt>
    <dgm:pt modelId="{5E854B3E-6A59-4ABF-BB03-6D80C7FDF708}" type="pres">
      <dgm:prSet presAssocID="{A0C31E9C-7B07-493F-BB2C-158E90E85342}" presName="rect1" presStyleLbl="trAlignAcc1" presStyleIdx="1" presStyleCnt="3" custScaleX="90660" custLinFactNeighborX="-5660" custLinFactNeighborY="-3719">
        <dgm:presLayoutVars>
          <dgm:bulletEnabled val="1"/>
        </dgm:presLayoutVars>
      </dgm:prSet>
      <dgm:spPr/>
    </dgm:pt>
    <dgm:pt modelId="{C3979AB2-BA84-4C7C-A53B-BC94F09F0A86}" type="pres">
      <dgm:prSet presAssocID="{A0C31E9C-7B07-493F-BB2C-158E90E85342}" presName="rect2" presStyleLbl="fgImgPlace1" presStyleIdx="1" presStyleCnt="3"/>
      <dgm:spPr>
        <a:solidFill>
          <a:srgbClr val="00B0F0"/>
        </a:solidFill>
      </dgm:spPr>
    </dgm:pt>
    <dgm:pt modelId="{DD545CDB-BBF0-433C-930D-3DD771388D40}" type="pres">
      <dgm:prSet presAssocID="{6CEF1674-48A8-41D9-93A8-6E2DE8C9E9F0}" presName="sibTrans" presStyleCnt="0"/>
      <dgm:spPr/>
    </dgm:pt>
    <dgm:pt modelId="{FBD4DBDD-A658-461C-8B21-F44C431313DE}" type="pres">
      <dgm:prSet presAssocID="{D03FBA86-B3F4-4C91-8883-9F56661C852D}" presName="composite" presStyleCnt="0"/>
      <dgm:spPr/>
    </dgm:pt>
    <dgm:pt modelId="{F61D3688-AECF-4EAA-B88E-8D10531F7058}" type="pres">
      <dgm:prSet presAssocID="{D03FBA86-B3F4-4C91-8883-9F56661C852D}" presName="rect1" presStyleLbl="trAlignAcc1" presStyleIdx="2" presStyleCnt="3">
        <dgm:presLayoutVars>
          <dgm:bulletEnabled val="1"/>
        </dgm:presLayoutVars>
      </dgm:prSet>
      <dgm:spPr/>
    </dgm:pt>
    <dgm:pt modelId="{0F193B8A-B845-4D77-AA73-7915BB6E6855}" type="pres">
      <dgm:prSet presAssocID="{D03FBA86-B3F4-4C91-8883-9F56661C852D}" presName="rect2" presStyleLbl="fgImgPlace1" presStyleIdx="2" presStyleCnt="3"/>
      <dgm:spPr>
        <a:solidFill>
          <a:schemeClr val="tx2"/>
        </a:solidFill>
      </dgm:spPr>
    </dgm:pt>
  </dgm:ptLst>
  <dgm:cxnLst>
    <dgm:cxn modelId="{BCAD7412-34EF-49A5-9A2E-7293B9DF7333}" type="presOf" srcId="{C309CCF0-C45C-4CA7-9D3C-4D2D160EF39E}" destId="{A9982093-32FB-4964-8111-8E2C520473A8}" srcOrd="0" destOrd="0" presId="urn:microsoft.com/office/officeart/2008/layout/PictureStrips"/>
    <dgm:cxn modelId="{81CE9E17-901D-4380-B7E1-BEF4F780ACCB}" srcId="{630567FF-2E27-4EA9-AEC5-0B50F07CAD25}" destId="{D03FBA86-B3F4-4C91-8883-9F56661C852D}" srcOrd="2" destOrd="0" parTransId="{C148B641-FE0C-4AAC-A2D9-13A51471923B}" sibTransId="{48D72410-30D7-40A1-8ACB-3E28EE8E648B}"/>
    <dgm:cxn modelId="{6C4E4B4A-C569-47D9-B916-DD52B99838F2}" type="presOf" srcId="{A0C31E9C-7B07-493F-BB2C-158E90E85342}" destId="{5E854B3E-6A59-4ABF-BB03-6D80C7FDF708}" srcOrd="0" destOrd="0" presId="urn:microsoft.com/office/officeart/2008/layout/PictureStrips"/>
    <dgm:cxn modelId="{4582215C-0CA0-4C9A-8230-713EE4FDF8AD}" srcId="{630567FF-2E27-4EA9-AEC5-0B50F07CAD25}" destId="{C309CCF0-C45C-4CA7-9D3C-4D2D160EF39E}" srcOrd="0" destOrd="0" parTransId="{5EB6AC32-E886-49E0-BFE6-0DF143503343}" sibTransId="{3445EC25-8207-4885-9C6E-25D96D85E14C}"/>
    <dgm:cxn modelId="{D65E8BD4-D550-403D-AC9F-10DB70CAE4AA}" type="presOf" srcId="{630567FF-2E27-4EA9-AEC5-0B50F07CAD25}" destId="{6DE259B4-8F3F-40E5-8978-75EDDA21111C}" srcOrd="0" destOrd="0" presId="urn:microsoft.com/office/officeart/2008/layout/PictureStrips"/>
    <dgm:cxn modelId="{515588F2-5F0F-4977-B2B9-4F572456A418}" type="presOf" srcId="{D03FBA86-B3F4-4C91-8883-9F56661C852D}" destId="{F61D3688-AECF-4EAA-B88E-8D10531F7058}" srcOrd="0" destOrd="0" presId="urn:microsoft.com/office/officeart/2008/layout/PictureStrips"/>
    <dgm:cxn modelId="{4721A9F7-0102-4D8D-8A1F-D7727A645C90}" srcId="{630567FF-2E27-4EA9-AEC5-0B50F07CAD25}" destId="{A0C31E9C-7B07-493F-BB2C-158E90E85342}" srcOrd="1" destOrd="0" parTransId="{0B67B0C6-1E57-4B0A-896A-2F8CC9D5BD3E}" sibTransId="{6CEF1674-48A8-41D9-93A8-6E2DE8C9E9F0}"/>
    <dgm:cxn modelId="{E23FB88A-C7A5-432A-8DD8-CF073C62293E}" type="presParOf" srcId="{6DE259B4-8F3F-40E5-8978-75EDDA21111C}" destId="{61E79D38-1C27-4372-BCEE-1BF55E29BEA6}" srcOrd="0" destOrd="0" presId="urn:microsoft.com/office/officeart/2008/layout/PictureStrips"/>
    <dgm:cxn modelId="{AF5F25C1-6E97-4A9A-A2DB-B924DEB7F166}" type="presParOf" srcId="{61E79D38-1C27-4372-BCEE-1BF55E29BEA6}" destId="{A9982093-32FB-4964-8111-8E2C520473A8}" srcOrd="0" destOrd="0" presId="urn:microsoft.com/office/officeart/2008/layout/PictureStrips"/>
    <dgm:cxn modelId="{00515DE4-6886-474E-AD6F-1F77D353CB83}" type="presParOf" srcId="{61E79D38-1C27-4372-BCEE-1BF55E29BEA6}" destId="{177298DD-AE08-4E86-818B-B1D2B7C1D7DC}" srcOrd="1" destOrd="0" presId="urn:microsoft.com/office/officeart/2008/layout/PictureStrips"/>
    <dgm:cxn modelId="{65F9400D-EE87-4159-B46D-34476E47BCA4}" type="presParOf" srcId="{6DE259B4-8F3F-40E5-8978-75EDDA21111C}" destId="{D52D28A3-D9FF-442F-AFA7-7453B553E1F0}" srcOrd="1" destOrd="0" presId="urn:microsoft.com/office/officeart/2008/layout/PictureStrips"/>
    <dgm:cxn modelId="{26DF00CD-91D1-49C4-844A-99CB986B297B}" type="presParOf" srcId="{6DE259B4-8F3F-40E5-8978-75EDDA21111C}" destId="{22004E25-9F52-4EA1-AFD5-EBD1820279B5}" srcOrd="2" destOrd="0" presId="urn:microsoft.com/office/officeart/2008/layout/PictureStrips"/>
    <dgm:cxn modelId="{26A1BE96-F3D2-4943-95D0-FA582FD4AA45}" type="presParOf" srcId="{22004E25-9F52-4EA1-AFD5-EBD1820279B5}" destId="{5E854B3E-6A59-4ABF-BB03-6D80C7FDF708}" srcOrd="0" destOrd="0" presId="urn:microsoft.com/office/officeart/2008/layout/PictureStrips"/>
    <dgm:cxn modelId="{14580B72-7934-4ABC-BEC6-BA0A53DBD5F2}" type="presParOf" srcId="{22004E25-9F52-4EA1-AFD5-EBD1820279B5}" destId="{C3979AB2-BA84-4C7C-A53B-BC94F09F0A86}" srcOrd="1" destOrd="0" presId="urn:microsoft.com/office/officeart/2008/layout/PictureStrips"/>
    <dgm:cxn modelId="{E68C12C5-31EF-47C1-B604-6F71DE9999C7}" type="presParOf" srcId="{6DE259B4-8F3F-40E5-8978-75EDDA21111C}" destId="{DD545CDB-BBF0-433C-930D-3DD771388D40}" srcOrd="3" destOrd="0" presId="urn:microsoft.com/office/officeart/2008/layout/PictureStrips"/>
    <dgm:cxn modelId="{85BB0068-195E-492A-8821-F6C943A32141}" type="presParOf" srcId="{6DE259B4-8F3F-40E5-8978-75EDDA21111C}" destId="{FBD4DBDD-A658-461C-8B21-F44C431313DE}" srcOrd="4" destOrd="0" presId="urn:microsoft.com/office/officeart/2008/layout/PictureStrips"/>
    <dgm:cxn modelId="{566679B6-E711-4621-BC9F-8835CD53A240}" type="presParOf" srcId="{FBD4DBDD-A658-461C-8B21-F44C431313DE}" destId="{F61D3688-AECF-4EAA-B88E-8D10531F7058}" srcOrd="0" destOrd="0" presId="urn:microsoft.com/office/officeart/2008/layout/PictureStrips"/>
    <dgm:cxn modelId="{C3133A4A-AB12-4C64-8FAB-3E995CD0F057}" type="presParOf" srcId="{FBD4DBDD-A658-461C-8B21-F44C431313DE}" destId="{0F193B8A-B845-4D77-AA73-7915BB6E6855}" srcOrd="1" destOrd="0" presId="urn:microsoft.com/office/officeart/2008/layout/PictureStrip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678A786-CEA6-4431-BF97-533C806DD67A}" type="doc">
      <dgm:prSet loTypeId="urn:microsoft.com/office/officeart/2011/layout/TabList" loCatId="officeonline" qsTypeId="urn:microsoft.com/office/officeart/2005/8/quickstyle/simple1" qsCatId="simple" csTypeId="urn:microsoft.com/office/officeart/2005/8/colors/accent1_2" csCatId="accent1" phldr="1"/>
      <dgm:spPr/>
      <dgm:t>
        <a:bodyPr/>
        <a:lstStyle/>
        <a:p>
          <a:endParaRPr lang="en-US"/>
        </a:p>
      </dgm:t>
    </dgm:pt>
    <dgm:pt modelId="{F205DAD2-EC1F-4778-A2EA-8050035B05A3}">
      <dgm:prSet phldrT="[Text]" phldr="1" custT="1"/>
      <dgm:spPr>
        <a:solidFill>
          <a:srgbClr val="00B050"/>
        </a:solidFill>
      </dgm:spPr>
      <dgm:t>
        <a:bodyPr/>
        <a:lstStyle/>
        <a:p>
          <a:endParaRPr lang="en-US" sz="1400" dirty="0">
            <a:latin typeface="+mj-lt"/>
          </a:endParaRPr>
        </a:p>
      </dgm:t>
    </dgm:pt>
    <dgm:pt modelId="{C6E966FF-3A04-4CC0-98F2-31AC1E57DDEB}" type="parTrans" cxnId="{9470A889-C08F-49D9-BDA7-E82E52EBED41}">
      <dgm:prSet/>
      <dgm:spPr/>
      <dgm:t>
        <a:bodyPr/>
        <a:lstStyle/>
        <a:p>
          <a:endParaRPr lang="en-US" sz="1400">
            <a:latin typeface="+mj-lt"/>
          </a:endParaRPr>
        </a:p>
      </dgm:t>
    </dgm:pt>
    <dgm:pt modelId="{AAEEFF5D-3421-4E1B-B341-B8352716A11E}" type="sibTrans" cxnId="{9470A889-C08F-49D9-BDA7-E82E52EBED41}">
      <dgm:prSet/>
      <dgm:spPr/>
      <dgm:t>
        <a:bodyPr/>
        <a:lstStyle/>
        <a:p>
          <a:endParaRPr lang="en-US" sz="1400">
            <a:latin typeface="+mj-lt"/>
          </a:endParaRPr>
        </a:p>
      </dgm:t>
    </dgm:pt>
    <dgm:pt modelId="{7624C4F4-6410-4619-9034-57FF5BE9E3D4}">
      <dgm:prSet phldrT="[Text]" custT="1"/>
      <dgm:spPr/>
      <dgm:t>
        <a:bodyPr/>
        <a:lstStyle/>
        <a:p>
          <a:r>
            <a:rPr lang="en-US" sz="1400" dirty="0">
              <a:latin typeface="+mj-lt"/>
            </a:rPr>
            <a:t>120bn in revenue for Govt.</a:t>
          </a:r>
        </a:p>
      </dgm:t>
    </dgm:pt>
    <dgm:pt modelId="{620DC122-DBC9-4742-8A98-63EEEB904A4C}" type="parTrans" cxnId="{982ACAD2-536F-46C8-A986-D73A808CE1C2}">
      <dgm:prSet/>
      <dgm:spPr/>
      <dgm:t>
        <a:bodyPr/>
        <a:lstStyle/>
        <a:p>
          <a:endParaRPr lang="en-US" sz="1400">
            <a:latin typeface="+mj-lt"/>
          </a:endParaRPr>
        </a:p>
      </dgm:t>
    </dgm:pt>
    <dgm:pt modelId="{19BAFCDB-C928-4209-BBEE-FDA1E2CE9BC5}" type="sibTrans" cxnId="{982ACAD2-536F-46C8-A986-D73A808CE1C2}">
      <dgm:prSet/>
      <dgm:spPr/>
      <dgm:t>
        <a:bodyPr/>
        <a:lstStyle/>
        <a:p>
          <a:endParaRPr lang="en-US" sz="1400">
            <a:latin typeface="+mj-lt"/>
          </a:endParaRPr>
        </a:p>
      </dgm:t>
    </dgm:pt>
    <dgm:pt modelId="{31457B0A-7F55-4635-B195-7085235D098C}">
      <dgm:prSet phldrT="[Text]" custT="1"/>
      <dgm:spPr/>
      <dgm:t>
        <a:bodyPr/>
        <a:lstStyle/>
        <a:p>
          <a:r>
            <a:rPr lang="en-US" sz="1400" dirty="0">
              <a:latin typeface="+mj-lt"/>
            </a:rPr>
            <a:t>A 162 Million Subscriber base and 103 Million Internet Subscriber Base</a:t>
          </a:r>
        </a:p>
      </dgm:t>
    </dgm:pt>
    <dgm:pt modelId="{D3AB708C-A5E6-46C0-A286-BB2DC0691CD9}" type="parTrans" cxnId="{27EFD399-DED0-4B23-B330-4A46C9B2D418}">
      <dgm:prSet/>
      <dgm:spPr/>
      <dgm:t>
        <a:bodyPr/>
        <a:lstStyle/>
        <a:p>
          <a:endParaRPr lang="en-US" sz="1400">
            <a:latin typeface="+mj-lt"/>
          </a:endParaRPr>
        </a:p>
      </dgm:t>
    </dgm:pt>
    <dgm:pt modelId="{1A6492E3-2EFB-4DB5-9BEB-2DCB898198D9}" type="sibTrans" cxnId="{27EFD399-DED0-4B23-B330-4A46C9B2D418}">
      <dgm:prSet/>
      <dgm:spPr/>
      <dgm:t>
        <a:bodyPr/>
        <a:lstStyle/>
        <a:p>
          <a:endParaRPr lang="en-US" sz="1400">
            <a:latin typeface="+mj-lt"/>
          </a:endParaRPr>
        </a:p>
      </dgm:t>
    </dgm:pt>
    <dgm:pt modelId="{10537529-5234-4B44-981A-DB0E1A573850}">
      <dgm:prSet phldrT="[Text]" phldr="1" custT="1"/>
      <dgm:spPr>
        <a:solidFill>
          <a:srgbClr val="00B050"/>
        </a:solidFill>
      </dgm:spPr>
      <dgm:t>
        <a:bodyPr/>
        <a:lstStyle/>
        <a:p>
          <a:endParaRPr lang="en-US" sz="1400" dirty="0">
            <a:latin typeface="+mj-lt"/>
          </a:endParaRPr>
        </a:p>
      </dgm:t>
    </dgm:pt>
    <dgm:pt modelId="{1A52C848-68D8-45B2-B204-B24CC1E2F1FF}" type="parTrans" cxnId="{BEAFE75A-7FB5-46F0-9D2F-04A027CDA686}">
      <dgm:prSet/>
      <dgm:spPr/>
      <dgm:t>
        <a:bodyPr/>
        <a:lstStyle/>
        <a:p>
          <a:endParaRPr lang="en-US" sz="1400">
            <a:latin typeface="+mj-lt"/>
          </a:endParaRPr>
        </a:p>
      </dgm:t>
    </dgm:pt>
    <dgm:pt modelId="{28D14808-531E-4A9C-8140-6F617EA1C5AD}" type="sibTrans" cxnId="{BEAFE75A-7FB5-46F0-9D2F-04A027CDA686}">
      <dgm:prSet/>
      <dgm:spPr/>
      <dgm:t>
        <a:bodyPr/>
        <a:lstStyle/>
        <a:p>
          <a:endParaRPr lang="en-US" sz="1400">
            <a:latin typeface="+mj-lt"/>
          </a:endParaRPr>
        </a:p>
      </dgm:t>
    </dgm:pt>
    <dgm:pt modelId="{D802D679-3BAB-473A-8882-917134D653A9}">
      <dgm:prSet phldrT="[Text]" custT="1"/>
      <dgm:spPr/>
      <dgm:t>
        <a:bodyPr/>
        <a:lstStyle/>
        <a:p>
          <a:r>
            <a:rPr lang="en-US" sz="1400" dirty="0">
              <a:latin typeface="+mj-lt"/>
            </a:rPr>
            <a:t>From 3% tele-density to 114%</a:t>
          </a:r>
        </a:p>
      </dgm:t>
    </dgm:pt>
    <dgm:pt modelId="{87FEE8DF-BAB0-477F-8725-9C3F6D40091B}" type="parTrans" cxnId="{15B78839-3AB8-4F2A-8F2C-4BCB33576917}">
      <dgm:prSet/>
      <dgm:spPr/>
      <dgm:t>
        <a:bodyPr/>
        <a:lstStyle/>
        <a:p>
          <a:endParaRPr lang="en-US" sz="1400">
            <a:latin typeface="+mj-lt"/>
          </a:endParaRPr>
        </a:p>
      </dgm:t>
    </dgm:pt>
    <dgm:pt modelId="{A790AD56-BFA3-429C-80B8-8EB4FB6C9A7C}" type="sibTrans" cxnId="{15B78839-3AB8-4F2A-8F2C-4BCB33576917}">
      <dgm:prSet/>
      <dgm:spPr/>
      <dgm:t>
        <a:bodyPr/>
        <a:lstStyle/>
        <a:p>
          <a:endParaRPr lang="en-US" sz="1400">
            <a:latin typeface="+mj-lt"/>
          </a:endParaRPr>
        </a:p>
      </dgm:t>
    </dgm:pt>
    <dgm:pt modelId="{B32769EE-B57A-4603-94A6-50BC8FE1A51F}">
      <dgm:prSet phldrT="[Text]" custT="1"/>
      <dgm:spPr/>
      <dgm:t>
        <a:bodyPr/>
        <a:lstStyle/>
        <a:p>
          <a:pPr>
            <a:buSzPts val="1200"/>
            <a:buFont typeface="Arial Narrow" panose="020B0606020202030204" pitchFamily="34" charset="0"/>
            <a:buChar char="-"/>
          </a:pPr>
          <a:r>
            <a:rPr lang="en-US" sz="1400" spc="-15" dirty="0">
              <a:effectLst/>
              <a:latin typeface="+mj-lt"/>
              <a:ea typeface="Arial Narrow" panose="020B0606020202030204" pitchFamily="34" charset="0"/>
              <a:cs typeface="Arial Narrow" panose="020B0606020202030204" pitchFamily="34" charset="0"/>
            </a:rPr>
            <a:t>over three million direct and indirect jobs, and over USD 12 billion of foreign investment. </a:t>
          </a:r>
          <a:endParaRPr lang="en-US" sz="1400" dirty="0">
            <a:latin typeface="+mj-lt"/>
          </a:endParaRPr>
        </a:p>
      </dgm:t>
    </dgm:pt>
    <dgm:pt modelId="{A1DF67EB-F7D4-4217-B18F-6CD8CED2F003}" type="parTrans" cxnId="{D22D5EC5-A4E8-4B8A-A2C8-134E21FDFDDB}">
      <dgm:prSet/>
      <dgm:spPr/>
      <dgm:t>
        <a:bodyPr/>
        <a:lstStyle/>
        <a:p>
          <a:endParaRPr lang="en-US" sz="1400">
            <a:latin typeface="+mj-lt"/>
          </a:endParaRPr>
        </a:p>
      </dgm:t>
    </dgm:pt>
    <dgm:pt modelId="{A066ECD8-469E-451C-BF21-AD7D8974F13D}" type="sibTrans" cxnId="{D22D5EC5-A4E8-4B8A-A2C8-134E21FDFDDB}">
      <dgm:prSet/>
      <dgm:spPr/>
      <dgm:t>
        <a:bodyPr/>
        <a:lstStyle/>
        <a:p>
          <a:endParaRPr lang="en-US" sz="1400">
            <a:latin typeface="+mj-lt"/>
          </a:endParaRPr>
        </a:p>
      </dgm:t>
    </dgm:pt>
    <dgm:pt modelId="{D493C857-C311-41D6-B412-D07AD5111F84}">
      <dgm:prSet phldrT="[Text]" phldr="1" custT="1"/>
      <dgm:spPr>
        <a:solidFill>
          <a:srgbClr val="00B050"/>
        </a:solidFill>
      </dgm:spPr>
      <dgm:t>
        <a:bodyPr/>
        <a:lstStyle/>
        <a:p>
          <a:endParaRPr lang="en-US" sz="1400">
            <a:latin typeface="+mj-lt"/>
          </a:endParaRPr>
        </a:p>
      </dgm:t>
    </dgm:pt>
    <dgm:pt modelId="{C773E863-79FF-41A6-A1B7-692974E6F8A2}" type="parTrans" cxnId="{C9D56859-89DB-4811-9343-5FDA858F22C3}">
      <dgm:prSet/>
      <dgm:spPr/>
      <dgm:t>
        <a:bodyPr/>
        <a:lstStyle/>
        <a:p>
          <a:endParaRPr lang="en-US" sz="1400">
            <a:latin typeface="+mj-lt"/>
          </a:endParaRPr>
        </a:p>
      </dgm:t>
    </dgm:pt>
    <dgm:pt modelId="{1142BD47-67B1-4865-915E-754EAA56A5ED}" type="sibTrans" cxnId="{C9D56859-89DB-4811-9343-5FDA858F22C3}">
      <dgm:prSet/>
      <dgm:spPr/>
      <dgm:t>
        <a:bodyPr/>
        <a:lstStyle/>
        <a:p>
          <a:endParaRPr lang="en-US" sz="1400">
            <a:latin typeface="+mj-lt"/>
          </a:endParaRPr>
        </a:p>
      </dgm:t>
    </dgm:pt>
    <dgm:pt modelId="{6FAB4781-8FDA-48C7-8DFB-72F30E4D5169}">
      <dgm:prSet phldrT="[Text]" custT="1"/>
      <dgm:spPr/>
      <dgm:t>
        <a:bodyPr/>
        <a:lstStyle/>
        <a:p>
          <a:r>
            <a:rPr lang="en-US" sz="1400" dirty="0">
              <a:latin typeface="+mj-lt"/>
            </a:rPr>
            <a:t>55 active Tech Hubs</a:t>
          </a:r>
        </a:p>
      </dgm:t>
    </dgm:pt>
    <dgm:pt modelId="{2A8C506F-69F7-497B-8064-D786D849C13C}" type="parTrans" cxnId="{CF2BD1D0-61F3-4512-ACB5-34484AD45259}">
      <dgm:prSet/>
      <dgm:spPr/>
      <dgm:t>
        <a:bodyPr/>
        <a:lstStyle/>
        <a:p>
          <a:endParaRPr lang="en-US" sz="1400">
            <a:latin typeface="+mj-lt"/>
          </a:endParaRPr>
        </a:p>
      </dgm:t>
    </dgm:pt>
    <dgm:pt modelId="{387F8784-F993-4736-970F-E58E6234C5E2}" type="sibTrans" cxnId="{CF2BD1D0-61F3-4512-ACB5-34484AD45259}">
      <dgm:prSet/>
      <dgm:spPr/>
      <dgm:t>
        <a:bodyPr/>
        <a:lstStyle/>
        <a:p>
          <a:endParaRPr lang="en-US" sz="1400">
            <a:latin typeface="+mj-lt"/>
          </a:endParaRPr>
        </a:p>
      </dgm:t>
    </dgm:pt>
    <dgm:pt modelId="{A3554C01-6E1A-468F-8726-0AA84F63731A}">
      <dgm:prSet phldrT="[Text]" custT="1"/>
      <dgm:spPr/>
      <dgm:t>
        <a:bodyPr/>
        <a:lstStyle/>
        <a:p>
          <a:pPr>
            <a:buSzPts val="1200"/>
            <a:buFont typeface="Arial Narrow" panose="020B0606020202030204" pitchFamily="34" charset="0"/>
            <a:buNone/>
          </a:pPr>
          <a:r>
            <a:rPr lang="en-US" sz="1400" spc="-15" dirty="0">
              <a:effectLst/>
              <a:latin typeface="+mj-lt"/>
              <a:ea typeface="Arial Narrow" panose="020B0606020202030204" pitchFamily="34" charset="0"/>
              <a:cs typeface="Arial Narrow" panose="020B0606020202030204" pitchFamily="34" charset="0"/>
            </a:rPr>
            <a:t>    over USD7 billion in service revenue annually</a:t>
          </a:r>
          <a:endParaRPr lang="en-US" sz="1400" dirty="0">
            <a:latin typeface="+mj-lt"/>
          </a:endParaRPr>
        </a:p>
      </dgm:t>
    </dgm:pt>
    <dgm:pt modelId="{A6CF9C4D-8074-4562-A850-EE6AE6335D3A}" type="parTrans" cxnId="{E4D3445C-C5F2-4FCE-9DE9-7039502428F8}">
      <dgm:prSet/>
      <dgm:spPr/>
      <dgm:t>
        <a:bodyPr/>
        <a:lstStyle/>
        <a:p>
          <a:endParaRPr lang="en-US" sz="1400">
            <a:latin typeface="+mj-lt"/>
          </a:endParaRPr>
        </a:p>
      </dgm:t>
    </dgm:pt>
    <dgm:pt modelId="{5844D37E-8942-429E-9E4D-5B78B09E0931}" type="sibTrans" cxnId="{E4D3445C-C5F2-4FCE-9DE9-7039502428F8}">
      <dgm:prSet/>
      <dgm:spPr/>
      <dgm:t>
        <a:bodyPr/>
        <a:lstStyle/>
        <a:p>
          <a:endParaRPr lang="en-US" sz="1400">
            <a:latin typeface="+mj-lt"/>
          </a:endParaRPr>
        </a:p>
      </dgm:t>
    </dgm:pt>
    <dgm:pt modelId="{F27265B0-755A-4F4E-85B4-0BA8C117A77D}" type="pres">
      <dgm:prSet presAssocID="{B678A786-CEA6-4431-BF97-533C806DD67A}" presName="Name0" presStyleCnt="0">
        <dgm:presLayoutVars>
          <dgm:chMax/>
          <dgm:chPref val="3"/>
          <dgm:dir/>
          <dgm:animOne val="branch"/>
          <dgm:animLvl val="lvl"/>
        </dgm:presLayoutVars>
      </dgm:prSet>
      <dgm:spPr/>
    </dgm:pt>
    <dgm:pt modelId="{7C40AD88-1694-4370-81D8-8C27D04F2D63}" type="pres">
      <dgm:prSet presAssocID="{F205DAD2-EC1F-4778-A2EA-8050035B05A3}" presName="composite" presStyleCnt="0"/>
      <dgm:spPr/>
    </dgm:pt>
    <dgm:pt modelId="{F73B9ADE-BCD9-4022-AD02-F06EB83E3807}" type="pres">
      <dgm:prSet presAssocID="{F205DAD2-EC1F-4778-A2EA-8050035B05A3}" presName="FirstChild" presStyleLbl="revTx" presStyleIdx="0" presStyleCnt="6">
        <dgm:presLayoutVars>
          <dgm:chMax val="0"/>
          <dgm:chPref val="0"/>
          <dgm:bulletEnabled val="1"/>
        </dgm:presLayoutVars>
      </dgm:prSet>
      <dgm:spPr/>
    </dgm:pt>
    <dgm:pt modelId="{68A034F2-D203-4C8F-A8AD-4473FE64B906}" type="pres">
      <dgm:prSet presAssocID="{F205DAD2-EC1F-4778-A2EA-8050035B05A3}" presName="Parent" presStyleLbl="alignNode1" presStyleIdx="0" presStyleCnt="3">
        <dgm:presLayoutVars>
          <dgm:chMax val="3"/>
          <dgm:chPref val="3"/>
          <dgm:bulletEnabled val="1"/>
        </dgm:presLayoutVars>
      </dgm:prSet>
      <dgm:spPr/>
    </dgm:pt>
    <dgm:pt modelId="{0D9C5F00-FBFC-4567-B693-435DE898563C}" type="pres">
      <dgm:prSet presAssocID="{F205DAD2-EC1F-4778-A2EA-8050035B05A3}" presName="Accent" presStyleLbl="parChTrans1D1" presStyleIdx="0" presStyleCnt="3"/>
      <dgm:spPr/>
    </dgm:pt>
    <dgm:pt modelId="{11C48A17-3667-4F55-87F9-142A8A40A587}" type="pres">
      <dgm:prSet presAssocID="{F205DAD2-EC1F-4778-A2EA-8050035B05A3}" presName="Child" presStyleLbl="revTx" presStyleIdx="1" presStyleCnt="6">
        <dgm:presLayoutVars>
          <dgm:chMax val="0"/>
          <dgm:chPref val="0"/>
          <dgm:bulletEnabled val="1"/>
        </dgm:presLayoutVars>
      </dgm:prSet>
      <dgm:spPr/>
    </dgm:pt>
    <dgm:pt modelId="{BBE9A7CA-BE9E-4B12-81EC-DE33704A05D4}" type="pres">
      <dgm:prSet presAssocID="{AAEEFF5D-3421-4E1B-B341-B8352716A11E}" presName="sibTrans" presStyleCnt="0"/>
      <dgm:spPr/>
    </dgm:pt>
    <dgm:pt modelId="{49EDB597-C86D-43B7-96EB-72AD5624B82C}" type="pres">
      <dgm:prSet presAssocID="{10537529-5234-4B44-981A-DB0E1A573850}" presName="composite" presStyleCnt="0"/>
      <dgm:spPr/>
    </dgm:pt>
    <dgm:pt modelId="{7046E91C-B653-476E-9401-58C479B51C7D}" type="pres">
      <dgm:prSet presAssocID="{10537529-5234-4B44-981A-DB0E1A573850}" presName="FirstChild" presStyleLbl="revTx" presStyleIdx="2" presStyleCnt="6">
        <dgm:presLayoutVars>
          <dgm:chMax val="0"/>
          <dgm:chPref val="0"/>
          <dgm:bulletEnabled val="1"/>
        </dgm:presLayoutVars>
      </dgm:prSet>
      <dgm:spPr/>
    </dgm:pt>
    <dgm:pt modelId="{8901ECBB-1C80-4AEA-8E4D-2DFA8D2A9063}" type="pres">
      <dgm:prSet presAssocID="{10537529-5234-4B44-981A-DB0E1A573850}" presName="Parent" presStyleLbl="alignNode1" presStyleIdx="1" presStyleCnt="3">
        <dgm:presLayoutVars>
          <dgm:chMax val="3"/>
          <dgm:chPref val="3"/>
          <dgm:bulletEnabled val="1"/>
        </dgm:presLayoutVars>
      </dgm:prSet>
      <dgm:spPr/>
    </dgm:pt>
    <dgm:pt modelId="{0A2996F2-0A46-48E8-85DB-0562E8614255}" type="pres">
      <dgm:prSet presAssocID="{10537529-5234-4B44-981A-DB0E1A573850}" presName="Accent" presStyleLbl="parChTrans1D1" presStyleIdx="1" presStyleCnt="3"/>
      <dgm:spPr/>
    </dgm:pt>
    <dgm:pt modelId="{3BA6EF54-1ABE-4169-A409-AF9B93ACB607}" type="pres">
      <dgm:prSet presAssocID="{10537529-5234-4B44-981A-DB0E1A573850}" presName="Child" presStyleLbl="revTx" presStyleIdx="3" presStyleCnt="6">
        <dgm:presLayoutVars>
          <dgm:chMax val="0"/>
          <dgm:chPref val="0"/>
          <dgm:bulletEnabled val="1"/>
        </dgm:presLayoutVars>
      </dgm:prSet>
      <dgm:spPr/>
    </dgm:pt>
    <dgm:pt modelId="{1DB8032D-21C9-43E8-9FF8-ACDC82DF3A99}" type="pres">
      <dgm:prSet presAssocID="{28D14808-531E-4A9C-8140-6F617EA1C5AD}" presName="sibTrans" presStyleCnt="0"/>
      <dgm:spPr/>
    </dgm:pt>
    <dgm:pt modelId="{4F25B79D-2F63-45D7-906B-C238FB2D98E3}" type="pres">
      <dgm:prSet presAssocID="{D493C857-C311-41D6-B412-D07AD5111F84}" presName="composite" presStyleCnt="0"/>
      <dgm:spPr/>
    </dgm:pt>
    <dgm:pt modelId="{F05E4C0E-37CD-4D4A-9CA7-E05DF0C292E9}" type="pres">
      <dgm:prSet presAssocID="{D493C857-C311-41D6-B412-D07AD5111F84}" presName="FirstChild" presStyleLbl="revTx" presStyleIdx="4" presStyleCnt="6">
        <dgm:presLayoutVars>
          <dgm:chMax val="0"/>
          <dgm:chPref val="0"/>
          <dgm:bulletEnabled val="1"/>
        </dgm:presLayoutVars>
      </dgm:prSet>
      <dgm:spPr/>
    </dgm:pt>
    <dgm:pt modelId="{51221FA5-2B16-44AE-B8E0-42E8E12BB093}" type="pres">
      <dgm:prSet presAssocID="{D493C857-C311-41D6-B412-D07AD5111F84}" presName="Parent" presStyleLbl="alignNode1" presStyleIdx="2" presStyleCnt="3">
        <dgm:presLayoutVars>
          <dgm:chMax val="3"/>
          <dgm:chPref val="3"/>
          <dgm:bulletEnabled val="1"/>
        </dgm:presLayoutVars>
      </dgm:prSet>
      <dgm:spPr/>
    </dgm:pt>
    <dgm:pt modelId="{9A5FA885-6E6B-46EC-B501-28F040928235}" type="pres">
      <dgm:prSet presAssocID="{D493C857-C311-41D6-B412-D07AD5111F84}" presName="Accent" presStyleLbl="parChTrans1D1" presStyleIdx="2" presStyleCnt="3"/>
      <dgm:spPr/>
    </dgm:pt>
    <dgm:pt modelId="{27B93C52-195A-4FF8-B2BC-26209CBE2FE5}" type="pres">
      <dgm:prSet presAssocID="{D493C857-C311-41D6-B412-D07AD5111F84}" presName="Child" presStyleLbl="revTx" presStyleIdx="5" presStyleCnt="6">
        <dgm:presLayoutVars>
          <dgm:chMax val="0"/>
          <dgm:chPref val="0"/>
          <dgm:bulletEnabled val="1"/>
        </dgm:presLayoutVars>
      </dgm:prSet>
      <dgm:spPr/>
    </dgm:pt>
  </dgm:ptLst>
  <dgm:cxnLst>
    <dgm:cxn modelId="{72C2561D-1CC7-4738-8F20-99E581E275C7}" type="presOf" srcId="{F205DAD2-EC1F-4778-A2EA-8050035B05A3}" destId="{68A034F2-D203-4C8F-A8AD-4473FE64B906}" srcOrd="0" destOrd="0" presId="urn:microsoft.com/office/officeart/2011/layout/TabList"/>
    <dgm:cxn modelId="{18C4ED1F-EEA5-4FF8-B3ED-9F563DB00B60}" type="presOf" srcId="{7624C4F4-6410-4619-9034-57FF5BE9E3D4}" destId="{F73B9ADE-BCD9-4022-AD02-F06EB83E3807}" srcOrd="0" destOrd="0" presId="urn:microsoft.com/office/officeart/2011/layout/TabList"/>
    <dgm:cxn modelId="{071D182C-459D-436F-8619-E2ADCA171EF7}" type="presOf" srcId="{A3554C01-6E1A-468F-8726-0AA84F63731A}" destId="{27B93C52-195A-4FF8-B2BC-26209CBE2FE5}" srcOrd="0" destOrd="0" presId="urn:microsoft.com/office/officeart/2011/layout/TabList"/>
    <dgm:cxn modelId="{15B78839-3AB8-4F2A-8F2C-4BCB33576917}" srcId="{10537529-5234-4B44-981A-DB0E1A573850}" destId="{D802D679-3BAB-473A-8882-917134D653A9}" srcOrd="0" destOrd="0" parTransId="{87FEE8DF-BAB0-477F-8725-9C3F6D40091B}" sibTransId="{A790AD56-BFA3-429C-80B8-8EB4FB6C9A7C}"/>
    <dgm:cxn modelId="{C9D56859-89DB-4811-9343-5FDA858F22C3}" srcId="{B678A786-CEA6-4431-BF97-533C806DD67A}" destId="{D493C857-C311-41D6-B412-D07AD5111F84}" srcOrd="2" destOrd="0" parTransId="{C773E863-79FF-41A6-A1B7-692974E6F8A2}" sibTransId="{1142BD47-67B1-4865-915E-754EAA56A5ED}"/>
    <dgm:cxn modelId="{BEAFE75A-7FB5-46F0-9D2F-04A027CDA686}" srcId="{B678A786-CEA6-4431-BF97-533C806DD67A}" destId="{10537529-5234-4B44-981A-DB0E1A573850}" srcOrd="1" destOrd="0" parTransId="{1A52C848-68D8-45B2-B204-B24CC1E2F1FF}" sibTransId="{28D14808-531E-4A9C-8140-6F617EA1C5AD}"/>
    <dgm:cxn modelId="{E4D3445C-C5F2-4FCE-9DE9-7039502428F8}" srcId="{D493C857-C311-41D6-B412-D07AD5111F84}" destId="{A3554C01-6E1A-468F-8726-0AA84F63731A}" srcOrd="1" destOrd="0" parTransId="{A6CF9C4D-8074-4562-A850-EE6AE6335D3A}" sibTransId="{5844D37E-8942-429E-9E4D-5B78B09E0931}"/>
    <dgm:cxn modelId="{0FC4605E-ADC0-403F-B644-FC7D035D257F}" type="presOf" srcId="{D802D679-3BAB-473A-8882-917134D653A9}" destId="{7046E91C-B653-476E-9401-58C479B51C7D}" srcOrd="0" destOrd="0" presId="urn:microsoft.com/office/officeart/2011/layout/TabList"/>
    <dgm:cxn modelId="{381F9372-E143-4813-B651-13EBE4C11A68}" type="presOf" srcId="{D493C857-C311-41D6-B412-D07AD5111F84}" destId="{51221FA5-2B16-44AE-B8E0-42E8E12BB093}" srcOrd="0" destOrd="0" presId="urn:microsoft.com/office/officeart/2011/layout/TabList"/>
    <dgm:cxn modelId="{9470A889-C08F-49D9-BDA7-E82E52EBED41}" srcId="{B678A786-CEA6-4431-BF97-533C806DD67A}" destId="{F205DAD2-EC1F-4778-A2EA-8050035B05A3}" srcOrd="0" destOrd="0" parTransId="{C6E966FF-3A04-4CC0-98F2-31AC1E57DDEB}" sibTransId="{AAEEFF5D-3421-4E1B-B341-B8352716A11E}"/>
    <dgm:cxn modelId="{27EFD399-DED0-4B23-B330-4A46C9B2D418}" srcId="{F205DAD2-EC1F-4778-A2EA-8050035B05A3}" destId="{31457B0A-7F55-4635-B195-7085235D098C}" srcOrd="1" destOrd="0" parTransId="{D3AB708C-A5E6-46C0-A286-BB2DC0691CD9}" sibTransId="{1A6492E3-2EFB-4DB5-9BEB-2DCB898198D9}"/>
    <dgm:cxn modelId="{53C53BAC-3E43-48AD-BD5C-0FCAA4116EA8}" type="presOf" srcId="{31457B0A-7F55-4635-B195-7085235D098C}" destId="{11C48A17-3667-4F55-87F9-142A8A40A587}" srcOrd="0" destOrd="0" presId="urn:microsoft.com/office/officeart/2011/layout/TabList"/>
    <dgm:cxn modelId="{34A0F3B7-2249-48CA-BBA7-9409597E6F87}" type="presOf" srcId="{B32769EE-B57A-4603-94A6-50BC8FE1A51F}" destId="{3BA6EF54-1ABE-4169-A409-AF9B93ACB607}" srcOrd="0" destOrd="0" presId="urn:microsoft.com/office/officeart/2011/layout/TabList"/>
    <dgm:cxn modelId="{752E70B8-EA57-46C6-BAAA-C1CF97288129}" type="presOf" srcId="{B678A786-CEA6-4431-BF97-533C806DD67A}" destId="{F27265B0-755A-4F4E-85B4-0BA8C117A77D}" srcOrd="0" destOrd="0" presId="urn:microsoft.com/office/officeart/2011/layout/TabList"/>
    <dgm:cxn modelId="{D22D5EC5-A4E8-4B8A-A2C8-134E21FDFDDB}" srcId="{10537529-5234-4B44-981A-DB0E1A573850}" destId="{B32769EE-B57A-4603-94A6-50BC8FE1A51F}" srcOrd="1" destOrd="0" parTransId="{A1DF67EB-F7D4-4217-B18F-6CD8CED2F003}" sibTransId="{A066ECD8-469E-451C-BF21-AD7D8974F13D}"/>
    <dgm:cxn modelId="{CF2BD1D0-61F3-4512-ACB5-34484AD45259}" srcId="{D493C857-C311-41D6-B412-D07AD5111F84}" destId="{6FAB4781-8FDA-48C7-8DFB-72F30E4D5169}" srcOrd="0" destOrd="0" parTransId="{2A8C506F-69F7-497B-8064-D786D849C13C}" sibTransId="{387F8784-F993-4736-970F-E58E6234C5E2}"/>
    <dgm:cxn modelId="{982ACAD2-536F-46C8-A986-D73A808CE1C2}" srcId="{F205DAD2-EC1F-4778-A2EA-8050035B05A3}" destId="{7624C4F4-6410-4619-9034-57FF5BE9E3D4}" srcOrd="0" destOrd="0" parTransId="{620DC122-DBC9-4742-8A98-63EEEB904A4C}" sibTransId="{19BAFCDB-C928-4209-BBEE-FDA1E2CE9BC5}"/>
    <dgm:cxn modelId="{A5DEDEE0-6AE2-4968-85BF-E5DB56C8A2E6}" type="presOf" srcId="{6FAB4781-8FDA-48C7-8DFB-72F30E4D5169}" destId="{F05E4C0E-37CD-4D4A-9CA7-E05DF0C292E9}" srcOrd="0" destOrd="0" presId="urn:microsoft.com/office/officeart/2011/layout/TabList"/>
    <dgm:cxn modelId="{597F82F2-FCD7-435F-9469-4C2A77B9348B}" type="presOf" srcId="{10537529-5234-4B44-981A-DB0E1A573850}" destId="{8901ECBB-1C80-4AEA-8E4D-2DFA8D2A9063}" srcOrd="0" destOrd="0" presId="urn:microsoft.com/office/officeart/2011/layout/TabList"/>
    <dgm:cxn modelId="{E5506902-054D-4AFF-9D22-1EFEFF4AE9C2}" type="presParOf" srcId="{F27265B0-755A-4F4E-85B4-0BA8C117A77D}" destId="{7C40AD88-1694-4370-81D8-8C27D04F2D63}" srcOrd="0" destOrd="0" presId="urn:microsoft.com/office/officeart/2011/layout/TabList"/>
    <dgm:cxn modelId="{8E7A2D7D-109C-4011-A53B-64B020B1DB9B}" type="presParOf" srcId="{7C40AD88-1694-4370-81D8-8C27D04F2D63}" destId="{F73B9ADE-BCD9-4022-AD02-F06EB83E3807}" srcOrd="0" destOrd="0" presId="urn:microsoft.com/office/officeart/2011/layout/TabList"/>
    <dgm:cxn modelId="{0C8228A0-B7B2-4324-8F1C-BC0A4F8DFD00}" type="presParOf" srcId="{7C40AD88-1694-4370-81D8-8C27D04F2D63}" destId="{68A034F2-D203-4C8F-A8AD-4473FE64B906}" srcOrd="1" destOrd="0" presId="urn:microsoft.com/office/officeart/2011/layout/TabList"/>
    <dgm:cxn modelId="{A0E7081D-41D8-48E0-AA28-7DA7939EAD0F}" type="presParOf" srcId="{7C40AD88-1694-4370-81D8-8C27D04F2D63}" destId="{0D9C5F00-FBFC-4567-B693-435DE898563C}" srcOrd="2" destOrd="0" presId="urn:microsoft.com/office/officeart/2011/layout/TabList"/>
    <dgm:cxn modelId="{0BBAA023-6005-49E6-95D5-FB393003B0C3}" type="presParOf" srcId="{F27265B0-755A-4F4E-85B4-0BA8C117A77D}" destId="{11C48A17-3667-4F55-87F9-142A8A40A587}" srcOrd="1" destOrd="0" presId="urn:microsoft.com/office/officeart/2011/layout/TabList"/>
    <dgm:cxn modelId="{8F796202-C563-4289-AE78-614221635846}" type="presParOf" srcId="{F27265B0-755A-4F4E-85B4-0BA8C117A77D}" destId="{BBE9A7CA-BE9E-4B12-81EC-DE33704A05D4}" srcOrd="2" destOrd="0" presId="urn:microsoft.com/office/officeart/2011/layout/TabList"/>
    <dgm:cxn modelId="{48C3E9D8-5EFC-4BEC-A35B-BDD2A05C2ED5}" type="presParOf" srcId="{F27265B0-755A-4F4E-85B4-0BA8C117A77D}" destId="{49EDB597-C86D-43B7-96EB-72AD5624B82C}" srcOrd="3" destOrd="0" presId="urn:microsoft.com/office/officeart/2011/layout/TabList"/>
    <dgm:cxn modelId="{72F0FD27-4299-4F92-8B28-D60AF58A7539}" type="presParOf" srcId="{49EDB597-C86D-43B7-96EB-72AD5624B82C}" destId="{7046E91C-B653-476E-9401-58C479B51C7D}" srcOrd="0" destOrd="0" presId="urn:microsoft.com/office/officeart/2011/layout/TabList"/>
    <dgm:cxn modelId="{4D30419D-F65D-47F6-915A-2ABF3DED1714}" type="presParOf" srcId="{49EDB597-C86D-43B7-96EB-72AD5624B82C}" destId="{8901ECBB-1C80-4AEA-8E4D-2DFA8D2A9063}" srcOrd="1" destOrd="0" presId="urn:microsoft.com/office/officeart/2011/layout/TabList"/>
    <dgm:cxn modelId="{B742428F-45AB-4178-962D-8907B25E2459}" type="presParOf" srcId="{49EDB597-C86D-43B7-96EB-72AD5624B82C}" destId="{0A2996F2-0A46-48E8-85DB-0562E8614255}" srcOrd="2" destOrd="0" presId="urn:microsoft.com/office/officeart/2011/layout/TabList"/>
    <dgm:cxn modelId="{7E3CB465-C5E6-4126-90F0-AA9D884906D5}" type="presParOf" srcId="{F27265B0-755A-4F4E-85B4-0BA8C117A77D}" destId="{3BA6EF54-1ABE-4169-A409-AF9B93ACB607}" srcOrd="4" destOrd="0" presId="urn:microsoft.com/office/officeart/2011/layout/TabList"/>
    <dgm:cxn modelId="{23056BB7-2E9B-4BA0-B576-91C33FAD8913}" type="presParOf" srcId="{F27265B0-755A-4F4E-85B4-0BA8C117A77D}" destId="{1DB8032D-21C9-43E8-9FF8-ACDC82DF3A99}" srcOrd="5" destOrd="0" presId="urn:microsoft.com/office/officeart/2011/layout/TabList"/>
    <dgm:cxn modelId="{357048F4-43DD-4F3A-9C6F-9B316FB097D6}" type="presParOf" srcId="{F27265B0-755A-4F4E-85B4-0BA8C117A77D}" destId="{4F25B79D-2F63-45D7-906B-C238FB2D98E3}" srcOrd="6" destOrd="0" presId="urn:microsoft.com/office/officeart/2011/layout/TabList"/>
    <dgm:cxn modelId="{EBBBB61B-E42E-4263-B9D7-27FAAF43669C}" type="presParOf" srcId="{4F25B79D-2F63-45D7-906B-C238FB2D98E3}" destId="{F05E4C0E-37CD-4D4A-9CA7-E05DF0C292E9}" srcOrd="0" destOrd="0" presId="urn:microsoft.com/office/officeart/2011/layout/TabList"/>
    <dgm:cxn modelId="{BA2BA0CE-DF18-4939-B7C4-6E96B70ECA86}" type="presParOf" srcId="{4F25B79D-2F63-45D7-906B-C238FB2D98E3}" destId="{51221FA5-2B16-44AE-B8E0-42E8E12BB093}" srcOrd="1" destOrd="0" presId="urn:microsoft.com/office/officeart/2011/layout/TabList"/>
    <dgm:cxn modelId="{F2EFA886-CE5F-431B-B462-F921DB7D49B4}" type="presParOf" srcId="{4F25B79D-2F63-45D7-906B-C238FB2D98E3}" destId="{9A5FA885-6E6B-46EC-B501-28F040928235}" srcOrd="2" destOrd="0" presId="urn:microsoft.com/office/officeart/2011/layout/TabList"/>
    <dgm:cxn modelId="{9A98C802-2558-4592-A610-9E45D0055E64}" type="presParOf" srcId="{F27265B0-755A-4F4E-85B4-0BA8C117A77D}" destId="{27B93C52-195A-4FF8-B2BC-26209CBE2FE5}" srcOrd="7" destOrd="0" presId="urn:microsoft.com/office/officeart/2011/layout/Tab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D8A0586-C94C-4D92-A85C-DBA188C39E35}" type="doc">
      <dgm:prSet loTypeId="urn:microsoft.com/office/officeart/2009/layout/CircleArrowProcess" loCatId="cycle" qsTypeId="urn:microsoft.com/office/officeart/2005/8/quickstyle/simple1" qsCatId="simple" csTypeId="urn:microsoft.com/office/officeart/2005/8/colors/accent1_2" csCatId="accent1" phldr="0"/>
      <dgm:spPr/>
      <dgm:t>
        <a:bodyPr/>
        <a:lstStyle/>
        <a:p>
          <a:endParaRPr lang="en-US"/>
        </a:p>
      </dgm:t>
    </dgm:pt>
    <dgm:pt modelId="{D5733CC4-9696-47AC-A06E-3910A5B6C6F2}" type="pres">
      <dgm:prSet presAssocID="{2D8A0586-C94C-4D92-A85C-DBA188C39E35}" presName="Name0" presStyleCnt="0">
        <dgm:presLayoutVars>
          <dgm:chMax val="7"/>
          <dgm:chPref val="7"/>
          <dgm:dir/>
          <dgm:animLvl val="lvl"/>
        </dgm:presLayoutVars>
      </dgm:prSet>
      <dgm:spPr/>
    </dgm:pt>
  </dgm:ptLst>
  <dgm:cxnLst>
    <dgm:cxn modelId="{9BDA2F6F-4F68-4BAB-BC3F-F8661018457E}" type="presOf" srcId="{2D8A0586-C94C-4D92-A85C-DBA188C39E35}" destId="{D5733CC4-9696-47AC-A06E-3910A5B6C6F2}" srcOrd="0"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97A94F8-CF7C-445B-B552-4CCEE824CD7F}" type="doc">
      <dgm:prSet loTypeId="urn:microsoft.com/office/officeart/2005/8/layout/process1" loCatId="process" qsTypeId="urn:microsoft.com/office/officeart/2005/8/quickstyle/simple5" qsCatId="simple" csTypeId="urn:microsoft.com/office/officeart/2005/8/colors/colorful5" csCatId="colorful" phldr="1"/>
      <dgm:spPr/>
      <dgm:t>
        <a:bodyPr/>
        <a:lstStyle/>
        <a:p>
          <a:endParaRPr lang="en-US"/>
        </a:p>
      </dgm:t>
    </dgm:pt>
    <dgm:pt modelId="{926E971E-ED68-4E18-840B-3B1B5DC34F46}">
      <dgm:prSet/>
      <dgm:spPr/>
      <dgm:t>
        <a:bodyPr/>
        <a:lstStyle/>
        <a:p>
          <a:pPr rtl="0"/>
          <a:r>
            <a:rPr lang="en-GB">
              <a:latin typeface="Open Sans" panose="020B0606030504020204" pitchFamily="34" charset="0"/>
              <a:ea typeface="Open Sans" panose="020B0606030504020204" pitchFamily="34" charset="0"/>
              <a:cs typeface="Open Sans" panose="020B0606030504020204" pitchFamily="34" charset="0"/>
            </a:rPr>
            <a:t>obtain feedback on the state of the economy, the 1993 budget message and the current investment climate;</a:t>
          </a:r>
          <a:endParaRPr lang="en-US" dirty="0">
            <a:latin typeface="Open Sans" panose="020B0606030504020204" pitchFamily="34" charset="0"/>
            <a:ea typeface="Open Sans" panose="020B0606030504020204" pitchFamily="34" charset="0"/>
            <a:cs typeface="Open Sans" panose="020B0606030504020204" pitchFamily="34" charset="0"/>
          </a:endParaRPr>
        </a:p>
      </dgm:t>
    </dgm:pt>
    <dgm:pt modelId="{71E38C54-098D-4CF3-9795-C1B5226E30BB}" type="parTrans" cxnId="{FF788944-0E2E-4C88-9123-854D555D8D07}">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8E758717-991E-4699-B1FB-FC295F5D9C32}" type="sibTrans" cxnId="{FF788944-0E2E-4C88-9123-854D555D8D07}">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A51AD4D2-8D23-4F61-9AD3-D36E89293405}">
      <dgm:prSet/>
      <dgm:spPr/>
      <dgm:t>
        <a:bodyPr/>
        <a:lstStyle/>
        <a:p>
          <a:pPr rtl="0"/>
          <a:r>
            <a:rPr lang="en-GB">
              <a:latin typeface="Open Sans" panose="020B0606030504020204" pitchFamily="34" charset="0"/>
              <a:ea typeface="Open Sans" panose="020B0606030504020204" pitchFamily="34" charset="0"/>
              <a:cs typeface="Open Sans" panose="020B0606030504020204" pitchFamily="34" charset="0"/>
            </a:rPr>
            <a:t>Establish an on-going dialogue between the public and private sector;</a:t>
          </a:r>
          <a:endParaRPr lang="en-US" dirty="0">
            <a:latin typeface="Open Sans" panose="020B0606030504020204" pitchFamily="34" charset="0"/>
            <a:ea typeface="Open Sans" panose="020B0606030504020204" pitchFamily="34" charset="0"/>
            <a:cs typeface="Open Sans" panose="020B0606030504020204" pitchFamily="34" charset="0"/>
          </a:endParaRPr>
        </a:p>
      </dgm:t>
    </dgm:pt>
    <dgm:pt modelId="{6D449E91-7E1E-42E3-8D5B-76732B40B6FA}" type="parTrans" cxnId="{0A138F45-4EAF-4EA3-85AA-6977716EF190}">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5807B7C8-1FF0-44C1-825C-D83F01B11C11}" type="sibTrans" cxnId="{0A138F45-4EAF-4EA3-85AA-6977716EF190}">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F054518B-422C-4AD2-80BC-276C089327B3}">
      <dgm:prSet/>
      <dgm:spPr/>
      <dgm:t>
        <a:bodyPr/>
        <a:lstStyle/>
        <a:p>
          <a:pPr rtl="0"/>
          <a:r>
            <a:rPr lang="en-GB">
              <a:latin typeface="Open Sans" panose="020B0606030504020204" pitchFamily="34" charset="0"/>
              <a:ea typeface="Open Sans" panose="020B0606030504020204" pitchFamily="34" charset="0"/>
              <a:cs typeface="Open Sans" panose="020B0606030504020204" pitchFamily="34" charset="0"/>
            </a:rPr>
            <a:t>define priority economic issues and formulate an Economic Action Agenda for Nigeria; </a:t>
          </a:r>
          <a:endParaRPr lang="en-US" dirty="0">
            <a:latin typeface="Open Sans" panose="020B0606030504020204" pitchFamily="34" charset="0"/>
            <a:ea typeface="Open Sans" panose="020B0606030504020204" pitchFamily="34" charset="0"/>
            <a:cs typeface="Open Sans" panose="020B0606030504020204" pitchFamily="34" charset="0"/>
          </a:endParaRPr>
        </a:p>
      </dgm:t>
    </dgm:pt>
    <dgm:pt modelId="{5BCD3ACD-6744-4A6E-942B-906BBF05AC7B}" type="parTrans" cxnId="{6457D43B-0396-40AB-8B8E-F4E89D92E657}">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B571D1BB-66DA-4F92-8C1D-D67068C3B5F5}" type="sibTrans" cxnId="{6457D43B-0396-40AB-8B8E-F4E89D92E657}">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1DEA504A-25C3-49C0-B7E4-5B7A40D0BAD3}">
      <dgm:prSet/>
      <dgm:spPr/>
      <dgm:t>
        <a:bodyPr/>
        <a:lstStyle/>
        <a:p>
          <a:pPr rtl="0"/>
          <a:r>
            <a:rPr lang="en-GB">
              <a:latin typeface="Open Sans" panose="020B0606030504020204" pitchFamily="34" charset="0"/>
              <a:ea typeface="Open Sans" panose="020B0606030504020204" pitchFamily="34" charset="0"/>
              <a:cs typeface="Open Sans" panose="020B0606030504020204" pitchFamily="34" charset="0"/>
            </a:rPr>
            <a:t>and challenge the private sector to be pro-actively involved in Nigeria's economic development</a:t>
          </a:r>
          <a:endParaRPr lang="en-US" dirty="0">
            <a:latin typeface="Open Sans" panose="020B0606030504020204" pitchFamily="34" charset="0"/>
            <a:ea typeface="Open Sans" panose="020B0606030504020204" pitchFamily="34" charset="0"/>
            <a:cs typeface="Open Sans" panose="020B0606030504020204" pitchFamily="34" charset="0"/>
          </a:endParaRPr>
        </a:p>
      </dgm:t>
    </dgm:pt>
    <dgm:pt modelId="{92C83479-000B-43B7-BA8B-42708742CB6A}" type="parTrans" cxnId="{36FD633B-3F96-449F-AC25-50F237F99B67}">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05D10DF5-98B4-4165-8142-16F12A8B0D1A}" type="sibTrans" cxnId="{36FD633B-3F96-449F-AC25-50F237F99B67}">
      <dgm:prSet/>
      <dgm:spPr/>
      <dgm:t>
        <a:bodyPr/>
        <a:lstStyle/>
        <a:p>
          <a:endParaRPr lang="en-US">
            <a:latin typeface="Open Sans" panose="020B0606030504020204" pitchFamily="34" charset="0"/>
            <a:ea typeface="Open Sans" panose="020B0606030504020204" pitchFamily="34" charset="0"/>
            <a:cs typeface="Open Sans" panose="020B0606030504020204" pitchFamily="34" charset="0"/>
          </a:endParaRPr>
        </a:p>
      </dgm:t>
    </dgm:pt>
    <dgm:pt modelId="{DE432440-059B-45D0-BD3A-5478442444F4}" type="pres">
      <dgm:prSet presAssocID="{897A94F8-CF7C-445B-B552-4CCEE824CD7F}" presName="Name0" presStyleCnt="0">
        <dgm:presLayoutVars>
          <dgm:dir/>
          <dgm:resizeHandles val="exact"/>
        </dgm:presLayoutVars>
      </dgm:prSet>
      <dgm:spPr/>
    </dgm:pt>
    <dgm:pt modelId="{1EE960FD-BBBD-434E-94E9-7AEA63B086A6}" type="pres">
      <dgm:prSet presAssocID="{A51AD4D2-8D23-4F61-9AD3-D36E89293405}" presName="node" presStyleLbl="node1" presStyleIdx="0" presStyleCnt="4">
        <dgm:presLayoutVars>
          <dgm:bulletEnabled val="1"/>
        </dgm:presLayoutVars>
      </dgm:prSet>
      <dgm:spPr/>
    </dgm:pt>
    <dgm:pt modelId="{DE1B4EBE-7236-4963-AE23-AB5DE3BEBC71}" type="pres">
      <dgm:prSet presAssocID="{5807B7C8-1FF0-44C1-825C-D83F01B11C11}" presName="sibTrans" presStyleLbl="sibTrans2D1" presStyleIdx="0" presStyleCnt="3"/>
      <dgm:spPr/>
    </dgm:pt>
    <dgm:pt modelId="{AF526348-2385-42A5-8CB5-C57E43269AE1}" type="pres">
      <dgm:prSet presAssocID="{5807B7C8-1FF0-44C1-825C-D83F01B11C11}" presName="connectorText" presStyleLbl="sibTrans2D1" presStyleIdx="0" presStyleCnt="3"/>
      <dgm:spPr/>
    </dgm:pt>
    <dgm:pt modelId="{EF2C77EB-9EE7-47E4-BE83-757B0C191028}" type="pres">
      <dgm:prSet presAssocID="{926E971E-ED68-4E18-840B-3B1B5DC34F46}" presName="node" presStyleLbl="node1" presStyleIdx="1" presStyleCnt="4">
        <dgm:presLayoutVars>
          <dgm:bulletEnabled val="1"/>
        </dgm:presLayoutVars>
      </dgm:prSet>
      <dgm:spPr/>
    </dgm:pt>
    <dgm:pt modelId="{3488C128-60D6-4091-B1E4-1DF0C3897DFE}" type="pres">
      <dgm:prSet presAssocID="{8E758717-991E-4699-B1FB-FC295F5D9C32}" presName="sibTrans" presStyleLbl="sibTrans2D1" presStyleIdx="1" presStyleCnt="3"/>
      <dgm:spPr/>
    </dgm:pt>
    <dgm:pt modelId="{B6EF9F74-8110-43FA-AE5F-B4F450F8E3FC}" type="pres">
      <dgm:prSet presAssocID="{8E758717-991E-4699-B1FB-FC295F5D9C32}" presName="connectorText" presStyleLbl="sibTrans2D1" presStyleIdx="1" presStyleCnt="3"/>
      <dgm:spPr/>
    </dgm:pt>
    <dgm:pt modelId="{43E8E298-5E4F-497E-A127-04369B5BF661}" type="pres">
      <dgm:prSet presAssocID="{F054518B-422C-4AD2-80BC-276C089327B3}" presName="node" presStyleLbl="node1" presStyleIdx="2" presStyleCnt="4">
        <dgm:presLayoutVars>
          <dgm:bulletEnabled val="1"/>
        </dgm:presLayoutVars>
      </dgm:prSet>
      <dgm:spPr/>
    </dgm:pt>
    <dgm:pt modelId="{2F595858-2B2D-4869-BB7B-346FFE98763A}" type="pres">
      <dgm:prSet presAssocID="{B571D1BB-66DA-4F92-8C1D-D67068C3B5F5}" presName="sibTrans" presStyleLbl="sibTrans2D1" presStyleIdx="2" presStyleCnt="3"/>
      <dgm:spPr/>
    </dgm:pt>
    <dgm:pt modelId="{51DFAEF8-8E24-443A-AA56-BDAE3595D114}" type="pres">
      <dgm:prSet presAssocID="{B571D1BB-66DA-4F92-8C1D-D67068C3B5F5}" presName="connectorText" presStyleLbl="sibTrans2D1" presStyleIdx="2" presStyleCnt="3"/>
      <dgm:spPr/>
    </dgm:pt>
    <dgm:pt modelId="{DB24B820-4AFF-412A-AFE0-89A2549484B7}" type="pres">
      <dgm:prSet presAssocID="{1DEA504A-25C3-49C0-B7E4-5B7A40D0BAD3}" presName="node" presStyleLbl="node1" presStyleIdx="3" presStyleCnt="4">
        <dgm:presLayoutVars>
          <dgm:bulletEnabled val="1"/>
        </dgm:presLayoutVars>
      </dgm:prSet>
      <dgm:spPr/>
    </dgm:pt>
  </dgm:ptLst>
  <dgm:cxnLst>
    <dgm:cxn modelId="{6189FD12-478B-4E35-B3C6-DB30442AB6DC}" type="presOf" srcId="{8E758717-991E-4699-B1FB-FC295F5D9C32}" destId="{B6EF9F74-8110-43FA-AE5F-B4F450F8E3FC}" srcOrd="1" destOrd="0" presId="urn:microsoft.com/office/officeart/2005/8/layout/process1"/>
    <dgm:cxn modelId="{632BC118-8D48-4FFC-A440-33B2B8951ACA}" type="presOf" srcId="{5807B7C8-1FF0-44C1-825C-D83F01B11C11}" destId="{DE1B4EBE-7236-4963-AE23-AB5DE3BEBC71}" srcOrd="0" destOrd="0" presId="urn:microsoft.com/office/officeart/2005/8/layout/process1"/>
    <dgm:cxn modelId="{6F32C027-7446-454C-B689-A5D15792B30D}" type="presOf" srcId="{1DEA504A-25C3-49C0-B7E4-5B7A40D0BAD3}" destId="{DB24B820-4AFF-412A-AFE0-89A2549484B7}" srcOrd="0" destOrd="0" presId="urn:microsoft.com/office/officeart/2005/8/layout/process1"/>
    <dgm:cxn modelId="{6D8A6228-3DA8-4C75-A773-812DEDAFCE37}" type="presOf" srcId="{897A94F8-CF7C-445B-B552-4CCEE824CD7F}" destId="{DE432440-059B-45D0-BD3A-5478442444F4}" srcOrd="0" destOrd="0" presId="urn:microsoft.com/office/officeart/2005/8/layout/process1"/>
    <dgm:cxn modelId="{36FD633B-3F96-449F-AC25-50F237F99B67}" srcId="{897A94F8-CF7C-445B-B552-4CCEE824CD7F}" destId="{1DEA504A-25C3-49C0-B7E4-5B7A40D0BAD3}" srcOrd="3" destOrd="0" parTransId="{92C83479-000B-43B7-BA8B-42708742CB6A}" sibTransId="{05D10DF5-98B4-4165-8142-16F12A8B0D1A}"/>
    <dgm:cxn modelId="{6457D43B-0396-40AB-8B8E-F4E89D92E657}" srcId="{897A94F8-CF7C-445B-B552-4CCEE824CD7F}" destId="{F054518B-422C-4AD2-80BC-276C089327B3}" srcOrd="2" destOrd="0" parTransId="{5BCD3ACD-6744-4A6E-942B-906BBF05AC7B}" sibTransId="{B571D1BB-66DA-4F92-8C1D-D67068C3B5F5}"/>
    <dgm:cxn modelId="{FF788944-0E2E-4C88-9123-854D555D8D07}" srcId="{897A94F8-CF7C-445B-B552-4CCEE824CD7F}" destId="{926E971E-ED68-4E18-840B-3B1B5DC34F46}" srcOrd="1" destOrd="0" parTransId="{71E38C54-098D-4CF3-9795-C1B5226E30BB}" sibTransId="{8E758717-991E-4699-B1FB-FC295F5D9C32}"/>
    <dgm:cxn modelId="{0A138F45-4EAF-4EA3-85AA-6977716EF190}" srcId="{897A94F8-CF7C-445B-B552-4CCEE824CD7F}" destId="{A51AD4D2-8D23-4F61-9AD3-D36E89293405}" srcOrd="0" destOrd="0" parTransId="{6D449E91-7E1E-42E3-8D5B-76732B40B6FA}" sibTransId="{5807B7C8-1FF0-44C1-825C-D83F01B11C11}"/>
    <dgm:cxn modelId="{D6FBA853-0E0E-4358-A6C8-CD7FA79E1F09}" type="presOf" srcId="{926E971E-ED68-4E18-840B-3B1B5DC34F46}" destId="{EF2C77EB-9EE7-47E4-BE83-757B0C191028}" srcOrd="0" destOrd="0" presId="urn:microsoft.com/office/officeart/2005/8/layout/process1"/>
    <dgm:cxn modelId="{CA8A595B-01E0-4C9F-943D-CC894242CCC3}" type="presOf" srcId="{5807B7C8-1FF0-44C1-825C-D83F01B11C11}" destId="{AF526348-2385-42A5-8CB5-C57E43269AE1}" srcOrd="1" destOrd="0" presId="urn:microsoft.com/office/officeart/2005/8/layout/process1"/>
    <dgm:cxn modelId="{871D1B66-ADDC-4428-9780-6E15354DD9F1}" type="presOf" srcId="{B571D1BB-66DA-4F92-8C1D-D67068C3B5F5}" destId="{2F595858-2B2D-4869-BB7B-346FFE98763A}" srcOrd="0" destOrd="0" presId="urn:microsoft.com/office/officeart/2005/8/layout/process1"/>
    <dgm:cxn modelId="{D052FFA7-B605-473F-8003-A5F64FEF9B02}" type="presOf" srcId="{F054518B-422C-4AD2-80BC-276C089327B3}" destId="{43E8E298-5E4F-497E-A127-04369B5BF661}" srcOrd="0" destOrd="0" presId="urn:microsoft.com/office/officeart/2005/8/layout/process1"/>
    <dgm:cxn modelId="{865007C9-11E7-4C96-9894-10CEE7EE615C}" type="presOf" srcId="{8E758717-991E-4699-B1FB-FC295F5D9C32}" destId="{3488C128-60D6-4091-B1E4-1DF0C3897DFE}" srcOrd="0" destOrd="0" presId="urn:microsoft.com/office/officeart/2005/8/layout/process1"/>
    <dgm:cxn modelId="{3790A7E7-D486-4CA9-920F-21C2E8C89386}" type="presOf" srcId="{A51AD4D2-8D23-4F61-9AD3-D36E89293405}" destId="{1EE960FD-BBBD-434E-94E9-7AEA63B086A6}" srcOrd="0" destOrd="0" presId="urn:microsoft.com/office/officeart/2005/8/layout/process1"/>
    <dgm:cxn modelId="{8733AAFA-E804-42CC-BE3E-2C9024D3EDBB}" type="presOf" srcId="{B571D1BB-66DA-4F92-8C1D-D67068C3B5F5}" destId="{51DFAEF8-8E24-443A-AA56-BDAE3595D114}" srcOrd="1" destOrd="0" presId="urn:microsoft.com/office/officeart/2005/8/layout/process1"/>
    <dgm:cxn modelId="{5519000C-5D3C-49C3-BD9C-4CF3CC4FB153}" type="presParOf" srcId="{DE432440-059B-45D0-BD3A-5478442444F4}" destId="{1EE960FD-BBBD-434E-94E9-7AEA63B086A6}" srcOrd="0" destOrd="0" presId="urn:microsoft.com/office/officeart/2005/8/layout/process1"/>
    <dgm:cxn modelId="{049F9F91-C526-4C90-9678-ECF282816872}" type="presParOf" srcId="{DE432440-059B-45D0-BD3A-5478442444F4}" destId="{DE1B4EBE-7236-4963-AE23-AB5DE3BEBC71}" srcOrd="1" destOrd="0" presId="urn:microsoft.com/office/officeart/2005/8/layout/process1"/>
    <dgm:cxn modelId="{10E3C8F9-057C-44C2-BCDE-6B07F600C8F9}" type="presParOf" srcId="{DE1B4EBE-7236-4963-AE23-AB5DE3BEBC71}" destId="{AF526348-2385-42A5-8CB5-C57E43269AE1}" srcOrd="0" destOrd="0" presId="urn:microsoft.com/office/officeart/2005/8/layout/process1"/>
    <dgm:cxn modelId="{5CA30D44-2EB3-4DBF-95EF-126A2743DA88}" type="presParOf" srcId="{DE432440-059B-45D0-BD3A-5478442444F4}" destId="{EF2C77EB-9EE7-47E4-BE83-757B0C191028}" srcOrd="2" destOrd="0" presId="urn:microsoft.com/office/officeart/2005/8/layout/process1"/>
    <dgm:cxn modelId="{F88AE0CF-24B0-4254-A973-5891151FE665}" type="presParOf" srcId="{DE432440-059B-45D0-BD3A-5478442444F4}" destId="{3488C128-60D6-4091-B1E4-1DF0C3897DFE}" srcOrd="3" destOrd="0" presId="urn:microsoft.com/office/officeart/2005/8/layout/process1"/>
    <dgm:cxn modelId="{1DE42A26-0116-490B-BCA9-7DDC6D91058D}" type="presParOf" srcId="{3488C128-60D6-4091-B1E4-1DF0C3897DFE}" destId="{B6EF9F74-8110-43FA-AE5F-B4F450F8E3FC}" srcOrd="0" destOrd="0" presId="urn:microsoft.com/office/officeart/2005/8/layout/process1"/>
    <dgm:cxn modelId="{4DA44211-44F3-49D2-A767-E2502D7A1C8B}" type="presParOf" srcId="{DE432440-059B-45D0-BD3A-5478442444F4}" destId="{43E8E298-5E4F-497E-A127-04369B5BF661}" srcOrd="4" destOrd="0" presId="urn:microsoft.com/office/officeart/2005/8/layout/process1"/>
    <dgm:cxn modelId="{DBB10263-0F2C-46C4-A203-6D382768432E}" type="presParOf" srcId="{DE432440-059B-45D0-BD3A-5478442444F4}" destId="{2F595858-2B2D-4869-BB7B-346FFE98763A}" srcOrd="5" destOrd="0" presId="urn:microsoft.com/office/officeart/2005/8/layout/process1"/>
    <dgm:cxn modelId="{3425B863-8D80-4897-9FCE-D006CFD91020}" type="presParOf" srcId="{2F595858-2B2D-4869-BB7B-346FFE98763A}" destId="{51DFAEF8-8E24-443A-AA56-BDAE3595D114}" srcOrd="0" destOrd="0" presId="urn:microsoft.com/office/officeart/2005/8/layout/process1"/>
    <dgm:cxn modelId="{7DDA1BAD-144B-4D0B-AF0C-C1BCD24FCF05}" type="presParOf" srcId="{DE432440-059B-45D0-BD3A-5478442444F4}" destId="{DB24B820-4AFF-412A-AFE0-89A2549484B7}" srcOrd="6"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982093-32FB-4964-8111-8E2C520473A8}">
      <dsp:nvSpPr>
        <dsp:cNvPr id="0" name=""/>
        <dsp:cNvSpPr/>
      </dsp:nvSpPr>
      <dsp:spPr>
        <a:xfrm>
          <a:off x="118199" y="500591"/>
          <a:ext cx="2836781" cy="886494"/>
        </a:xfrm>
        <a:prstGeom prst="rect">
          <a:avLst/>
        </a:prstGeom>
        <a:solidFill>
          <a:schemeClr val="lt1">
            <a:alpha val="40000"/>
            <a:hueOff val="0"/>
            <a:satOff val="0"/>
            <a:lumOff val="0"/>
            <a:alphaOff val="0"/>
          </a:schemeClr>
        </a:solidFill>
        <a:ln w="6350" cap="flat" cmpd="sng" algn="ctr">
          <a:solidFill>
            <a:schemeClr val="tx2"/>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0452" tIns="45720" rIns="45720" bIns="45720" numCol="1" spcCol="1270" anchor="ctr" anchorCtr="0">
          <a:noAutofit/>
        </a:bodyPr>
        <a:lstStyle/>
        <a:p>
          <a:pPr marL="0" lvl="0" indent="0" algn="l" defTabSz="533400">
            <a:lnSpc>
              <a:spcPct val="90000"/>
            </a:lnSpc>
            <a:spcBef>
              <a:spcPct val="0"/>
            </a:spcBef>
            <a:spcAft>
              <a:spcPct val="35000"/>
            </a:spcAft>
            <a:buFont typeface="Courier New" panose="02070309020205020404" pitchFamily="49" charset="0"/>
            <a:buNone/>
          </a:pPr>
          <a:r>
            <a:rPr lang="en-US" sz="1200" kern="1200" dirty="0">
              <a:latin typeface="+mj-lt"/>
            </a:rPr>
            <a:t>structural reforms required for Banking in Post-Democratic Nigeria </a:t>
          </a:r>
        </a:p>
      </dsp:txBody>
      <dsp:txXfrm>
        <a:off x="118199" y="500591"/>
        <a:ext cx="2836781" cy="886494"/>
      </dsp:txXfrm>
    </dsp:sp>
    <dsp:sp modelId="{177298DD-AE08-4E86-818B-B1D2B7C1D7DC}">
      <dsp:nvSpPr>
        <dsp:cNvPr id="0" name=""/>
        <dsp:cNvSpPr/>
      </dsp:nvSpPr>
      <dsp:spPr>
        <a:xfrm>
          <a:off x="0" y="372541"/>
          <a:ext cx="620546" cy="930819"/>
        </a:xfrm>
        <a:prstGeom prst="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E854B3E-6A59-4ABF-BB03-6D80C7FDF708}">
      <dsp:nvSpPr>
        <dsp:cNvPr id="0" name=""/>
        <dsp:cNvSpPr/>
      </dsp:nvSpPr>
      <dsp:spPr>
        <a:xfrm>
          <a:off x="156353" y="1955755"/>
          <a:ext cx="2571826" cy="886494"/>
        </a:xfrm>
        <a:prstGeom prst="rect">
          <a:avLst/>
        </a:prstGeom>
        <a:solidFill>
          <a:schemeClr val="lt1">
            <a:alpha val="40000"/>
            <a:hueOff val="0"/>
            <a:satOff val="0"/>
            <a:lumOff val="0"/>
            <a:alphaOff val="0"/>
          </a:schemeClr>
        </a:solidFill>
        <a:ln w="6350" cap="flat" cmpd="sng" algn="ctr">
          <a:solidFill>
            <a:schemeClr val="tx2"/>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0452" tIns="45720" rIns="45720" bIns="45720" numCol="1" spcCol="1270" anchor="ctr" anchorCtr="0">
          <a:noAutofit/>
        </a:bodyPr>
        <a:lstStyle/>
        <a:p>
          <a:pPr marL="0" lvl="0" indent="0" algn="l" defTabSz="533400">
            <a:lnSpc>
              <a:spcPct val="90000"/>
            </a:lnSpc>
            <a:spcBef>
              <a:spcPct val="0"/>
            </a:spcBef>
            <a:spcAft>
              <a:spcPct val="35000"/>
            </a:spcAft>
            <a:buFont typeface="Courier New" panose="02070309020205020404" pitchFamily="49" charset="0"/>
            <a:buNone/>
          </a:pPr>
          <a:r>
            <a:rPr lang="en-US" sz="1200" kern="1200" dirty="0">
              <a:solidFill>
                <a:schemeClr val="tx1"/>
              </a:solidFill>
              <a:latin typeface="+mj-lt"/>
            </a:rPr>
            <a:t>Role of Banking in economic thrust for National Commercialisation, Liberalisation and Privatisation </a:t>
          </a:r>
        </a:p>
      </dsp:txBody>
      <dsp:txXfrm>
        <a:off x="156353" y="1955755"/>
        <a:ext cx="2571826" cy="886494"/>
      </dsp:txXfrm>
    </dsp:sp>
    <dsp:sp modelId="{C3979AB2-BA84-4C7C-A53B-BC94F09F0A86}">
      <dsp:nvSpPr>
        <dsp:cNvPr id="0" name=""/>
        <dsp:cNvSpPr/>
      </dsp:nvSpPr>
      <dsp:spPr>
        <a:xfrm>
          <a:off x="66238" y="1860674"/>
          <a:ext cx="620546" cy="930819"/>
        </a:xfrm>
        <a:prstGeom prst="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61D3688-AECF-4EAA-B88E-8D10531F7058}">
      <dsp:nvSpPr>
        <dsp:cNvPr id="0" name=""/>
        <dsp:cNvSpPr/>
      </dsp:nvSpPr>
      <dsp:spPr>
        <a:xfrm>
          <a:off x="118199" y="3476856"/>
          <a:ext cx="2836781" cy="886494"/>
        </a:xfrm>
        <a:prstGeom prst="rect">
          <a:avLst/>
        </a:prstGeom>
        <a:solidFill>
          <a:schemeClr val="lt1">
            <a:alpha val="40000"/>
            <a:hueOff val="0"/>
            <a:satOff val="0"/>
            <a:lumOff val="0"/>
            <a:alphaOff val="0"/>
          </a:schemeClr>
        </a:solidFill>
        <a:ln w="6350" cap="flat" cmpd="sng" algn="ctr">
          <a:solidFill>
            <a:schemeClr val="tx2"/>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0452" tIns="45720" rIns="45720" bIns="45720" numCol="1" spcCol="1270" anchor="ctr" anchorCtr="0">
          <a:noAutofit/>
        </a:bodyPr>
        <a:lstStyle/>
        <a:p>
          <a:pPr marL="0" lvl="0" indent="0" algn="l" defTabSz="533400">
            <a:lnSpc>
              <a:spcPct val="90000"/>
            </a:lnSpc>
            <a:spcBef>
              <a:spcPct val="0"/>
            </a:spcBef>
            <a:spcAft>
              <a:spcPct val="35000"/>
            </a:spcAft>
            <a:buFont typeface="Courier New" panose="02070309020205020404" pitchFamily="49" charset="0"/>
            <a:buNone/>
          </a:pPr>
          <a:r>
            <a:rPr lang="en-US" sz="1200" kern="1200" dirty="0">
              <a:latin typeface="+mj-lt"/>
            </a:rPr>
            <a:t>NES advocated for revitalised banking and finance sector to drive its new economic imperative. </a:t>
          </a:r>
        </a:p>
      </dsp:txBody>
      <dsp:txXfrm>
        <a:off x="118199" y="3476856"/>
        <a:ext cx="2836781" cy="886494"/>
      </dsp:txXfrm>
    </dsp:sp>
    <dsp:sp modelId="{0F193B8A-B845-4D77-AA73-7915BB6E6855}">
      <dsp:nvSpPr>
        <dsp:cNvPr id="0" name=""/>
        <dsp:cNvSpPr/>
      </dsp:nvSpPr>
      <dsp:spPr>
        <a:xfrm>
          <a:off x="0" y="3348807"/>
          <a:ext cx="620546" cy="930819"/>
        </a:xfrm>
        <a:prstGeom prst="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5FA885-6E6B-46EC-B501-28F040928235}">
      <dsp:nvSpPr>
        <dsp:cNvPr id="0" name=""/>
        <dsp:cNvSpPr/>
      </dsp:nvSpPr>
      <dsp:spPr>
        <a:xfrm>
          <a:off x="0" y="2752295"/>
          <a:ext cx="3310423"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A2996F2-0A46-48E8-85DB-0562E8614255}">
      <dsp:nvSpPr>
        <dsp:cNvPr id="0" name=""/>
        <dsp:cNvSpPr/>
      </dsp:nvSpPr>
      <dsp:spPr>
        <a:xfrm>
          <a:off x="0" y="1570141"/>
          <a:ext cx="3310423"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D9C5F00-FBFC-4567-B693-435DE898563C}">
      <dsp:nvSpPr>
        <dsp:cNvPr id="0" name=""/>
        <dsp:cNvSpPr/>
      </dsp:nvSpPr>
      <dsp:spPr>
        <a:xfrm>
          <a:off x="0" y="387986"/>
          <a:ext cx="3310423"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73B9ADE-BCD9-4022-AD02-F06EB83E3807}">
      <dsp:nvSpPr>
        <dsp:cNvPr id="0" name=""/>
        <dsp:cNvSpPr/>
      </dsp:nvSpPr>
      <dsp:spPr>
        <a:xfrm>
          <a:off x="860709" y="432"/>
          <a:ext cx="2449713" cy="3875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b" anchorCtr="0">
          <a:noAutofit/>
        </a:bodyPr>
        <a:lstStyle/>
        <a:p>
          <a:pPr marL="0" lvl="0" indent="0" algn="l" defTabSz="622300">
            <a:lnSpc>
              <a:spcPct val="90000"/>
            </a:lnSpc>
            <a:spcBef>
              <a:spcPct val="0"/>
            </a:spcBef>
            <a:spcAft>
              <a:spcPct val="35000"/>
            </a:spcAft>
            <a:buNone/>
          </a:pPr>
          <a:r>
            <a:rPr lang="en-US" sz="1400" kern="1200" dirty="0">
              <a:latin typeface="+mj-lt"/>
            </a:rPr>
            <a:t>120bn in revenue for Govt.</a:t>
          </a:r>
        </a:p>
      </dsp:txBody>
      <dsp:txXfrm>
        <a:off x="860709" y="432"/>
        <a:ext cx="2449713" cy="387553"/>
      </dsp:txXfrm>
    </dsp:sp>
    <dsp:sp modelId="{68A034F2-D203-4C8F-A8AD-4473FE64B906}">
      <dsp:nvSpPr>
        <dsp:cNvPr id="0" name=""/>
        <dsp:cNvSpPr/>
      </dsp:nvSpPr>
      <dsp:spPr>
        <a:xfrm>
          <a:off x="0" y="432"/>
          <a:ext cx="860709" cy="387553"/>
        </a:xfrm>
        <a:prstGeom prst="round2SameRect">
          <a:avLst>
            <a:gd name="adj1" fmla="val 16670"/>
            <a:gd name="adj2" fmla="val 0"/>
          </a:avLst>
        </a:prstGeom>
        <a:solidFill>
          <a:srgbClr val="00B05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endParaRPr lang="en-US" sz="1400" kern="1200" dirty="0">
            <a:latin typeface="+mj-lt"/>
          </a:endParaRPr>
        </a:p>
      </dsp:txBody>
      <dsp:txXfrm>
        <a:off x="18922" y="19354"/>
        <a:ext cx="822865" cy="368631"/>
      </dsp:txXfrm>
    </dsp:sp>
    <dsp:sp modelId="{11C48A17-3667-4F55-87F9-142A8A40A587}">
      <dsp:nvSpPr>
        <dsp:cNvPr id="0" name=""/>
        <dsp:cNvSpPr/>
      </dsp:nvSpPr>
      <dsp:spPr>
        <a:xfrm>
          <a:off x="0" y="387986"/>
          <a:ext cx="3310423" cy="7752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t" anchorCtr="0">
          <a:noAutofit/>
        </a:bodyPr>
        <a:lstStyle/>
        <a:p>
          <a:pPr marL="114300" lvl="1" indent="-114300" algn="l" defTabSz="622300">
            <a:lnSpc>
              <a:spcPct val="90000"/>
            </a:lnSpc>
            <a:spcBef>
              <a:spcPct val="0"/>
            </a:spcBef>
            <a:spcAft>
              <a:spcPct val="15000"/>
            </a:spcAft>
            <a:buChar char="•"/>
          </a:pPr>
          <a:r>
            <a:rPr lang="en-US" sz="1400" kern="1200" dirty="0">
              <a:latin typeface="+mj-lt"/>
            </a:rPr>
            <a:t>A 162 Million Subscriber base and 103 Million Internet Subscriber Base</a:t>
          </a:r>
        </a:p>
      </dsp:txBody>
      <dsp:txXfrm>
        <a:off x="0" y="387986"/>
        <a:ext cx="3310423" cy="775223"/>
      </dsp:txXfrm>
    </dsp:sp>
    <dsp:sp modelId="{7046E91C-B653-476E-9401-58C479B51C7D}">
      <dsp:nvSpPr>
        <dsp:cNvPr id="0" name=""/>
        <dsp:cNvSpPr/>
      </dsp:nvSpPr>
      <dsp:spPr>
        <a:xfrm>
          <a:off x="860709" y="1182587"/>
          <a:ext cx="2449713" cy="3875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b" anchorCtr="0">
          <a:noAutofit/>
        </a:bodyPr>
        <a:lstStyle/>
        <a:p>
          <a:pPr marL="0" lvl="0" indent="0" algn="l" defTabSz="622300">
            <a:lnSpc>
              <a:spcPct val="90000"/>
            </a:lnSpc>
            <a:spcBef>
              <a:spcPct val="0"/>
            </a:spcBef>
            <a:spcAft>
              <a:spcPct val="35000"/>
            </a:spcAft>
            <a:buNone/>
          </a:pPr>
          <a:r>
            <a:rPr lang="en-US" sz="1400" kern="1200" dirty="0">
              <a:latin typeface="+mj-lt"/>
            </a:rPr>
            <a:t>From 3% tele-density to 114%</a:t>
          </a:r>
        </a:p>
      </dsp:txBody>
      <dsp:txXfrm>
        <a:off x="860709" y="1182587"/>
        <a:ext cx="2449713" cy="387553"/>
      </dsp:txXfrm>
    </dsp:sp>
    <dsp:sp modelId="{8901ECBB-1C80-4AEA-8E4D-2DFA8D2A9063}">
      <dsp:nvSpPr>
        <dsp:cNvPr id="0" name=""/>
        <dsp:cNvSpPr/>
      </dsp:nvSpPr>
      <dsp:spPr>
        <a:xfrm>
          <a:off x="0" y="1182587"/>
          <a:ext cx="860709" cy="387553"/>
        </a:xfrm>
        <a:prstGeom prst="round2SameRect">
          <a:avLst>
            <a:gd name="adj1" fmla="val 16670"/>
            <a:gd name="adj2" fmla="val 0"/>
          </a:avLst>
        </a:prstGeom>
        <a:solidFill>
          <a:srgbClr val="00B05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endParaRPr lang="en-US" sz="1400" kern="1200" dirty="0">
            <a:latin typeface="+mj-lt"/>
          </a:endParaRPr>
        </a:p>
      </dsp:txBody>
      <dsp:txXfrm>
        <a:off x="18922" y="1201509"/>
        <a:ext cx="822865" cy="368631"/>
      </dsp:txXfrm>
    </dsp:sp>
    <dsp:sp modelId="{3BA6EF54-1ABE-4169-A409-AF9B93ACB607}">
      <dsp:nvSpPr>
        <dsp:cNvPr id="0" name=""/>
        <dsp:cNvSpPr/>
      </dsp:nvSpPr>
      <dsp:spPr>
        <a:xfrm>
          <a:off x="0" y="1570141"/>
          <a:ext cx="3310423" cy="7752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t" anchorCtr="0">
          <a:noAutofit/>
        </a:bodyPr>
        <a:lstStyle/>
        <a:p>
          <a:pPr marL="114300" lvl="1" indent="-114300" algn="l" defTabSz="622300">
            <a:lnSpc>
              <a:spcPct val="90000"/>
            </a:lnSpc>
            <a:spcBef>
              <a:spcPct val="0"/>
            </a:spcBef>
            <a:spcAft>
              <a:spcPct val="15000"/>
            </a:spcAft>
            <a:buSzPts val="1200"/>
            <a:buFont typeface="Arial Narrow" panose="020B0606020202030204" pitchFamily="34" charset="0"/>
            <a:buChar char="-"/>
          </a:pPr>
          <a:r>
            <a:rPr lang="en-US" sz="1400" kern="1200" spc="-15" dirty="0">
              <a:effectLst/>
              <a:latin typeface="+mj-lt"/>
              <a:ea typeface="Arial Narrow" panose="020B0606020202030204" pitchFamily="34" charset="0"/>
              <a:cs typeface="Arial Narrow" panose="020B0606020202030204" pitchFamily="34" charset="0"/>
            </a:rPr>
            <a:t>over three million direct and indirect jobs, and over USD 12 billion of foreign investment. </a:t>
          </a:r>
          <a:endParaRPr lang="en-US" sz="1400" kern="1200" dirty="0">
            <a:latin typeface="+mj-lt"/>
          </a:endParaRPr>
        </a:p>
      </dsp:txBody>
      <dsp:txXfrm>
        <a:off x="0" y="1570141"/>
        <a:ext cx="3310423" cy="775223"/>
      </dsp:txXfrm>
    </dsp:sp>
    <dsp:sp modelId="{F05E4C0E-37CD-4D4A-9CA7-E05DF0C292E9}">
      <dsp:nvSpPr>
        <dsp:cNvPr id="0" name=""/>
        <dsp:cNvSpPr/>
      </dsp:nvSpPr>
      <dsp:spPr>
        <a:xfrm>
          <a:off x="860709" y="2364742"/>
          <a:ext cx="2449713" cy="3875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b" anchorCtr="0">
          <a:noAutofit/>
        </a:bodyPr>
        <a:lstStyle/>
        <a:p>
          <a:pPr marL="0" lvl="0" indent="0" algn="l" defTabSz="622300">
            <a:lnSpc>
              <a:spcPct val="90000"/>
            </a:lnSpc>
            <a:spcBef>
              <a:spcPct val="0"/>
            </a:spcBef>
            <a:spcAft>
              <a:spcPct val="35000"/>
            </a:spcAft>
            <a:buNone/>
          </a:pPr>
          <a:r>
            <a:rPr lang="en-US" sz="1400" kern="1200" dirty="0">
              <a:latin typeface="+mj-lt"/>
            </a:rPr>
            <a:t>55 active Tech Hubs</a:t>
          </a:r>
        </a:p>
      </dsp:txBody>
      <dsp:txXfrm>
        <a:off x="860709" y="2364742"/>
        <a:ext cx="2449713" cy="387553"/>
      </dsp:txXfrm>
    </dsp:sp>
    <dsp:sp modelId="{51221FA5-2B16-44AE-B8E0-42E8E12BB093}">
      <dsp:nvSpPr>
        <dsp:cNvPr id="0" name=""/>
        <dsp:cNvSpPr/>
      </dsp:nvSpPr>
      <dsp:spPr>
        <a:xfrm>
          <a:off x="0" y="2364742"/>
          <a:ext cx="860709" cy="387553"/>
        </a:xfrm>
        <a:prstGeom prst="round2SameRect">
          <a:avLst>
            <a:gd name="adj1" fmla="val 16670"/>
            <a:gd name="adj2" fmla="val 0"/>
          </a:avLst>
        </a:prstGeom>
        <a:solidFill>
          <a:srgbClr val="00B05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endParaRPr lang="en-US" sz="1400" kern="1200">
            <a:latin typeface="+mj-lt"/>
          </a:endParaRPr>
        </a:p>
      </dsp:txBody>
      <dsp:txXfrm>
        <a:off x="18922" y="2383664"/>
        <a:ext cx="822865" cy="368631"/>
      </dsp:txXfrm>
    </dsp:sp>
    <dsp:sp modelId="{27B93C52-195A-4FF8-B2BC-26209CBE2FE5}">
      <dsp:nvSpPr>
        <dsp:cNvPr id="0" name=""/>
        <dsp:cNvSpPr/>
      </dsp:nvSpPr>
      <dsp:spPr>
        <a:xfrm>
          <a:off x="0" y="2752295"/>
          <a:ext cx="3310423" cy="7752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t" anchorCtr="0">
          <a:noAutofit/>
        </a:bodyPr>
        <a:lstStyle/>
        <a:p>
          <a:pPr marL="114300" lvl="1" indent="-114300" algn="l" defTabSz="622300">
            <a:lnSpc>
              <a:spcPct val="90000"/>
            </a:lnSpc>
            <a:spcBef>
              <a:spcPct val="0"/>
            </a:spcBef>
            <a:spcAft>
              <a:spcPct val="15000"/>
            </a:spcAft>
            <a:buSzPts val="1200"/>
            <a:buFont typeface="Arial Narrow" panose="020B0606020202030204" pitchFamily="34" charset="0"/>
            <a:buNone/>
          </a:pPr>
          <a:r>
            <a:rPr lang="en-US" sz="1400" kern="1200" spc="-15" dirty="0">
              <a:effectLst/>
              <a:latin typeface="+mj-lt"/>
              <a:ea typeface="Arial Narrow" panose="020B0606020202030204" pitchFamily="34" charset="0"/>
              <a:cs typeface="Arial Narrow" panose="020B0606020202030204" pitchFamily="34" charset="0"/>
            </a:rPr>
            <a:t>    over USD7 billion in service revenue annually</a:t>
          </a:r>
          <a:endParaRPr lang="en-US" sz="1400" kern="1200" dirty="0">
            <a:latin typeface="+mj-lt"/>
          </a:endParaRPr>
        </a:p>
      </dsp:txBody>
      <dsp:txXfrm>
        <a:off x="0" y="2752295"/>
        <a:ext cx="3310423" cy="77522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E960FD-BBBD-434E-94E9-7AEA63B086A6}">
      <dsp:nvSpPr>
        <dsp:cNvPr id="0" name=""/>
        <dsp:cNvSpPr/>
      </dsp:nvSpPr>
      <dsp:spPr>
        <a:xfrm>
          <a:off x="5008" y="72880"/>
          <a:ext cx="2189654" cy="1744880"/>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GB" sz="1600" kern="1200">
              <a:latin typeface="Open Sans" panose="020B0606030504020204" pitchFamily="34" charset="0"/>
              <a:ea typeface="Open Sans" panose="020B0606030504020204" pitchFamily="34" charset="0"/>
              <a:cs typeface="Open Sans" panose="020B0606030504020204" pitchFamily="34" charset="0"/>
            </a:rPr>
            <a:t>Establish an on-going dialogue between the public and private sector;</a:t>
          </a:r>
          <a:endParaRPr lang="en-US" sz="1600" kern="1200" dirty="0">
            <a:latin typeface="Open Sans" panose="020B0606030504020204" pitchFamily="34" charset="0"/>
            <a:ea typeface="Open Sans" panose="020B0606030504020204" pitchFamily="34" charset="0"/>
            <a:cs typeface="Open Sans" panose="020B0606030504020204" pitchFamily="34" charset="0"/>
          </a:endParaRPr>
        </a:p>
      </dsp:txBody>
      <dsp:txXfrm>
        <a:off x="56114" y="123986"/>
        <a:ext cx="2087442" cy="1642668"/>
      </dsp:txXfrm>
    </dsp:sp>
    <dsp:sp modelId="{DE1B4EBE-7236-4963-AE23-AB5DE3BEBC71}">
      <dsp:nvSpPr>
        <dsp:cNvPr id="0" name=""/>
        <dsp:cNvSpPr/>
      </dsp:nvSpPr>
      <dsp:spPr>
        <a:xfrm>
          <a:off x="2413628" y="673803"/>
          <a:ext cx="464206" cy="543034"/>
        </a:xfrm>
        <a:prstGeom prst="rightArrow">
          <a:avLst>
            <a:gd name="adj1" fmla="val 60000"/>
            <a:gd name="adj2" fmla="val 5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latin typeface="Open Sans" panose="020B0606030504020204" pitchFamily="34" charset="0"/>
            <a:ea typeface="Open Sans" panose="020B0606030504020204" pitchFamily="34" charset="0"/>
            <a:cs typeface="Open Sans" panose="020B0606030504020204" pitchFamily="34" charset="0"/>
          </a:endParaRPr>
        </a:p>
      </dsp:txBody>
      <dsp:txXfrm>
        <a:off x="2413628" y="782410"/>
        <a:ext cx="324944" cy="325820"/>
      </dsp:txXfrm>
    </dsp:sp>
    <dsp:sp modelId="{EF2C77EB-9EE7-47E4-BE83-757B0C191028}">
      <dsp:nvSpPr>
        <dsp:cNvPr id="0" name=""/>
        <dsp:cNvSpPr/>
      </dsp:nvSpPr>
      <dsp:spPr>
        <a:xfrm>
          <a:off x="3070524" y="72880"/>
          <a:ext cx="2189654" cy="1744880"/>
        </a:xfrm>
        <a:prstGeom prst="roundRect">
          <a:avLst>
            <a:gd name="adj" fmla="val 10000"/>
          </a:avLst>
        </a:prstGeom>
        <a:gradFill rotWithShape="0">
          <a:gsLst>
            <a:gs pos="0">
              <a:schemeClr val="accent5">
                <a:hueOff val="-2252848"/>
                <a:satOff val="-5806"/>
                <a:lumOff val="-3922"/>
                <a:alphaOff val="0"/>
                <a:satMod val="103000"/>
                <a:lumMod val="102000"/>
                <a:tint val="94000"/>
              </a:schemeClr>
            </a:gs>
            <a:gs pos="50000">
              <a:schemeClr val="accent5">
                <a:hueOff val="-2252848"/>
                <a:satOff val="-5806"/>
                <a:lumOff val="-3922"/>
                <a:alphaOff val="0"/>
                <a:satMod val="110000"/>
                <a:lumMod val="100000"/>
                <a:shade val="100000"/>
              </a:schemeClr>
            </a:gs>
            <a:gs pos="100000">
              <a:schemeClr val="accent5">
                <a:hueOff val="-2252848"/>
                <a:satOff val="-5806"/>
                <a:lumOff val="-392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GB" sz="1600" kern="1200">
              <a:latin typeface="Open Sans" panose="020B0606030504020204" pitchFamily="34" charset="0"/>
              <a:ea typeface="Open Sans" panose="020B0606030504020204" pitchFamily="34" charset="0"/>
              <a:cs typeface="Open Sans" panose="020B0606030504020204" pitchFamily="34" charset="0"/>
            </a:rPr>
            <a:t>obtain feedback on the state of the economy, the 1993 budget message and the current investment climate;</a:t>
          </a:r>
          <a:endParaRPr lang="en-US" sz="1600" kern="1200" dirty="0">
            <a:latin typeface="Open Sans" panose="020B0606030504020204" pitchFamily="34" charset="0"/>
            <a:ea typeface="Open Sans" panose="020B0606030504020204" pitchFamily="34" charset="0"/>
            <a:cs typeface="Open Sans" panose="020B0606030504020204" pitchFamily="34" charset="0"/>
          </a:endParaRPr>
        </a:p>
      </dsp:txBody>
      <dsp:txXfrm>
        <a:off x="3121630" y="123986"/>
        <a:ext cx="2087442" cy="1642668"/>
      </dsp:txXfrm>
    </dsp:sp>
    <dsp:sp modelId="{3488C128-60D6-4091-B1E4-1DF0C3897DFE}">
      <dsp:nvSpPr>
        <dsp:cNvPr id="0" name=""/>
        <dsp:cNvSpPr/>
      </dsp:nvSpPr>
      <dsp:spPr>
        <a:xfrm>
          <a:off x="5479144" y="673803"/>
          <a:ext cx="464206" cy="543034"/>
        </a:xfrm>
        <a:prstGeom prst="rightArrow">
          <a:avLst>
            <a:gd name="adj1" fmla="val 60000"/>
            <a:gd name="adj2" fmla="val 50000"/>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latin typeface="Open Sans" panose="020B0606030504020204" pitchFamily="34" charset="0"/>
            <a:ea typeface="Open Sans" panose="020B0606030504020204" pitchFamily="34" charset="0"/>
            <a:cs typeface="Open Sans" panose="020B0606030504020204" pitchFamily="34" charset="0"/>
          </a:endParaRPr>
        </a:p>
      </dsp:txBody>
      <dsp:txXfrm>
        <a:off x="5479144" y="782410"/>
        <a:ext cx="324944" cy="325820"/>
      </dsp:txXfrm>
    </dsp:sp>
    <dsp:sp modelId="{43E8E298-5E4F-497E-A127-04369B5BF661}">
      <dsp:nvSpPr>
        <dsp:cNvPr id="0" name=""/>
        <dsp:cNvSpPr/>
      </dsp:nvSpPr>
      <dsp:spPr>
        <a:xfrm>
          <a:off x="6136040" y="72880"/>
          <a:ext cx="2189654" cy="1744880"/>
        </a:xfrm>
        <a:prstGeom prst="roundRect">
          <a:avLst>
            <a:gd name="adj" fmla="val 10000"/>
          </a:avLst>
        </a:prstGeom>
        <a:gradFill rotWithShape="0">
          <a:gsLst>
            <a:gs pos="0">
              <a:schemeClr val="accent5">
                <a:hueOff val="-4505695"/>
                <a:satOff val="-11613"/>
                <a:lumOff val="-7843"/>
                <a:alphaOff val="0"/>
                <a:satMod val="103000"/>
                <a:lumMod val="102000"/>
                <a:tint val="94000"/>
              </a:schemeClr>
            </a:gs>
            <a:gs pos="50000">
              <a:schemeClr val="accent5">
                <a:hueOff val="-4505695"/>
                <a:satOff val="-11613"/>
                <a:lumOff val="-7843"/>
                <a:alphaOff val="0"/>
                <a:satMod val="110000"/>
                <a:lumMod val="100000"/>
                <a:shade val="100000"/>
              </a:schemeClr>
            </a:gs>
            <a:gs pos="100000">
              <a:schemeClr val="accent5">
                <a:hueOff val="-4505695"/>
                <a:satOff val="-11613"/>
                <a:lumOff val="-784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GB" sz="1600" kern="1200">
              <a:latin typeface="Open Sans" panose="020B0606030504020204" pitchFamily="34" charset="0"/>
              <a:ea typeface="Open Sans" panose="020B0606030504020204" pitchFamily="34" charset="0"/>
              <a:cs typeface="Open Sans" panose="020B0606030504020204" pitchFamily="34" charset="0"/>
            </a:rPr>
            <a:t>define priority economic issues and formulate an Economic Action Agenda for Nigeria; </a:t>
          </a:r>
          <a:endParaRPr lang="en-US" sz="1600" kern="1200" dirty="0">
            <a:latin typeface="Open Sans" panose="020B0606030504020204" pitchFamily="34" charset="0"/>
            <a:ea typeface="Open Sans" panose="020B0606030504020204" pitchFamily="34" charset="0"/>
            <a:cs typeface="Open Sans" panose="020B0606030504020204" pitchFamily="34" charset="0"/>
          </a:endParaRPr>
        </a:p>
      </dsp:txBody>
      <dsp:txXfrm>
        <a:off x="6187146" y="123986"/>
        <a:ext cx="2087442" cy="1642668"/>
      </dsp:txXfrm>
    </dsp:sp>
    <dsp:sp modelId="{2F595858-2B2D-4869-BB7B-346FFE98763A}">
      <dsp:nvSpPr>
        <dsp:cNvPr id="0" name=""/>
        <dsp:cNvSpPr/>
      </dsp:nvSpPr>
      <dsp:spPr>
        <a:xfrm>
          <a:off x="8544660" y="673803"/>
          <a:ext cx="464206" cy="543034"/>
        </a:xfrm>
        <a:prstGeom prst="rightArrow">
          <a:avLst>
            <a:gd name="adj1" fmla="val 60000"/>
            <a:gd name="adj2" fmla="val 50000"/>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latin typeface="Open Sans" panose="020B0606030504020204" pitchFamily="34" charset="0"/>
            <a:ea typeface="Open Sans" panose="020B0606030504020204" pitchFamily="34" charset="0"/>
            <a:cs typeface="Open Sans" panose="020B0606030504020204" pitchFamily="34" charset="0"/>
          </a:endParaRPr>
        </a:p>
      </dsp:txBody>
      <dsp:txXfrm>
        <a:off x="8544660" y="782410"/>
        <a:ext cx="324944" cy="325820"/>
      </dsp:txXfrm>
    </dsp:sp>
    <dsp:sp modelId="{DB24B820-4AFF-412A-AFE0-89A2549484B7}">
      <dsp:nvSpPr>
        <dsp:cNvPr id="0" name=""/>
        <dsp:cNvSpPr/>
      </dsp:nvSpPr>
      <dsp:spPr>
        <a:xfrm>
          <a:off x="9201557" y="72880"/>
          <a:ext cx="2189654" cy="1744880"/>
        </a:xfrm>
        <a:prstGeom prst="roundRect">
          <a:avLst>
            <a:gd name="adj" fmla="val 10000"/>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GB" sz="1600" kern="1200">
              <a:latin typeface="Open Sans" panose="020B0606030504020204" pitchFamily="34" charset="0"/>
              <a:ea typeface="Open Sans" panose="020B0606030504020204" pitchFamily="34" charset="0"/>
              <a:cs typeface="Open Sans" panose="020B0606030504020204" pitchFamily="34" charset="0"/>
            </a:rPr>
            <a:t>and challenge the private sector to be pro-actively involved in Nigeria's economic development</a:t>
          </a:r>
          <a:endParaRPr lang="en-US" sz="1600" kern="1200" dirty="0">
            <a:latin typeface="Open Sans" panose="020B0606030504020204" pitchFamily="34" charset="0"/>
            <a:ea typeface="Open Sans" panose="020B0606030504020204" pitchFamily="34" charset="0"/>
            <a:cs typeface="Open Sans" panose="020B0606030504020204" pitchFamily="34" charset="0"/>
          </a:endParaRPr>
        </a:p>
      </dsp:txBody>
      <dsp:txXfrm>
        <a:off x="9252663" y="123986"/>
        <a:ext cx="2087442" cy="1642668"/>
      </dsp:txXfrm>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78EA49-55D8-437A-AC1C-A9F6FC6877DB}" type="datetimeFigureOut">
              <a:rPr lang="en-GB" smtClean="0"/>
              <a:t>03/02/2023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6A939C-E691-4BDA-8E29-F7862152C448}" type="slidenum">
              <a:rPr lang="en-GB" smtClean="0"/>
              <a:t>‹#›</a:t>
            </a:fld>
            <a:endParaRPr lang="en-GB"/>
          </a:p>
        </p:txBody>
      </p:sp>
    </p:spTree>
    <p:extLst>
      <p:ext uri="{BB962C8B-B14F-4D97-AF65-F5344CB8AC3E}">
        <p14:creationId xmlns:p14="http://schemas.microsoft.com/office/powerpoint/2010/main" val="40753419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The Governance Landscape Surrounding the NES Birth include:</a:t>
            </a:r>
            <a:r>
              <a:rPr lang="en-US" sz="1200" b="1" i="1" kern="1200" dirty="0">
                <a:solidFill>
                  <a:schemeClr val="tx1"/>
                </a:solidFill>
                <a:effectLst/>
                <a:latin typeface="+mn-lt"/>
                <a:ea typeface="+mn-ea"/>
                <a:cs typeface="+mn-cs"/>
              </a:rPr>
              <a:t> </a:t>
            </a:r>
            <a:endParaRPr lang="en-US" sz="1400" kern="1200" dirty="0">
              <a:solidFill>
                <a:schemeClr val="tx1"/>
              </a:solidFill>
              <a:effectLst/>
              <a:latin typeface="+mn-lt"/>
              <a:ea typeface="+mn-ea"/>
              <a:cs typeface="+mn-cs"/>
            </a:endParaRPr>
          </a:p>
          <a:p>
            <a:pPr lvl="1"/>
            <a:r>
              <a:rPr lang="en-US" sz="1200" i="1" kern="1200" dirty="0">
                <a:solidFill>
                  <a:schemeClr val="tx1"/>
                </a:solidFill>
                <a:effectLst/>
                <a:latin typeface="+mn-lt"/>
                <a:ea typeface="+mn-ea"/>
                <a:cs typeface="+mn-cs"/>
              </a:rPr>
              <a:t>a macroeconomic environment dominated by military state-capture, </a:t>
            </a:r>
            <a:endParaRPr lang="en-US" sz="14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Nigeria’s debt had accumulated from 1960</a:t>
            </a:r>
            <a:endParaRPr lang="en-US" sz="14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Allocation of export revenues to debt servicing was approximately 44%. </a:t>
            </a:r>
            <a:endParaRPr lang="en-US" sz="14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adoption of Structural Adjustment </a:t>
            </a:r>
            <a:r>
              <a:rPr lang="en-US" sz="1200" kern="1200" dirty="0" err="1">
                <a:solidFill>
                  <a:schemeClr val="tx1"/>
                </a:solidFill>
                <a:effectLst/>
                <a:latin typeface="+mn-lt"/>
                <a:ea typeface="+mn-ea"/>
                <a:cs typeface="+mn-cs"/>
              </a:rPr>
              <a:t>Programme</a:t>
            </a:r>
            <a:r>
              <a:rPr lang="en-US" sz="1200" kern="1200" dirty="0">
                <a:solidFill>
                  <a:schemeClr val="tx1"/>
                </a:solidFill>
                <a:effectLst/>
                <a:latin typeface="+mn-lt"/>
                <a:ea typeface="+mn-ea"/>
                <a:cs typeface="+mn-cs"/>
              </a:rPr>
              <a:t> (SAP).</a:t>
            </a:r>
          </a:p>
          <a:p>
            <a:pPr lvl="1"/>
            <a:endParaRPr lang="en-US" sz="14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96A939C-E691-4BDA-8E29-F7862152C448}" type="slidenum">
              <a:rPr lang="en-GB" smtClean="0"/>
              <a:t>2</a:t>
            </a:fld>
            <a:endParaRPr lang="en-GB"/>
          </a:p>
        </p:txBody>
      </p:sp>
    </p:spTree>
    <p:extLst>
      <p:ext uri="{BB962C8B-B14F-4D97-AF65-F5344CB8AC3E}">
        <p14:creationId xmlns:p14="http://schemas.microsoft.com/office/powerpoint/2010/main" val="458562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CA2D21D1-52E2-420B-B491-CFF6D7BB79FB}" type="slidenum">
              <a:rPr lang="en-US" smtClean="0"/>
              <a:pPr/>
              <a:t>22</a:t>
            </a:fld>
            <a:endParaRPr lang="en-US"/>
          </a:p>
        </p:txBody>
      </p:sp>
    </p:spTree>
    <p:extLst>
      <p:ext uri="{BB962C8B-B14F-4D97-AF65-F5344CB8AC3E}">
        <p14:creationId xmlns:p14="http://schemas.microsoft.com/office/powerpoint/2010/main" val="37043118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CA2D21D1-52E2-420B-B491-CFF6D7BB79FB}" type="slidenum">
              <a:rPr lang="en-US" smtClean="0"/>
              <a:pPr/>
              <a:t>24</a:t>
            </a:fld>
            <a:endParaRPr lang="en-US"/>
          </a:p>
        </p:txBody>
      </p:sp>
    </p:spTree>
    <p:extLst>
      <p:ext uri="{BB962C8B-B14F-4D97-AF65-F5344CB8AC3E}">
        <p14:creationId xmlns:p14="http://schemas.microsoft.com/office/powerpoint/2010/main" val="16677534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CA2D21D1-52E2-420B-B491-CFF6D7BB79FB}" type="slidenum">
              <a:rPr lang="en-US" smtClean="0"/>
              <a:pPr/>
              <a:t>25</a:t>
            </a:fld>
            <a:endParaRPr lang="en-US"/>
          </a:p>
        </p:txBody>
      </p:sp>
    </p:spTree>
    <p:extLst>
      <p:ext uri="{BB962C8B-B14F-4D97-AF65-F5344CB8AC3E}">
        <p14:creationId xmlns:p14="http://schemas.microsoft.com/office/powerpoint/2010/main" val="31659564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CA2D21D1-52E2-420B-B491-CFF6D7BB79FB}" type="slidenum">
              <a:rPr lang="en-US" smtClean="0"/>
              <a:pPr/>
              <a:t>26</a:t>
            </a:fld>
            <a:endParaRPr lang="en-US"/>
          </a:p>
        </p:txBody>
      </p:sp>
    </p:spTree>
    <p:extLst>
      <p:ext uri="{BB962C8B-B14F-4D97-AF65-F5344CB8AC3E}">
        <p14:creationId xmlns:p14="http://schemas.microsoft.com/office/powerpoint/2010/main" val="18594819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CA2D21D1-52E2-420B-B491-CFF6D7BB79FB}" type="slidenum">
              <a:rPr lang="en-US" smtClean="0"/>
              <a:pPr/>
              <a:t>27</a:t>
            </a:fld>
            <a:endParaRPr lang="en-US"/>
          </a:p>
        </p:txBody>
      </p:sp>
    </p:spTree>
    <p:extLst>
      <p:ext uri="{BB962C8B-B14F-4D97-AF65-F5344CB8AC3E}">
        <p14:creationId xmlns:p14="http://schemas.microsoft.com/office/powerpoint/2010/main" val="994545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3647F83-080F-544E-9A11-E0E1841A2311}" type="slidenum">
              <a:rPr lang="en-GB" smtClean="0">
                <a:solidFill>
                  <a:prstClr val="black"/>
                </a:solidFill>
              </a:rPr>
              <a:pPr/>
              <a:t>28</a:t>
            </a:fld>
            <a:endParaRPr lang="en-GB">
              <a:solidFill>
                <a:prstClr val="black"/>
              </a:solidFill>
            </a:endParaRPr>
          </a:p>
        </p:txBody>
      </p:sp>
    </p:spTree>
    <p:extLst>
      <p:ext uri="{BB962C8B-B14F-4D97-AF65-F5344CB8AC3E}">
        <p14:creationId xmlns:p14="http://schemas.microsoft.com/office/powerpoint/2010/main" val="35756274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CA2D21D1-52E2-420B-B491-CFF6D7BB79FB}" type="slidenum">
              <a:rPr lang="en-US" smtClean="0"/>
              <a:pPr/>
              <a:t>29</a:t>
            </a:fld>
            <a:endParaRPr lang="en-US"/>
          </a:p>
        </p:txBody>
      </p:sp>
    </p:spTree>
    <p:extLst>
      <p:ext uri="{BB962C8B-B14F-4D97-AF65-F5344CB8AC3E}">
        <p14:creationId xmlns:p14="http://schemas.microsoft.com/office/powerpoint/2010/main" val="17079528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CA2D21D1-52E2-420B-B491-CFF6D7BB79FB}" type="slidenum">
              <a:rPr lang="en-US" smtClean="0"/>
              <a:pPr/>
              <a:t>31</a:t>
            </a:fld>
            <a:endParaRPr lang="en-US"/>
          </a:p>
        </p:txBody>
      </p:sp>
    </p:spTree>
    <p:extLst>
      <p:ext uri="{BB962C8B-B14F-4D97-AF65-F5344CB8AC3E}">
        <p14:creationId xmlns:p14="http://schemas.microsoft.com/office/powerpoint/2010/main" val="29925550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3647F83-080F-544E-9A11-E0E1841A2311}" type="slidenum">
              <a:rPr lang="en-GB" smtClean="0">
                <a:solidFill>
                  <a:prstClr val="black"/>
                </a:solidFill>
              </a:rPr>
              <a:pPr/>
              <a:t>32</a:t>
            </a:fld>
            <a:endParaRPr lang="en-GB">
              <a:solidFill>
                <a:prstClr val="black"/>
              </a:solidFill>
            </a:endParaRPr>
          </a:p>
        </p:txBody>
      </p:sp>
    </p:spTree>
    <p:extLst>
      <p:ext uri="{BB962C8B-B14F-4D97-AF65-F5344CB8AC3E}">
        <p14:creationId xmlns:p14="http://schemas.microsoft.com/office/powerpoint/2010/main" val="13257118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3647F83-080F-544E-9A11-E0E1841A2311}" type="slidenum">
              <a:rPr lang="en-GB" smtClean="0">
                <a:solidFill>
                  <a:prstClr val="black"/>
                </a:solidFill>
              </a:rPr>
              <a:pPr/>
              <a:t>40</a:t>
            </a:fld>
            <a:endParaRPr lang="en-GB">
              <a:solidFill>
                <a:prstClr val="black"/>
              </a:solidFill>
            </a:endParaRPr>
          </a:p>
        </p:txBody>
      </p:sp>
    </p:spTree>
    <p:extLst>
      <p:ext uri="{BB962C8B-B14F-4D97-AF65-F5344CB8AC3E}">
        <p14:creationId xmlns:p14="http://schemas.microsoft.com/office/powerpoint/2010/main" val="410516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5FDC0BE5-8237-434B-AB26-F93C2EF449B3}" type="slidenum">
              <a:rPr kumimoji="0" lang="en-US" altLang="x-none" sz="1200" b="0" i="0" u="none" strike="noStrike" kern="1200" cap="none" spc="0" normalizeH="0" baseline="0" noProof="0">
                <a:ln>
                  <a:noFill/>
                </a:ln>
                <a:solidFill>
                  <a:prstClr val="black"/>
                </a:solidFill>
                <a:effectLst/>
                <a:uLnTx/>
                <a:uFillTx/>
                <a:latin typeface="Open Sans Light" charset="0"/>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5</a:t>
            </a:fld>
            <a:endParaRPr kumimoji="0" lang="en-US" altLang="x-none" sz="1200" b="0" i="0" u="none" strike="noStrike" kern="1200" cap="none" spc="0" normalizeH="0" baseline="0" noProof="0">
              <a:ln>
                <a:noFill/>
              </a:ln>
              <a:solidFill>
                <a:prstClr val="black"/>
              </a:solidFill>
              <a:effectLst/>
              <a:uLnTx/>
              <a:uFillTx/>
              <a:latin typeface="Open Sans Light" charset="0"/>
              <a:ea typeface="+mn-ea"/>
              <a:cs typeface="+mn-cs"/>
            </a:endParaRPr>
          </a:p>
        </p:txBody>
      </p:sp>
      <p:sp>
        <p:nvSpPr>
          <p:cNvPr id="6145" name="Text Box 1"/>
          <p:cNvSpPr txBox="1">
            <a:spLocks noGrp="1" noRot="1" noChangeAspect="1" noChangeArrowheads="1"/>
          </p:cNvSpPr>
          <p:nvPr>
            <p:ph type="sldImg"/>
          </p:nvPr>
        </p:nvSpPr>
        <p:spPr bwMode="auto">
          <a:xfrm>
            <a:off x="687388" y="1143000"/>
            <a:ext cx="5481637" cy="30845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146" name="Text Box 2"/>
          <p:cNvSpPr txBox="1">
            <a:spLocks noGrp="1" noChangeArrowheads="1"/>
          </p:cNvSpPr>
          <p:nvPr>
            <p:ph type="body" idx="1"/>
          </p:nvPr>
        </p:nvSpPr>
        <p:spPr bwMode="auto">
          <a:xfrm>
            <a:off x="685800" y="4400550"/>
            <a:ext cx="5484813" cy="3598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x-none" altLang="x-none"/>
          </a:p>
        </p:txBody>
      </p:sp>
    </p:spTree>
    <p:extLst>
      <p:ext uri="{BB962C8B-B14F-4D97-AF65-F5344CB8AC3E}">
        <p14:creationId xmlns:p14="http://schemas.microsoft.com/office/powerpoint/2010/main" val="905575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5FDC0BE5-8237-434B-AB26-F93C2EF449B3}" type="slidenum">
              <a:rPr kumimoji="0" lang="en-US" altLang="x-none" sz="1200" b="0" i="0" u="none" strike="noStrike" kern="1200" cap="none" spc="0" normalizeH="0" baseline="0" noProof="0">
                <a:ln>
                  <a:noFill/>
                </a:ln>
                <a:solidFill>
                  <a:prstClr val="black"/>
                </a:solidFill>
                <a:effectLst/>
                <a:uLnTx/>
                <a:uFillTx/>
                <a:latin typeface="Open Sans Light" charset="0"/>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7</a:t>
            </a:fld>
            <a:endParaRPr kumimoji="0" lang="en-US" altLang="x-none" sz="1200" b="0" i="0" u="none" strike="noStrike" kern="1200" cap="none" spc="0" normalizeH="0" baseline="0" noProof="0">
              <a:ln>
                <a:noFill/>
              </a:ln>
              <a:solidFill>
                <a:prstClr val="black"/>
              </a:solidFill>
              <a:effectLst/>
              <a:uLnTx/>
              <a:uFillTx/>
              <a:latin typeface="Open Sans Light" charset="0"/>
              <a:ea typeface="+mn-ea"/>
              <a:cs typeface="+mn-cs"/>
            </a:endParaRPr>
          </a:p>
        </p:txBody>
      </p:sp>
      <p:sp>
        <p:nvSpPr>
          <p:cNvPr id="6145" name="Text Box 1"/>
          <p:cNvSpPr txBox="1">
            <a:spLocks noGrp="1" noRot="1" noChangeAspect="1" noChangeArrowheads="1"/>
          </p:cNvSpPr>
          <p:nvPr>
            <p:ph type="sldImg"/>
          </p:nvPr>
        </p:nvSpPr>
        <p:spPr bwMode="auto">
          <a:xfrm>
            <a:off x="687388" y="1143000"/>
            <a:ext cx="5481637" cy="30845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146" name="Text Box 2"/>
          <p:cNvSpPr txBox="1">
            <a:spLocks noGrp="1" noChangeArrowheads="1"/>
          </p:cNvSpPr>
          <p:nvPr>
            <p:ph type="body" idx="1"/>
          </p:nvPr>
        </p:nvSpPr>
        <p:spPr bwMode="auto">
          <a:xfrm>
            <a:off x="685800" y="4400550"/>
            <a:ext cx="5484813" cy="3598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x-none" altLang="x-none"/>
          </a:p>
        </p:txBody>
      </p:sp>
    </p:spTree>
    <p:extLst>
      <p:ext uri="{BB962C8B-B14F-4D97-AF65-F5344CB8AC3E}">
        <p14:creationId xmlns:p14="http://schemas.microsoft.com/office/powerpoint/2010/main" val="121914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Open Sans Light" panose="020B0306030504020204" pitchFamily="34" charset="0"/>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Open Sans Light" panose="020B0306030504020204" pitchFamily="34" charset="0"/>
              <a:ea typeface="+mn-ea"/>
              <a:cs typeface="+mn-cs"/>
            </a:endParaRPr>
          </a:p>
        </p:txBody>
      </p:sp>
    </p:spTree>
    <p:extLst>
      <p:ext uri="{BB962C8B-B14F-4D97-AF65-F5344CB8AC3E}">
        <p14:creationId xmlns:p14="http://schemas.microsoft.com/office/powerpoint/2010/main" val="9591659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6A939C-E691-4BDA-8E29-F7862152C448}" type="slidenum">
              <a:rPr lang="en-GB" smtClean="0"/>
              <a:t>11</a:t>
            </a:fld>
            <a:endParaRPr lang="en-GB"/>
          </a:p>
        </p:txBody>
      </p:sp>
    </p:spTree>
    <p:extLst>
      <p:ext uri="{BB962C8B-B14F-4D97-AF65-F5344CB8AC3E}">
        <p14:creationId xmlns:p14="http://schemas.microsoft.com/office/powerpoint/2010/main" val="4942068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5FDC0BE5-8237-434B-AB26-F93C2EF449B3}" type="slidenum">
              <a:rPr kumimoji="0" lang="en-US" altLang="x-none" sz="1200" b="0" i="0" u="none" strike="noStrike" kern="1200" cap="none" spc="0" normalizeH="0" baseline="0" noProof="0">
                <a:ln>
                  <a:noFill/>
                </a:ln>
                <a:solidFill>
                  <a:prstClr val="black"/>
                </a:solidFill>
                <a:effectLst/>
                <a:uLnTx/>
                <a:uFillTx/>
                <a:latin typeface="Open Sans Light" charset="0"/>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15</a:t>
            </a:fld>
            <a:endParaRPr kumimoji="0" lang="en-US" altLang="x-none" sz="1200" b="0" i="0" u="none" strike="noStrike" kern="1200" cap="none" spc="0" normalizeH="0" baseline="0" noProof="0">
              <a:ln>
                <a:noFill/>
              </a:ln>
              <a:solidFill>
                <a:prstClr val="black"/>
              </a:solidFill>
              <a:effectLst/>
              <a:uLnTx/>
              <a:uFillTx/>
              <a:latin typeface="Open Sans Light" charset="0"/>
              <a:ea typeface="+mn-ea"/>
              <a:cs typeface="+mn-cs"/>
            </a:endParaRPr>
          </a:p>
        </p:txBody>
      </p:sp>
      <p:sp>
        <p:nvSpPr>
          <p:cNvPr id="6145" name="Text Box 1"/>
          <p:cNvSpPr txBox="1">
            <a:spLocks noGrp="1" noRot="1" noChangeAspect="1" noChangeArrowheads="1"/>
          </p:cNvSpPr>
          <p:nvPr>
            <p:ph type="sldImg"/>
          </p:nvPr>
        </p:nvSpPr>
        <p:spPr bwMode="auto">
          <a:xfrm>
            <a:off x="687388" y="1143000"/>
            <a:ext cx="5481637" cy="30845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146" name="Text Box 2"/>
          <p:cNvSpPr txBox="1">
            <a:spLocks noGrp="1" noChangeArrowheads="1"/>
          </p:cNvSpPr>
          <p:nvPr>
            <p:ph type="body" idx="1"/>
          </p:nvPr>
        </p:nvSpPr>
        <p:spPr bwMode="auto">
          <a:xfrm>
            <a:off x="685800" y="4400550"/>
            <a:ext cx="5484813" cy="3598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x-none" altLang="x-none"/>
          </a:p>
        </p:txBody>
      </p:sp>
    </p:spTree>
    <p:extLst>
      <p:ext uri="{BB962C8B-B14F-4D97-AF65-F5344CB8AC3E}">
        <p14:creationId xmlns:p14="http://schemas.microsoft.com/office/powerpoint/2010/main" val="10657602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5FDC0BE5-8237-434B-AB26-F93C2EF449B3}" type="slidenum">
              <a:rPr kumimoji="0" lang="en-US" altLang="x-none" sz="1200" b="0" i="0" u="none" strike="noStrike" kern="1200" cap="none" spc="0" normalizeH="0" baseline="0" noProof="0">
                <a:ln>
                  <a:noFill/>
                </a:ln>
                <a:solidFill>
                  <a:prstClr val="black"/>
                </a:solidFill>
                <a:effectLst/>
                <a:uLnTx/>
                <a:uFillTx/>
                <a:latin typeface="Open Sans Light" charset="0"/>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17</a:t>
            </a:fld>
            <a:endParaRPr kumimoji="0" lang="en-US" altLang="x-none" sz="1200" b="0" i="0" u="none" strike="noStrike" kern="1200" cap="none" spc="0" normalizeH="0" baseline="0" noProof="0">
              <a:ln>
                <a:noFill/>
              </a:ln>
              <a:solidFill>
                <a:prstClr val="black"/>
              </a:solidFill>
              <a:effectLst/>
              <a:uLnTx/>
              <a:uFillTx/>
              <a:latin typeface="Open Sans Light" charset="0"/>
              <a:ea typeface="+mn-ea"/>
              <a:cs typeface="+mn-cs"/>
            </a:endParaRPr>
          </a:p>
        </p:txBody>
      </p:sp>
      <p:sp>
        <p:nvSpPr>
          <p:cNvPr id="6145" name="Text Box 1"/>
          <p:cNvSpPr txBox="1">
            <a:spLocks noGrp="1" noRot="1" noChangeAspect="1" noChangeArrowheads="1"/>
          </p:cNvSpPr>
          <p:nvPr>
            <p:ph type="sldImg"/>
          </p:nvPr>
        </p:nvSpPr>
        <p:spPr bwMode="auto">
          <a:xfrm>
            <a:off x="687388" y="1143000"/>
            <a:ext cx="5481637" cy="30845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146" name="Text Box 2"/>
          <p:cNvSpPr txBox="1">
            <a:spLocks noGrp="1" noChangeArrowheads="1"/>
          </p:cNvSpPr>
          <p:nvPr>
            <p:ph type="body" idx="1"/>
          </p:nvPr>
        </p:nvSpPr>
        <p:spPr bwMode="auto">
          <a:xfrm>
            <a:off x="685800" y="4400550"/>
            <a:ext cx="5484813" cy="3598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x-none" altLang="x-none"/>
          </a:p>
        </p:txBody>
      </p:sp>
    </p:spTree>
    <p:extLst>
      <p:ext uri="{BB962C8B-B14F-4D97-AF65-F5344CB8AC3E}">
        <p14:creationId xmlns:p14="http://schemas.microsoft.com/office/powerpoint/2010/main" val="20652869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CA2D21D1-52E2-420B-B491-CFF6D7BB79FB}" type="slidenum">
              <a:rPr lang="en-US" smtClean="0"/>
              <a:pPr/>
              <a:t>20</a:t>
            </a:fld>
            <a:endParaRPr lang="en-US"/>
          </a:p>
        </p:txBody>
      </p:sp>
    </p:spTree>
    <p:extLst>
      <p:ext uri="{BB962C8B-B14F-4D97-AF65-F5344CB8AC3E}">
        <p14:creationId xmlns:p14="http://schemas.microsoft.com/office/powerpoint/2010/main" val="29408360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CA2D21D1-52E2-420B-B491-CFF6D7BB79FB}" type="slidenum">
              <a:rPr lang="en-US" smtClean="0"/>
              <a:pPr/>
              <a:t>21</a:t>
            </a:fld>
            <a:endParaRPr lang="en-US"/>
          </a:p>
        </p:txBody>
      </p:sp>
    </p:spTree>
    <p:extLst>
      <p:ext uri="{BB962C8B-B14F-4D97-AF65-F5344CB8AC3E}">
        <p14:creationId xmlns:p14="http://schemas.microsoft.com/office/powerpoint/2010/main" val="18929933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9AA7B-C0E0-42D7-92F1-7ABA7E3C7D6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C960122-25B2-47AB-836D-019B53EB20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40CDD99-2553-4EA2-B531-C0E6C1BDDEC1}"/>
              </a:ext>
            </a:extLst>
          </p:cNvPr>
          <p:cNvSpPr>
            <a:spLocks noGrp="1"/>
          </p:cNvSpPr>
          <p:nvPr>
            <p:ph type="dt" sz="half" idx="10"/>
          </p:nvPr>
        </p:nvSpPr>
        <p:spPr/>
        <p:txBody>
          <a:bodyPr/>
          <a:lstStyle/>
          <a:p>
            <a:fld id="{DF1AA49E-C9FA-4835-AD2C-971579A1291F}" type="datetimeFigureOut">
              <a:rPr lang="en-GB" smtClean="0"/>
              <a:t>03/02/2023</a:t>
            </a:fld>
            <a:endParaRPr lang="en-GB"/>
          </a:p>
        </p:txBody>
      </p:sp>
      <p:sp>
        <p:nvSpPr>
          <p:cNvPr id="5" name="Footer Placeholder 4">
            <a:extLst>
              <a:ext uri="{FF2B5EF4-FFF2-40B4-BE49-F238E27FC236}">
                <a16:creationId xmlns:a16="http://schemas.microsoft.com/office/drawing/2014/main" id="{F4947644-2656-4FCE-B664-33845C7C92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40FCAC9-C37A-42EC-8086-351F326C1ECF}"/>
              </a:ext>
            </a:extLst>
          </p:cNvPr>
          <p:cNvSpPr>
            <a:spLocks noGrp="1"/>
          </p:cNvSpPr>
          <p:nvPr>
            <p:ph type="sldNum" sz="quarter" idx="12"/>
          </p:nvPr>
        </p:nvSpPr>
        <p:spPr/>
        <p:txBody>
          <a:bodyPr/>
          <a:lstStyle/>
          <a:p>
            <a:fld id="{EDFA612A-D0B9-466E-AAB1-BD1D04FDEB66}" type="slidenum">
              <a:rPr lang="en-GB" smtClean="0"/>
              <a:t>‹#›</a:t>
            </a:fld>
            <a:endParaRPr lang="en-GB"/>
          </a:p>
        </p:txBody>
      </p:sp>
    </p:spTree>
    <p:extLst>
      <p:ext uri="{BB962C8B-B14F-4D97-AF65-F5344CB8AC3E}">
        <p14:creationId xmlns:p14="http://schemas.microsoft.com/office/powerpoint/2010/main" val="558722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EA930-C210-41C6-A306-8ECE0B5D1B9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F54AB3C-EB1A-44D5-ACEB-0D2C66668A6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3EB525C-400C-4D18-91F6-FAE1CE7DCCF3}"/>
              </a:ext>
            </a:extLst>
          </p:cNvPr>
          <p:cNvSpPr>
            <a:spLocks noGrp="1"/>
          </p:cNvSpPr>
          <p:nvPr>
            <p:ph type="dt" sz="half" idx="10"/>
          </p:nvPr>
        </p:nvSpPr>
        <p:spPr/>
        <p:txBody>
          <a:bodyPr/>
          <a:lstStyle/>
          <a:p>
            <a:fld id="{DF1AA49E-C9FA-4835-AD2C-971579A1291F}" type="datetimeFigureOut">
              <a:rPr lang="en-GB" smtClean="0"/>
              <a:t>03/02/2023</a:t>
            </a:fld>
            <a:endParaRPr lang="en-GB"/>
          </a:p>
        </p:txBody>
      </p:sp>
      <p:sp>
        <p:nvSpPr>
          <p:cNvPr id="5" name="Footer Placeholder 4">
            <a:extLst>
              <a:ext uri="{FF2B5EF4-FFF2-40B4-BE49-F238E27FC236}">
                <a16:creationId xmlns:a16="http://schemas.microsoft.com/office/drawing/2014/main" id="{A5A914D7-5551-4A69-B91F-617916F22F7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D062A9F-72C9-464B-ADE8-79692834879D}"/>
              </a:ext>
            </a:extLst>
          </p:cNvPr>
          <p:cNvSpPr>
            <a:spLocks noGrp="1"/>
          </p:cNvSpPr>
          <p:nvPr>
            <p:ph type="sldNum" sz="quarter" idx="12"/>
          </p:nvPr>
        </p:nvSpPr>
        <p:spPr/>
        <p:txBody>
          <a:bodyPr/>
          <a:lstStyle/>
          <a:p>
            <a:fld id="{EDFA612A-D0B9-466E-AAB1-BD1D04FDEB66}" type="slidenum">
              <a:rPr lang="en-GB" smtClean="0"/>
              <a:t>‹#›</a:t>
            </a:fld>
            <a:endParaRPr lang="en-GB"/>
          </a:p>
        </p:txBody>
      </p:sp>
    </p:spTree>
    <p:extLst>
      <p:ext uri="{BB962C8B-B14F-4D97-AF65-F5344CB8AC3E}">
        <p14:creationId xmlns:p14="http://schemas.microsoft.com/office/powerpoint/2010/main" val="1925749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A541EC-A7F5-4FCF-8776-E674CAA57A2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22FB77E-83B4-4BE4-9E13-613C9C3F378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0DBFB18-B577-472E-B7AA-CD1B8AFB6D2C}"/>
              </a:ext>
            </a:extLst>
          </p:cNvPr>
          <p:cNvSpPr>
            <a:spLocks noGrp="1"/>
          </p:cNvSpPr>
          <p:nvPr>
            <p:ph type="dt" sz="half" idx="10"/>
          </p:nvPr>
        </p:nvSpPr>
        <p:spPr/>
        <p:txBody>
          <a:bodyPr/>
          <a:lstStyle/>
          <a:p>
            <a:fld id="{DF1AA49E-C9FA-4835-AD2C-971579A1291F}" type="datetimeFigureOut">
              <a:rPr lang="en-GB" smtClean="0"/>
              <a:t>03/02/2023</a:t>
            </a:fld>
            <a:endParaRPr lang="en-GB"/>
          </a:p>
        </p:txBody>
      </p:sp>
      <p:sp>
        <p:nvSpPr>
          <p:cNvPr id="5" name="Footer Placeholder 4">
            <a:extLst>
              <a:ext uri="{FF2B5EF4-FFF2-40B4-BE49-F238E27FC236}">
                <a16:creationId xmlns:a16="http://schemas.microsoft.com/office/drawing/2014/main" id="{3491377C-4B35-4F3E-99F4-940371508A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95CFFAA-F559-47A8-BC0D-B08AC938D9FB}"/>
              </a:ext>
            </a:extLst>
          </p:cNvPr>
          <p:cNvSpPr>
            <a:spLocks noGrp="1"/>
          </p:cNvSpPr>
          <p:nvPr>
            <p:ph type="sldNum" sz="quarter" idx="12"/>
          </p:nvPr>
        </p:nvSpPr>
        <p:spPr/>
        <p:txBody>
          <a:bodyPr/>
          <a:lstStyle/>
          <a:p>
            <a:fld id="{EDFA612A-D0B9-466E-AAB1-BD1D04FDEB66}" type="slidenum">
              <a:rPr lang="en-GB" smtClean="0"/>
              <a:t>‹#›</a:t>
            </a:fld>
            <a:endParaRPr lang="en-GB"/>
          </a:p>
        </p:txBody>
      </p:sp>
    </p:spTree>
    <p:extLst>
      <p:ext uri="{BB962C8B-B14F-4D97-AF65-F5344CB8AC3E}">
        <p14:creationId xmlns:p14="http://schemas.microsoft.com/office/powerpoint/2010/main" val="42030534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Mission&amp;Vision">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EC2F7FD-0CC2-4DFD-971A-E1F2286FD402}"/>
              </a:ext>
            </a:extLst>
          </p:cNvPr>
          <p:cNvSpPr>
            <a:spLocks noGrp="1"/>
          </p:cNvSpPr>
          <p:nvPr>
            <p:ph type="pic" sz="quarter" idx="13"/>
          </p:nvPr>
        </p:nvSpPr>
        <p:spPr>
          <a:xfrm>
            <a:off x="6312080" y="0"/>
            <a:ext cx="5879920" cy="6858000"/>
          </a:xfrm>
          <a:solidFill>
            <a:schemeClr val="accent2"/>
          </a:solidFill>
        </p:spPr>
        <p:txBody>
          <a:bodyPr anchor="ctr">
            <a:normAutofit/>
          </a:bodyPr>
          <a:lstStyle>
            <a:lvl1pPr marL="0" indent="0" algn="ctr">
              <a:buFontTx/>
              <a:buNone/>
              <a:defRPr sz="2800">
                <a:latin typeface="Open Sans" panose="020B0606030504020204" pitchFamily="34" charset="0"/>
                <a:ea typeface="Open Sans" panose="020B0606030504020204" pitchFamily="34" charset="0"/>
                <a:cs typeface="Open Sans" panose="020B0606030504020204" pitchFamily="34" charset="0"/>
              </a:defRPr>
            </a:lvl1pPr>
          </a:lstStyle>
          <a:p>
            <a:endParaRPr lang="en-IN"/>
          </a:p>
        </p:txBody>
      </p:sp>
      <p:sp>
        <p:nvSpPr>
          <p:cNvPr id="3" name="Date Placeholder 2"/>
          <p:cNvSpPr>
            <a:spLocks noGrp="1"/>
          </p:cNvSpPr>
          <p:nvPr>
            <p:ph type="dt" sz="half" idx="10"/>
          </p:nvPr>
        </p:nvSpPr>
        <p:spPr/>
        <p:txBody>
          <a:bodyPr/>
          <a:lstStyle/>
          <a:p>
            <a:fld id="{425404F2-BE9A-4460-8815-8F645183555F}" type="datetimeFigureOut">
              <a:rPr lang="en-US" smtClean="0"/>
              <a:pPr/>
              <a:t>2/3/23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10134339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0" name="Parallelogram 29">
            <a:extLst>
              <a:ext uri="{FF2B5EF4-FFF2-40B4-BE49-F238E27FC236}">
                <a16:creationId xmlns:a16="http://schemas.microsoft.com/office/drawing/2014/main" id="{F5A729A7-3A5C-405C-AE06-180E7529E477}"/>
              </a:ext>
            </a:extLst>
          </p:cNvPr>
          <p:cNvSpPr/>
          <p:nvPr userDrawn="1"/>
        </p:nvSpPr>
        <p:spPr>
          <a:xfrm rot="2178838" flipH="1">
            <a:off x="11038770" y="1199729"/>
            <a:ext cx="1354398" cy="226087"/>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Parallelogram 30">
            <a:extLst>
              <a:ext uri="{FF2B5EF4-FFF2-40B4-BE49-F238E27FC236}">
                <a16:creationId xmlns:a16="http://schemas.microsoft.com/office/drawing/2014/main" id="{41E23981-B12A-4AC3-A030-337BBBA5E45B}"/>
              </a:ext>
            </a:extLst>
          </p:cNvPr>
          <p:cNvSpPr/>
          <p:nvPr userDrawn="1"/>
        </p:nvSpPr>
        <p:spPr>
          <a:xfrm flipH="1">
            <a:off x="6679908" y="1"/>
            <a:ext cx="1447800" cy="639064"/>
          </a:xfrm>
          <a:prstGeom prst="parallelogram">
            <a:avLst>
              <a:gd name="adj" fmla="val 1356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33" name="Title 1" title="Title ">
            <a:extLst>
              <a:ext uri="{FF2B5EF4-FFF2-40B4-BE49-F238E27FC236}">
                <a16:creationId xmlns:a16="http://schemas.microsoft.com/office/drawing/2014/main" id="{59067A2C-FE71-4381-BE51-08DAC5E4354A}"/>
              </a:ext>
            </a:extLst>
          </p:cNvPr>
          <p:cNvSpPr>
            <a:spLocks noGrp="1"/>
          </p:cNvSpPr>
          <p:nvPr userDrawn="1">
            <p:ph type="title" hasCustomPrompt="1"/>
          </p:nvPr>
        </p:nvSpPr>
        <p:spPr>
          <a:xfrm>
            <a:off x="518678" y="209028"/>
            <a:ext cx="8333222" cy="1215566"/>
          </a:xfrm>
          <a:prstGeom prst="rect">
            <a:avLst/>
          </a:prstGeom>
        </p:spPr>
        <p:txBody>
          <a:bodyPr anchor="b">
            <a:normAutofit/>
          </a:bodyPr>
          <a:lstStyle>
            <a:lvl1pPr>
              <a:defRPr sz="4400" b="1">
                <a:solidFill>
                  <a:schemeClr val="accent1"/>
                </a:solidFill>
              </a:defRPr>
            </a:lvl1pPr>
          </a:lstStyle>
          <a:p>
            <a:r>
              <a:rPr lang="en-US" noProof="0"/>
              <a:t>Click to Edit Master Title Style </a:t>
            </a:r>
          </a:p>
        </p:txBody>
      </p:sp>
      <p:sp>
        <p:nvSpPr>
          <p:cNvPr id="2" name="Footer Placeholder 1">
            <a:extLst>
              <a:ext uri="{FF2B5EF4-FFF2-40B4-BE49-F238E27FC236}">
                <a16:creationId xmlns:a16="http://schemas.microsoft.com/office/drawing/2014/main" id="{CB69A007-934D-7A4B-9EFA-82044EF4DC33}"/>
              </a:ext>
            </a:extLst>
          </p:cNvPr>
          <p:cNvSpPr>
            <a:spLocks noGrp="1"/>
          </p:cNvSpPr>
          <p:nvPr userDrawn="1">
            <p:ph type="ftr" sz="quarter" idx="10"/>
          </p:nvPr>
        </p:nvSpPr>
        <p:spPr/>
        <p:txBody>
          <a:bodyPr/>
          <a:lstStyle/>
          <a:p>
            <a:r>
              <a:rPr lang="en-US" noProof="0"/>
              <a:t>NESG STRATEGIC PLAN 2019 - 2022</a:t>
            </a:r>
            <a:endParaRPr lang="en-US" noProof="0" dirty="0"/>
          </a:p>
        </p:txBody>
      </p:sp>
      <p:sp>
        <p:nvSpPr>
          <p:cNvPr id="3" name="Slide Number Placeholder 2">
            <a:extLst>
              <a:ext uri="{FF2B5EF4-FFF2-40B4-BE49-F238E27FC236}">
                <a16:creationId xmlns:a16="http://schemas.microsoft.com/office/drawing/2014/main" id="{5A154DC2-98C7-4D4B-A17A-AA4731217F17}"/>
              </a:ext>
            </a:extLst>
          </p:cNvPr>
          <p:cNvSpPr>
            <a:spLocks noGrp="1"/>
          </p:cNvSpPr>
          <p:nvPr userDrawn="1">
            <p:ph type="sldNum" sz="quarter" idx="11"/>
          </p:nvPr>
        </p:nvSpPr>
        <p:spPr/>
        <p:txBody>
          <a:bodyPr/>
          <a:lstStyle/>
          <a:p>
            <a:fld id="{8699F50C-BE38-4BD0-BA84-9B090E1F2B9B}" type="slidenum">
              <a:rPr lang="en-US" noProof="0" smtClean="0"/>
              <a:t>‹#›</a:t>
            </a:fld>
            <a:endParaRPr lang="en-US" noProof="0"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17084" y="-25568"/>
            <a:ext cx="664633" cy="664633"/>
          </a:xfrm>
          <a:prstGeom prst="rect">
            <a:avLst/>
          </a:prstGeom>
        </p:spPr>
      </p:pic>
    </p:spTree>
    <p:extLst>
      <p:ext uri="{BB962C8B-B14F-4D97-AF65-F5344CB8AC3E}">
        <p14:creationId xmlns:p14="http://schemas.microsoft.com/office/powerpoint/2010/main" val="1969323743"/>
      </p:ext>
    </p:extLst>
  </p:cSld>
  <p:clrMapOvr>
    <a:masterClrMapping/>
  </p:clrMapOvr>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58DCD-5751-5C48-8D50-0CA7F9F5D0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BFAB00-25D7-624B-87E3-7D91D8F19F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BDF316-C213-DD4E-B03C-4015D7A5372B}"/>
              </a:ext>
            </a:extLst>
          </p:cNvPr>
          <p:cNvSpPr>
            <a:spLocks noGrp="1"/>
          </p:cNvSpPr>
          <p:nvPr>
            <p:ph type="dt" sz="half" idx="10"/>
          </p:nvPr>
        </p:nvSpPr>
        <p:spPr/>
        <p:txBody>
          <a:bodyPr/>
          <a:lstStyle/>
          <a:p>
            <a:fld id="{B8BE2A07-6769-1449-99EB-FEF3EE93DCF7}" type="datetimeFigureOut">
              <a:rPr lang="en-US" smtClean="0">
                <a:solidFill>
                  <a:prstClr val="black">
                    <a:tint val="75000"/>
                  </a:prstClr>
                </a:solidFill>
              </a:rPr>
              <a:pPr/>
              <a:t>2/3/23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533CD95-1422-4044-9904-88E42267631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7B64CC8-D5C6-FF46-A807-727916A0F42D}"/>
              </a:ext>
            </a:extLst>
          </p:cNvPr>
          <p:cNvSpPr>
            <a:spLocks noGrp="1"/>
          </p:cNvSpPr>
          <p:nvPr>
            <p:ph type="sldNum" sz="quarter" idx="12"/>
          </p:nvPr>
        </p:nvSpPr>
        <p:spPr/>
        <p:txBody>
          <a:bodyPr/>
          <a:lstStyle/>
          <a:p>
            <a:fld id="{918237F9-9FCB-684D-B8CE-D75E185A7A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14551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D290D-0FF6-2E49-AC5A-7F37F00F3A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C5951D-FA84-4349-8F26-A7721141BF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A87950-400E-EB4C-8DCC-EC50C991DA32}"/>
              </a:ext>
            </a:extLst>
          </p:cNvPr>
          <p:cNvSpPr>
            <a:spLocks noGrp="1"/>
          </p:cNvSpPr>
          <p:nvPr>
            <p:ph type="dt" sz="half" idx="10"/>
          </p:nvPr>
        </p:nvSpPr>
        <p:spPr/>
        <p:txBody>
          <a:bodyPr/>
          <a:lstStyle/>
          <a:p>
            <a:fld id="{B8BE2A07-6769-1449-99EB-FEF3EE93DCF7}" type="datetimeFigureOut">
              <a:rPr lang="en-US" smtClean="0">
                <a:solidFill>
                  <a:prstClr val="black">
                    <a:tint val="75000"/>
                  </a:prstClr>
                </a:solidFill>
              </a:rPr>
              <a:pPr/>
              <a:t>2/3/23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9C43527-234B-D941-98E6-2D17DC152E3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BA22F0B-A97E-8E4F-A8A7-D07DEC43C8EF}"/>
              </a:ext>
            </a:extLst>
          </p:cNvPr>
          <p:cNvSpPr>
            <a:spLocks noGrp="1"/>
          </p:cNvSpPr>
          <p:nvPr>
            <p:ph type="sldNum" sz="quarter" idx="12"/>
          </p:nvPr>
        </p:nvSpPr>
        <p:spPr/>
        <p:txBody>
          <a:bodyPr/>
          <a:lstStyle/>
          <a:p>
            <a:fld id="{918237F9-9FCB-684D-B8CE-D75E185A7A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84272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0A5A2-2F68-6840-8BA7-12AEBEA06C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C9BEBF7-F00B-5048-A301-B3EFE72AFDD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200964-E16C-124A-A6C5-1F33C9B9EA19}"/>
              </a:ext>
            </a:extLst>
          </p:cNvPr>
          <p:cNvSpPr>
            <a:spLocks noGrp="1"/>
          </p:cNvSpPr>
          <p:nvPr>
            <p:ph type="dt" sz="half" idx="10"/>
          </p:nvPr>
        </p:nvSpPr>
        <p:spPr/>
        <p:txBody>
          <a:bodyPr/>
          <a:lstStyle/>
          <a:p>
            <a:fld id="{B8BE2A07-6769-1449-99EB-FEF3EE93DCF7}" type="datetimeFigureOut">
              <a:rPr lang="en-US" smtClean="0">
                <a:solidFill>
                  <a:prstClr val="black">
                    <a:tint val="75000"/>
                  </a:prstClr>
                </a:solidFill>
              </a:rPr>
              <a:pPr/>
              <a:t>2/3/23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683385C-2CF9-0946-A296-163562CA1AC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BFC6100-D19B-234C-AFF6-A58C4823A695}"/>
              </a:ext>
            </a:extLst>
          </p:cNvPr>
          <p:cNvSpPr>
            <a:spLocks noGrp="1"/>
          </p:cNvSpPr>
          <p:nvPr>
            <p:ph type="sldNum" sz="quarter" idx="12"/>
          </p:nvPr>
        </p:nvSpPr>
        <p:spPr/>
        <p:txBody>
          <a:bodyPr/>
          <a:lstStyle/>
          <a:p>
            <a:fld id="{918237F9-9FCB-684D-B8CE-D75E185A7A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18208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C0DB8-1844-6E4E-9D38-9B5227C1B6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CDE22E-CE8C-4545-85B7-DA9344FC5EB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30CD8E7-BCBF-9F4D-B869-6DFBFCAF58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5340A72-827C-A94F-B572-956CC59DD5DE}"/>
              </a:ext>
            </a:extLst>
          </p:cNvPr>
          <p:cNvSpPr>
            <a:spLocks noGrp="1"/>
          </p:cNvSpPr>
          <p:nvPr>
            <p:ph type="dt" sz="half" idx="10"/>
          </p:nvPr>
        </p:nvSpPr>
        <p:spPr/>
        <p:txBody>
          <a:bodyPr/>
          <a:lstStyle/>
          <a:p>
            <a:fld id="{B8BE2A07-6769-1449-99EB-FEF3EE93DCF7}" type="datetimeFigureOut">
              <a:rPr lang="en-US" smtClean="0">
                <a:solidFill>
                  <a:prstClr val="black">
                    <a:tint val="75000"/>
                  </a:prstClr>
                </a:solidFill>
              </a:rPr>
              <a:pPr/>
              <a:t>2/3/23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007AD47-A156-DC42-B809-F3C39804C08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1AE7E7F-4C6A-9840-A1A5-B3F018FBDDA7}"/>
              </a:ext>
            </a:extLst>
          </p:cNvPr>
          <p:cNvSpPr>
            <a:spLocks noGrp="1"/>
          </p:cNvSpPr>
          <p:nvPr>
            <p:ph type="sldNum" sz="quarter" idx="12"/>
          </p:nvPr>
        </p:nvSpPr>
        <p:spPr/>
        <p:txBody>
          <a:bodyPr/>
          <a:lstStyle/>
          <a:p>
            <a:fld id="{918237F9-9FCB-684D-B8CE-D75E185A7A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73218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F6704-3444-4949-A2D2-EE20F826F36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D6F2C2B-568F-5D4A-892E-5BEFBBFFF1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695E80-C057-C64B-81EB-4F8154BFE0C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6FDC802-25A3-1D4F-811E-CEA1270159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C7A6C1-DD08-A94A-AC78-62847D2D95C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2B0B122-D309-324D-B4DC-3BA424ACC11C}"/>
              </a:ext>
            </a:extLst>
          </p:cNvPr>
          <p:cNvSpPr>
            <a:spLocks noGrp="1"/>
          </p:cNvSpPr>
          <p:nvPr>
            <p:ph type="dt" sz="half" idx="10"/>
          </p:nvPr>
        </p:nvSpPr>
        <p:spPr/>
        <p:txBody>
          <a:bodyPr/>
          <a:lstStyle/>
          <a:p>
            <a:fld id="{B8BE2A07-6769-1449-99EB-FEF3EE93DCF7}" type="datetimeFigureOut">
              <a:rPr lang="en-US" smtClean="0">
                <a:solidFill>
                  <a:prstClr val="black">
                    <a:tint val="75000"/>
                  </a:prstClr>
                </a:solidFill>
              </a:rPr>
              <a:pPr/>
              <a:t>2/3/23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12504B75-0CC3-DC43-BE07-2D599B7DD812}"/>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27ED3516-E165-0645-8DC6-C21A4DE0ABDD}"/>
              </a:ext>
            </a:extLst>
          </p:cNvPr>
          <p:cNvSpPr>
            <a:spLocks noGrp="1"/>
          </p:cNvSpPr>
          <p:nvPr>
            <p:ph type="sldNum" sz="quarter" idx="12"/>
          </p:nvPr>
        </p:nvSpPr>
        <p:spPr/>
        <p:txBody>
          <a:bodyPr/>
          <a:lstStyle/>
          <a:p>
            <a:fld id="{918237F9-9FCB-684D-B8CE-D75E185A7A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74297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946E4-B2FF-E149-A4B0-47CE6C3AE8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D6841D3-E38D-EC46-948E-719481D76A2D}"/>
              </a:ext>
            </a:extLst>
          </p:cNvPr>
          <p:cNvSpPr>
            <a:spLocks noGrp="1"/>
          </p:cNvSpPr>
          <p:nvPr>
            <p:ph type="dt" sz="half" idx="10"/>
          </p:nvPr>
        </p:nvSpPr>
        <p:spPr/>
        <p:txBody>
          <a:bodyPr/>
          <a:lstStyle/>
          <a:p>
            <a:fld id="{B8BE2A07-6769-1449-99EB-FEF3EE93DCF7}" type="datetimeFigureOut">
              <a:rPr lang="en-US" smtClean="0">
                <a:solidFill>
                  <a:prstClr val="black">
                    <a:tint val="75000"/>
                  </a:prstClr>
                </a:solidFill>
              </a:rPr>
              <a:pPr/>
              <a:t>2/3/23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9A5165D3-0F3E-CF4D-85CA-B2D08B3ECBB8}"/>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74611C63-C639-EF48-B619-B05026B2B16E}"/>
              </a:ext>
            </a:extLst>
          </p:cNvPr>
          <p:cNvSpPr>
            <a:spLocks noGrp="1"/>
          </p:cNvSpPr>
          <p:nvPr>
            <p:ph type="sldNum" sz="quarter" idx="12"/>
          </p:nvPr>
        </p:nvSpPr>
        <p:spPr/>
        <p:txBody>
          <a:bodyPr/>
          <a:lstStyle/>
          <a:p>
            <a:fld id="{918237F9-9FCB-684D-B8CE-D75E185A7A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0012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259F7-0646-47CE-9ADC-B5E179C2BC6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71C59BD-245F-4AF2-9345-E4853B573E5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AC0A464-0550-4379-A393-533AE5D350E1}"/>
              </a:ext>
            </a:extLst>
          </p:cNvPr>
          <p:cNvSpPr>
            <a:spLocks noGrp="1"/>
          </p:cNvSpPr>
          <p:nvPr>
            <p:ph type="dt" sz="half" idx="10"/>
          </p:nvPr>
        </p:nvSpPr>
        <p:spPr/>
        <p:txBody>
          <a:bodyPr/>
          <a:lstStyle/>
          <a:p>
            <a:fld id="{DF1AA49E-C9FA-4835-AD2C-971579A1291F}" type="datetimeFigureOut">
              <a:rPr lang="en-GB" smtClean="0"/>
              <a:t>03/02/2023</a:t>
            </a:fld>
            <a:endParaRPr lang="en-GB"/>
          </a:p>
        </p:txBody>
      </p:sp>
      <p:sp>
        <p:nvSpPr>
          <p:cNvPr id="5" name="Footer Placeholder 4">
            <a:extLst>
              <a:ext uri="{FF2B5EF4-FFF2-40B4-BE49-F238E27FC236}">
                <a16:creationId xmlns:a16="http://schemas.microsoft.com/office/drawing/2014/main" id="{A4E1A504-6853-4F4E-AFA1-A4693643601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F63C178-8002-4348-9B28-D300257A4D94}"/>
              </a:ext>
            </a:extLst>
          </p:cNvPr>
          <p:cNvSpPr>
            <a:spLocks noGrp="1"/>
          </p:cNvSpPr>
          <p:nvPr>
            <p:ph type="sldNum" sz="quarter" idx="12"/>
          </p:nvPr>
        </p:nvSpPr>
        <p:spPr/>
        <p:txBody>
          <a:bodyPr/>
          <a:lstStyle/>
          <a:p>
            <a:fld id="{EDFA612A-D0B9-466E-AAB1-BD1D04FDEB66}" type="slidenum">
              <a:rPr lang="en-GB" smtClean="0"/>
              <a:t>‹#›</a:t>
            </a:fld>
            <a:endParaRPr lang="en-GB"/>
          </a:p>
        </p:txBody>
      </p:sp>
    </p:spTree>
    <p:extLst>
      <p:ext uri="{BB962C8B-B14F-4D97-AF65-F5344CB8AC3E}">
        <p14:creationId xmlns:p14="http://schemas.microsoft.com/office/powerpoint/2010/main" val="31152280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B2C292-2416-7944-833F-891A169ACAA3}"/>
              </a:ext>
            </a:extLst>
          </p:cNvPr>
          <p:cNvSpPr>
            <a:spLocks noGrp="1"/>
          </p:cNvSpPr>
          <p:nvPr>
            <p:ph type="dt" sz="half" idx="10"/>
          </p:nvPr>
        </p:nvSpPr>
        <p:spPr/>
        <p:txBody>
          <a:bodyPr/>
          <a:lstStyle/>
          <a:p>
            <a:fld id="{B8BE2A07-6769-1449-99EB-FEF3EE93DCF7}" type="datetimeFigureOut">
              <a:rPr lang="en-US" smtClean="0">
                <a:solidFill>
                  <a:prstClr val="black">
                    <a:tint val="75000"/>
                  </a:prstClr>
                </a:solidFill>
              </a:rPr>
              <a:pPr/>
              <a:t>2/3/23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A1C16C7D-A26E-D148-9023-5796C6F5127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CFCB588-A93A-2B4D-A85A-E53D7B14E892}"/>
              </a:ext>
            </a:extLst>
          </p:cNvPr>
          <p:cNvSpPr>
            <a:spLocks noGrp="1"/>
          </p:cNvSpPr>
          <p:nvPr>
            <p:ph type="sldNum" sz="quarter" idx="12"/>
          </p:nvPr>
        </p:nvSpPr>
        <p:spPr/>
        <p:txBody>
          <a:bodyPr/>
          <a:lstStyle/>
          <a:p>
            <a:fld id="{918237F9-9FCB-684D-B8CE-D75E185A7A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30474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E6164-8A6D-224E-B178-E722A134B2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E18DF6-A226-AD44-8596-29E706F2AF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0C8F5B4-040B-194C-BA17-F91383446B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F9CCEC-D8DF-D041-A704-AF495A5E0E08}"/>
              </a:ext>
            </a:extLst>
          </p:cNvPr>
          <p:cNvSpPr>
            <a:spLocks noGrp="1"/>
          </p:cNvSpPr>
          <p:nvPr>
            <p:ph type="dt" sz="half" idx="10"/>
          </p:nvPr>
        </p:nvSpPr>
        <p:spPr/>
        <p:txBody>
          <a:bodyPr/>
          <a:lstStyle/>
          <a:p>
            <a:fld id="{B8BE2A07-6769-1449-99EB-FEF3EE93DCF7}" type="datetimeFigureOut">
              <a:rPr lang="en-US" smtClean="0">
                <a:solidFill>
                  <a:prstClr val="black">
                    <a:tint val="75000"/>
                  </a:prstClr>
                </a:solidFill>
              </a:rPr>
              <a:pPr/>
              <a:t>2/3/23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62BC089-C6DD-E141-A93B-E481385B170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4D3E1C4-4DC3-3143-B53A-A7373A9067D4}"/>
              </a:ext>
            </a:extLst>
          </p:cNvPr>
          <p:cNvSpPr>
            <a:spLocks noGrp="1"/>
          </p:cNvSpPr>
          <p:nvPr>
            <p:ph type="sldNum" sz="quarter" idx="12"/>
          </p:nvPr>
        </p:nvSpPr>
        <p:spPr/>
        <p:txBody>
          <a:bodyPr/>
          <a:lstStyle/>
          <a:p>
            <a:fld id="{918237F9-9FCB-684D-B8CE-D75E185A7A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69749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15299-E7B9-7649-93FA-F4B6F8AA6D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E92A7F-29ED-144C-9FE3-C8B0BCFF2B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0B6342-6001-4A48-A9F3-B54EA82141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C83329-093B-4644-9692-9E206A046B45}"/>
              </a:ext>
            </a:extLst>
          </p:cNvPr>
          <p:cNvSpPr>
            <a:spLocks noGrp="1"/>
          </p:cNvSpPr>
          <p:nvPr>
            <p:ph type="dt" sz="half" idx="10"/>
          </p:nvPr>
        </p:nvSpPr>
        <p:spPr/>
        <p:txBody>
          <a:bodyPr/>
          <a:lstStyle/>
          <a:p>
            <a:fld id="{B8BE2A07-6769-1449-99EB-FEF3EE93DCF7}" type="datetimeFigureOut">
              <a:rPr lang="en-US" smtClean="0">
                <a:solidFill>
                  <a:prstClr val="black">
                    <a:tint val="75000"/>
                  </a:prstClr>
                </a:solidFill>
              </a:rPr>
              <a:pPr/>
              <a:t>2/3/23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FAEE37C-3A19-E048-858D-06E362928EE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C00891E-063F-B64C-8E97-A3191DDCE5E0}"/>
              </a:ext>
            </a:extLst>
          </p:cNvPr>
          <p:cNvSpPr>
            <a:spLocks noGrp="1"/>
          </p:cNvSpPr>
          <p:nvPr>
            <p:ph type="sldNum" sz="quarter" idx="12"/>
          </p:nvPr>
        </p:nvSpPr>
        <p:spPr/>
        <p:txBody>
          <a:bodyPr/>
          <a:lstStyle/>
          <a:p>
            <a:fld id="{918237F9-9FCB-684D-B8CE-D75E185A7A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8979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77330-856E-D84E-8265-5FF8DDD6D00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2D5CFA-F30A-EE46-9D68-AAB2EA46FF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040B5E-66FD-BA4C-B5FE-78EC52E1A002}"/>
              </a:ext>
            </a:extLst>
          </p:cNvPr>
          <p:cNvSpPr>
            <a:spLocks noGrp="1"/>
          </p:cNvSpPr>
          <p:nvPr>
            <p:ph type="dt" sz="half" idx="10"/>
          </p:nvPr>
        </p:nvSpPr>
        <p:spPr/>
        <p:txBody>
          <a:bodyPr/>
          <a:lstStyle/>
          <a:p>
            <a:fld id="{B8BE2A07-6769-1449-99EB-FEF3EE93DCF7}" type="datetimeFigureOut">
              <a:rPr lang="en-US" smtClean="0">
                <a:solidFill>
                  <a:prstClr val="black">
                    <a:tint val="75000"/>
                  </a:prstClr>
                </a:solidFill>
              </a:rPr>
              <a:pPr/>
              <a:t>2/3/23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5385F23-5BA7-B947-9684-E7DB3A5AE2D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F12AF6A-E161-F24C-99ED-24B936FCC003}"/>
              </a:ext>
            </a:extLst>
          </p:cNvPr>
          <p:cNvSpPr>
            <a:spLocks noGrp="1"/>
          </p:cNvSpPr>
          <p:nvPr>
            <p:ph type="sldNum" sz="quarter" idx="12"/>
          </p:nvPr>
        </p:nvSpPr>
        <p:spPr/>
        <p:txBody>
          <a:bodyPr/>
          <a:lstStyle/>
          <a:p>
            <a:fld id="{918237F9-9FCB-684D-B8CE-D75E185A7A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09089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3E77CE-7349-AB40-8B17-A33377C817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679278B-C850-2141-9998-D738CD4FED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375D7E-10AD-D940-A7C2-F771EFE532EF}"/>
              </a:ext>
            </a:extLst>
          </p:cNvPr>
          <p:cNvSpPr>
            <a:spLocks noGrp="1"/>
          </p:cNvSpPr>
          <p:nvPr>
            <p:ph type="dt" sz="half" idx="10"/>
          </p:nvPr>
        </p:nvSpPr>
        <p:spPr/>
        <p:txBody>
          <a:bodyPr/>
          <a:lstStyle/>
          <a:p>
            <a:fld id="{B8BE2A07-6769-1449-99EB-FEF3EE93DCF7}" type="datetimeFigureOut">
              <a:rPr lang="en-US" smtClean="0">
                <a:solidFill>
                  <a:prstClr val="black">
                    <a:tint val="75000"/>
                  </a:prstClr>
                </a:solidFill>
              </a:rPr>
              <a:pPr/>
              <a:t>2/3/23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BA6969B-B48D-A543-8C7A-AFB626B7A33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76B709F-C49D-2740-84C1-8650238AE77B}"/>
              </a:ext>
            </a:extLst>
          </p:cNvPr>
          <p:cNvSpPr>
            <a:spLocks noGrp="1"/>
          </p:cNvSpPr>
          <p:nvPr>
            <p:ph type="sldNum" sz="quarter" idx="12"/>
          </p:nvPr>
        </p:nvSpPr>
        <p:spPr/>
        <p:txBody>
          <a:bodyPr/>
          <a:lstStyle/>
          <a:p>
            <a:fld id="{918237F9-9FCB-684D-B8CE-D75E185A7A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20985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58DCD-5751-5C48-8D50-0CA7F9F5D0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BFAB00-25D7-624B-87E3-7D91D8F19F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BDF316-C213-DD4E-B03C-4015D7A5372B}"/>
              </a:ext>
            </a:extLst>
          </p:cNvPr>
          <p:cNvSpPr>
            <a:spLocks noGrp="1"/>
          </p:cNvSpPr>
          <p:nvPr>
            <p:ph type="dt" sz="half" idx="10"/>
          </p:nvPr>
        </p:nvSpPr>
        <p:spPr/>
        <p:txBody>
          <a:bodyPr/>
          <a:lstStyle/>
          <a:p>
            <a:fld id="{B8BE2A07-6769-1449-99EB-FEF3EE93DCF7}" type="datetimeFigureOut">
              <a:rPr lang="en-US" smtClean="0">
                <a:solidFill>
                  <a:prstClr val="black">
                    <a:tint val="75000"/>
                  </a:prstClr>
                </a:solidFill>
              </a:rPr>
              <a:pPr/>
              <a:t>2/3/23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533CD95-1422-4044-9904-88E42267631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7B64CC8-D5C6-FF46-A807-727916A0F42D}"/>
              </a:ext>
            </a:extLst>
          </p:cNvPr>
          <p:cNvSpPr>
            <a:spLocks noGrp="1"/>
          </p:cNvSpPr>
          <p:nvPr>
            <p:ph type="sldNum" sz="quarter" idx="12"/>
          </p:nvPr>
        </p:nvSpPr>
        <p:spPr/>
        <p:txBody>
          <a:bodyPr/>
          <a:lstStyle/>
          <a:p>
            <a:fld id="{918237F9-9FCB-684D-B8CE-D75E185A7A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85648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D290D-0FF6-2E49-AC5A-7F37F00F3A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C5951D-FA84-4349-8F26-A7721141BF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A87950-400E-EB4C-8DCC-EC50C991DA32}"/>
              </a:ext>
            </a:extLst>
          </p:cNvPr>
          <p:cNvSpPr>
            <a:spLocks noGrp="1"/>
          </p:cNvSpPr>
          <p:nvPr>
            <p:ph type="dt" sz="half" idx="10"/>
          </p:nvPr>
        </p:nvSpPr>
        <p:spPr/>
        <p:txBody>
          <a:bodyPr/>
          <a:lstStyle/>
          <a:p>
            <a:fld id="{B8BE2A07-6769-1449-99EB-FEF3EE93DCF7}" type="datetimeFigureOut">
              <a:rPr lang="en-US" smtClean="0">
                <a:solidFill>
                  <a:prstClr val="black">
                    <a:tint val="75000"/>
                  </a:prstClr>
                </a:solidFill>
              </a:rPr>
              <a:pPr/>
              <a:t>2/3/23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9C43527-234B-D941-98E6-2D17DC152E3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BA22F0B-A97E-8E4F-A8A7-D07DEC43C8EF}"/>
              </a:ext>
            </a:extLst>
          </p:cNvPr>
          <p:cNvSpPr>
            <a:spLocks noGrp="1"/>
          </p:cNvSpPr>
          <p:nvPr>
            <p:ph type="sldNum" sz="quarter" idx="12"/>
          </p:nvPr>
        </p:nvSpPr>
        <p:spPr/>
        <p:txBody>
          <a:bodyPr/>
          <a:lstStyle/>
          <a:p>
            <a:fld id="{918237F9-9FCB-684D-B8CE-D75E185A7A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37023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0A5A2-2F68-6840-8BA7-12AEBEA06C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C9BEBF7-F00B-5048-A301-B3EFE72AFDD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200964-E16C-124A-A6C5-1F33C9B9EA19}"/>
              </a:ext>
            </a:extLst>
          </p:cNvPr>
          <p:cNvSpPr>
            <a:spLocks noGrp="1"/>
          </p:cNvSpPr>
          <p:nvPr>
            <p:ph type="dt" sz="half" idx="10"/>
          </p:nvPr>
        </p:nvSpPr>
        <p:spPr/>
        <p:txBody>
          <a:bodyPr/>
          <a:lstStyle/>
          <a:p>
            <a:fld id="{B8BE2A07-6769-1449-99EB-FEF3EE93DCF7}" type="datetimeFigureOut">
              <a:rPr lang="en-US" smtClean="0">
                <a:solidFill>
                  <a:prstClr val="black">
                    <a:tint val="75000"/>
                  </a:prstClr>
                </a:solidFill>
              </a:rPr>
              <a:pPr/>
              <a:t>2/3/23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683385C-2CF9-0946-A296-163562CA1AC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BFC6100-D19B-234C-AFF6-A58C4823A695}"/>
              </a:ext>
            </a:extLst>
          </p:cNvPr>
          <p:cNvSpPr>
            <a:spLocks noGrp="1"/>
          </p:cNvSpPr>
          <p:nvPr>
            <p:ph type="sldNum" sz="quarter" idx="12"/>
          </p:nvPr>
        </p:nvSpPr>
        <p:spPr/>
        <p:txBody>
          <a:bodyPr/>
          <a:lstStyle/>
          <a:p>
            <a:fld id="{918237F9-9FCB-684D-B8CE-D75E185A7A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28296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C0DB8-1844-6E4E-9D38-9B5227C1B6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CDE22E-CE8C-4545-85B7-DA9344FC5EB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30CD8E7-BCBF-9F4D-B869-6DFBFCAF58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5340A72-827C-A94F-B572-956CC59DD5DE}"/>
              </a:ext>
            </a:extLst>
          </p:cNvPr>
          <p:cNvSpPr>
            <a:spLocks noGrp="1"/>
          </p:cNvSpPr>
          <p:nvPr>
            <p:ph type="dt" sz="half" idx="10"/>
          </p:nvPr>
        </p:nvSpPr>
        <p:spPr/>
        <p:txBody>
          <a:bodyPr/>
          <a:lstStyle/>
          <a:p>
            <a:fld id="{B8BE2A07-6769-1449-99EB-FEF3EE93DCF7}" type="datetimeFigureOut">
              <a:rPr lang="en-US" smtClean="0">
                <a:solidFill>
                  <a:prstClr val="black">
                    <a:tint val="75000"/>
                  </a:prstClr>
                </a:solidFill>
              </a:rPr>
              <a:pPr/>
              <a:t>2/3/23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007AD47-A156-DC42-B809-F3C39804C08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1AE7E7F-4C6A-9840-A1A5-B3F018FBDDA7}"/>
              </a:ext>
            </a:extLst>
          </p:cNvPr>
          <p:cNvSpPr>
            <a:spLocks noGrp="1"/>
          </p:cNvSpPr>
          <p:nvPr>
            <p:ph type="sldNum" sz="quarter" idx="12"/>
          </p:nvPr>
        </p:nvSpPr>
        <p:spPr/>
        <p:txBody>
          <a:bodyPr/>
          <a:lstStyle/>
          <a:p>
            <a:fld id="{918237F9-9FCB-684D-B8CE-D75E185A7A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16208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F6704-3444-4949-A2D2-EE20F826F36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D6F2C2B-568F-5D4A-892E-5BEFBBFFF1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695E80-C057-C64B-81EB-4F8154BFE0C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6FDC802-25A3-1D4F-811E-CEA1270159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C7A6C1-DD08-A94A-AC78-62847D2D95C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2B0B122-D309-324D-B4DC-3BA424ACC11C}"/>
              </a:ext>
            </a:extLst>
          </p:cNvPr>
          <p:cNvSpPr>
            <a:spLocks noGrp="1"/>
          </p:cNvSpPr>
          <p:nvPr>
            <p:ph type="dt" sz="half" idx="10"/>
          </p:nvPr>
        </p:nvSpPr>
        <p:spPr/>
        <p:txBody>
          <a:bodyPr/>
          <a:lstStyle/>
          <a:p>
            <a:fld id="{B8BE2A07-6769-1449-99EB-FEF3EE93DCF7}" type="datetimeFigureOut">
              <a:rPr lang="en-US" smtClean="0">
                <a:solidFill>
                  <a:prstClr val="black">
                    <a:tint val="75000"/>
                  </a:prstClr>
                </a:solidFill>
              </a:rPr>
              <a:pPr/>
              <a:t>2/3/23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12504B75-0CC3-DC43-BE07-2D599B7DD812}"/>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27ED3516-E165-0645-8DC6-C21A4DE0ABDD}"/>
              </a:ext>
            </a:extLst>
          </p:cNvPr>
          <p:cNvSpPr>
            <a:spLocks noGrp="1"/>
          </p:cNvSpPr>
          <p:nvPr>
            <p:ph type="sldNum" sz="quarter" idx="12"/>
          </p:nvPr>
        </p:nvSpPr>
        <p:spPr/>
        <p:txBody>
          <a:bodyPr/>
          <a:lstStyle/>
          <a:p>
            <a:fld id="{918237F9-9FCB-684D-B8CE-D75E185A7A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64654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6D8DE-8107-4802-83F2-C66ACD2BCFA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19D7B71-8A76-419A-AF22-83B344C1D7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B91C09-B482-456C-AA8E-6F6BE98D316A}"/>
              </a:ext>
            </a:extLst>
          </p:cNvPr>
          <p:cNvSpPr>
            <a:spLocks noGrp="1"/>
          </p:cNvSpPr>
          <p:nvPr>
            <p:ph type="dt" sz="half" idx="10"/>
          </p:nvPr>
        </p:nvSpPr>
        <p:spPr/>
        <p:txBody>
          <a:bodyPr/>
          <a:lstStyle/>
          <a:p>
            <a:fld id="{DF1AA49E-C9FA-4835-AD2C-971579A1291F}" type="datetimeFigureOut">
              <a:rPr lang="en-GB" smtClean="0"/>
              <a:t>03/02/2023</a:t>
            </a:fld>
            <a:endParaRPr lang="en-GB"/>
          </a:p>
        </p:txBody>
      </p:sp>
      <p:sp>
        <p:nvSpPr>
          <p:cNvPr id="5" name="Footer Placeholder 4">
            <a:extLst>
              <a:ext uri="{FF2B5EF4-FFF2-40B4-BE49-F238E27FC236}">
                <a16:creationId xmlns:a16="http://schemas.microsoft.com/office/drawing/2014/main" id="{4FF75140-9A04-4127-8A07-3E53AB614A1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D8E72D-EDB8-4A59-8B28-F86C500DE038}"/>
              </a:ext>
            </a:extLst>
          </p:cNvPr>
          <p:cNvSpPr>
            <a:spLocks noGrp="1"/>
          </p:cNvSpPr>
          <p:nvPr>
            <p:ph type="sldNum" sz="quarter" idx="12"/>
          </p:nvPr>
        </p:nvSpPr>
        <p:spPr/>
        <p:txBody>
          <a:bodyPr/>
          <a:lstStyle/>
          <a:p>
            <a:fld id="{EDFA612A-D0B9-466E-AAB1-BD1D04FDEB66}" type="slidenum">
              <a:rPr lang="en-GB" smtClean="0"/>
              <a:t>‹#›</a:t>
            </a:fld>
            <a:endParaRPr lang="en-GB"/>
          </a:p>
        </p:txBody>
      </p:sp>
    </p:spTree>
    <p:extLst>
      <p:ext uri="{BB962C8B-B14F-4D97-AF65-F5344CB8AC3E}">
        <p14:creationId xmlns:p14="http://schemas.microsoft.com/office/powerpoint/2010/main" val="10327332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946E4-B2FF-E149-A4B0-47CE6C3AE8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D6841D3-E38D-EC46-948E-719481D76A2D}"/>
              </a:ext>
            </a:extLst>
          </p:cNvPr>
          <p:cNvSpPr>
            <a:spLocks noGrp="1"/>
          </p:cNvSpPr>
          <p:nvPr>
            <p:ph type="dt" sz="half" idx="10"/>
          </p:nvPr>
        </p:nvSpPr>
        <p:spPr/>
        <p:txBody>
          <a:bodyPr/>
          <a:lstStyle/>
          <a:p>
            <a:fld id="{B8BE2A07-6769-1449-99EB-FEF3EE93DCF7}" type="datetimeFigureOut">
              <a:rPr lang="en-US" smtClean="0">
                <a:solidFill>
                  <a:prstClr val="black">
                    <a:tint val="75000"/>
                  </a:prstClr>
                </a:solidFill>
              </a:rPr>
              <a:pPr/>
              <a:t>2/3/23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9A5165D3-0F3E-CF4D-85CA-B2D08B3ECBB8}"/>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74611C63-C639-EF48-B619-B05026B2B16E}"/>
              </a:ext>
            </a:extLst>
          </p:cNvPr>
          <p:cNvSpPr>
            <a:spLocks noGrp="1"/>
          </p:cNvSpPr>
          <p:nvPr>
            <p:ph type="sldNum" sz="quarter" idx="12"/>
          </p:nvPr>
        </p:nvSpPr>
        <p:spPr/>
        <p:txBody>
          <a:bodyPr/>
          <a:lstStyle/>
          <a:p>
            <a:fld id="{918237F9-9FCB-684D-B8CE-D75E185A7A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52872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B2C292-2416-7944-833F-891A169ACAA3}"/>
              </a:ext>
            </a:extLst>
          </p:cNvPr>
          <p:cNvSpPr>
            <a:spLocks noGrp="1"/>
          </p:cNvSpPr>
          <p:nvPr>
            <p:ph type="dt" sz="half" idx="10"/>
          </p:nvPr>
        </p:nvSpPr>
        <p:spPr/>
        <p:txBody>
          <a:bodyPr/>
          <a:lstStyle/>
          <a:p>
            <a:fld id="{B8BE2A07-6769-1449-99EB-FEF3EE93DCF7}" type="datetimeFigureOut">
              <a:rPr lang="en-US" smtClean="0">
                <a:solidFill>
                  <a:prstClr val="black">
                    <a:tint val="75000"/>
                  </a:prstClr>
                </a:solidFill>
              </a:rPr>
              <a:pPr/>
              <a:t>2/3/23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A1C16C7D-A26E-D148-9023-5796C6F5127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CFCB588-A93A-2B4D-A85A-E53D7B14E892}"/>
              </a:ext>
            </a:extLst>
          </p:cNvPr>
          <p:cNvSpPr>
            <a:spLocks noGrp="1"/>
          </p:cNvSpPr>
          <p:nvPr>
            <p:ph type="sldNum" sz="quarter" idx="12"/>
          </p:nvPr>
        </p:nvSpPr>
        <p:spPr/>
        <p:txBody>
          <a:bodyPr/>
          <a:lstStyle/>
          <a:p>
            <a:fld id="{918237F9-9FCB-684D-B8CE-D75E185A7A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90000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E6164-8A6D-224E-B178-E722A134B2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E18DF6-A226-AD44-8596-29E706F2AF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0C8F5B4-040B-194C-BA17-F91383446B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F9CCEC-D8DF-D041-A704-AF495A5E0E08}"/>
              </a:ext>
            </a:extLst>
          </p:cNvPr>
          <p:cNvSpPr>
            <a:spLocks noGrp="1"/>
          </p:cNvSpPr>
          <p:nvPr>
            <p:ph type="dt" sz="half" idx="10"/>
          </p:nvPr>
        </p:nvSpPr>
        <p:spPr/>
        <p:txBody>
          <a:bodyPr/>
          <a:lstStyle/>
          <a:p>
            <a:fld id="{B8BE2A07-6769-1449-99EB-FEF3EE93DCF7}" type="datetimeFigureOut">
              <a:rPr lang="en-US" smtClean="0">
                <a:solidFill>
                  <a:prstClr val="black">
                    <a:tint val="75000"/>
                  </a:prstClr>
                </a:solidFill>
              </a:rPr>
              <a:pPr/>
              <a:t>2/3/23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62BC089-C6DD-E141-A93B-E481385B170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4D3E1C4-4DC3-3143-B53A-A7373A9067D4}"/>
              </a:ext>
            </a:extLst>
          </p:cNvPr>
          <p:cNvSpPr>
            <a:spLocks noGrp="1"/>
          </p:cNvSpPr>
          <p:nvPr>
            <p:ph type="sldNum" sz="quarter" idx="12"/>
          </p:nvPr>
        </p:nvSpPr>
        <p:spPr/>
        <p:txBody>
          <a:bodyPr/>
          <a:lstStyle/>
          <a:p>
            <a:fld id="{918237F9-9FCB-684D-B8CE-D75E185A7A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71845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15299-E7B9-7649-93FA-F4B6F8AA6D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E92A7F-29ED-144C-9FE3-C8B0BCFF2B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0B6342-6001-4A48-A9F3-B54EA82141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C83329-093B-4644-9692-9E206A046B45}"/>
              </a:ext>
            </a:extLst>
          </p:cNvPr>
          <p:cNvSpPr>
            <a:spLocks noGrp="1"/>
          </p:cNvSpPr>
          <p:nvPr>
            <p:ph type="dt" sz="half" idx="10"/>
          </p:nvPr>
        </p:nvSpPr>
        <p:spPr/>
        <p:txBody>
          <a:bodyPr/>
          <a:lstStyle/>
          <a:p>
            <a:fld id="{B8BE2A07-6769-1449-99EB-FEF3EE93DCF7}" type="datetimeFigureOut">
              <a:rPr lang="en-US" smtClean="0">
                <a:solidFill>
                  <a:prstClr val="black">
                    <a:tint val="75000"/>
                  </a:prstClr>
                </a:solidFill>
              </a:rPr>
              <a:pPr/>
              <a:t>2/3/23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FAEE37C-3A19-E048-858D-06E362928EE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C00891E-063F-B64C-8E97-A3191DDCE5E0}"/>
              </a:ext>
            </a:extLst>
          </p:cNvPr>
          <p:cNvSpPr>
            <a:spLocks noGrp="1"/>
          </p:cNvSpPr>
          <p:nvPr>
            <p:ph type="sldNum" sz="quarter" idx="12"/>
          </p:nvPr>
        </p:nvSpPr>
        <p:spPr/>
        <p:txBody>
          <a:bodyPr/>
          <a:lstStyle/>
          <a:p>
            <a:fld id="{918237F9-9FCB-684D-B8CE-D75E185A7A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08528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77330-856E-D84E-8265-5FF8DDD6D00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2D5CFA-F30A-EE46-9D68-AAB2EA46FF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040B5E-66FD-BA4C-B5FE-78EC52E1A002}"/>
              </a:ext>
            </a:extLst>
          </p:cNvPr>
          <p:cNvSpPr>
            <a:spLocks noGrp="1"/>
          </p:cNvSpPr>
          <p:nvPr>
            <p:ph type="dt" sz="half" idx="10"/>
          </p:nvPr>
        </p:nvSpPr>
        <p:spPr/>
        <p:txBody>
          <a:bodyPr/>
          <a:lstStyle/>
          <a:p>
            <a:fld id="{B8BE2A07-6769-1449-99EB-FEF3EE93DCF7}" type="datetimeFigureOut">
              <a:rPr lang="en-US" smtClean="0">
                <a:solidFill>
                  <a:prstClr val="black">
                    <a:tint val="75000"/>
                  </a:prstClr>
                </a:solidFill>
              </a:rPr>
              <a:pPr/>
              <a:t>2/3/23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5385F23-5BA7-B947-9684-E7DB3A5AE2D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F12AF6A-E161-F24C-99ED-24B936FCC003}"/>
              </a:ext>
            </a:extLst>
          </p:cNvPr>
          <p:cNvSpPr>
            <a:spLocks noGrp="1"/>
          </p:cNvSpPr>
          <p:nvPr>
            <p:ph type="sldNum" sz="quarter" idx="12"/>
          </p:nvPr>
        </p:nvSpPr>
        <p:spPr/>
        <p:txBody>
          <a:bodyPr/>
          <a:lstStyle/>
          <a:p>
            <a:fld id="{918237F9-9FCB-684D-B8CE-D75E185A7A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87347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3E77CE-7349-AB40-8B17-A33377C817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679278B-C850-2141-9998-D738CD4FED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375D7E-10AD-D940-A7C2-F771EFE532EF}"/>
              </a:ext>
            </a:extLst>
          </p:cNvPr>
          <p:cNvSpPr>
            <a:spLocks noGrp="1"/>
          </p:cNvSpPr>
          <p:nvPr>
            <p:ph type="dt" sz="half" idx="10"/>
          </p:nvPr>
        </p:nvSpPr>
        <p:spPr/>
        <p:txBody>
          <a:bodyPr/>
          <a:lstStyle/>
          <a:p>
            <a:fld id="{B8BE2A07-6769-1449-99EB-FEF3EE93DCF7}" type="datetimeFigureOut">
              <a:rPr lang="en-US" smtClean="0">
                <a:solidFill>
                  <a:prstClr val="black">
                    <a:tint val="75000"/>
                  </a:prstClr>
                </a:solidFill>
              </a:rPr>
              <a:pPr/>
              <a:t>2/3/23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BA6969B-B48D-A543-8C7A-AFB626B7A33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76B709F-C49D-2740-84C1-8650238AE77B}"/>
              </a:ext>
            </a:extLst>
          </p:cNvPr>
          <p:cNvSpPr>
            <a:spLocks noGrp="1"/>
          </p:cNvSpPr>
          <p:nvPr>
            <p:ph type="sldNum" sz="quarter" idx="12"/>
          </p:nvPr>
        </p:nvSpPr>
        <p:spPr/>
        <p:txBody>
          <a:bodyPr/>
          <a:lstStyle/>
          <a:p>
            <a:fld id="{918237F9-9FCB-684D-B8CE-D75E185A7A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12117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20483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BIG PICTURE 1">
    <p:spTree>
      <p:nvGrpSpPr>
        <p:cNvPr id="1" name=""/>
        <p:cNvGrpSpPr/>
        <p:nvPr/>
      </p:nvGrpSpPr>
      <p:grpSpPr>
        <a:xfrm>
          <a:off x="0" y="0"/>
          <a:ext cx="0" cy="0"/>
          <a:chOff x="0" y="0"/>
          <a:chExt cx="0" cy="0"/>
        </a:xfrm>
      </p:grpSpPr>
      <p:sp>
        <p:nvSpPr>
          <p:cNvPr id="7" name="Picture Placeholder 6"/>
          <p:cNvSpPr>
            <a:spLocks noGrp="1"/>
          </p:cNvSpPr>
          <p:nvPr>
            <p:ph type="pic" sz="quarter" idx="17"/>
          </p:nvPr>
        </p:nvSpPr>
        <p:spPr>
          <a:xfrm>
            <a:off x="4954936" y="880500"/>
            <a:ext cx="2982465" cy="3353306"/>
          </a:xfrm>
          <a:custGeom>
            <a:avLst/>
            <a:gdLst>
              <a:gd name="connsiteX0" fmla="*/ 2419818 w 5963377"/>
              <a:gd name="connsiteY0" fmla="*/ 0 h 6706612"/>
              <a:gd name="connsiteX1" fmla="*/ 5963377 w 5963377"/>
              <a:gd name="connsiteY1" fmla="*/ 0 h 6706612"/>
              <a:gd name="connsiteX2" fmla="*/ 3543559 w 5963377"/>
              <a:gd name="connsiteY2" fmla="*/ 6706612 h 6706612"/>
              <a:gd name="connsiteX3" fmla="*/ 0 w 5963377"/>
              <a:gd name="connsiteY3" fmla="*/ 6706612 h 6706612"/>
            </a:gdLst>
            <a:ahLst/>
            <a:cxnLst>
              <a:cxn ang="0">
                <a:pos x="connsiteX0" y="connsiteY0"/>
              </a:cxn>
              <a:cxn ang="0">
                <a:pos x="connsiteX1" y="connsiteY1"/>
              </a:cxn>
              <a:cxn ang="0">
                <a:pos x="connsiteX2" y="connsiteY2"/>
              </a:cxn>
              <a:cxn ang="0">
                <a:pos x="connsiteX3" y="connsiteY3"/>
              </a:cxn>
            </a:cxnLst>
            <a:rect l="l" t="t" r="r" b="b"/>
            <a:pathLst>
              <a:path w="5963377" h="6706612">
                <a:moveTo>
                  <a:pt x="2419818" y="0"/>
                </a:moveTo>
                <a:lnTo>
                  <a:pt x="5963377" y="0"/>
                </a:lnTo>
                <a:lnTo>
                  <a:pt x="3543559" y="6706612"/>
                </a:lnTo>
                <a:lnTo>
                  <a:pt x="0" y="6706612"/>
                </a:lnTo>
                <a:close/>
              </a:path>
            </a:pathLst>
          </a:custGeom>
          <a:solidFill>
            <a:schemeClr val="bg1">
              <a:lumMod val="95000"/>
            </a:schemeClr>
          </a:solidFill>
          <a:effectLst/>
        </p:spPr>
        <p:txBody>
          <a:bodyPr wrap="square">
            <a:noAutofit/>
          </a:bodyPr>
          <a:lstStyle>
            <a:lvl1pPr marL="0" indent="0">
              <a:buNone/>
              <a:defRPr sz="1300" b="0" i="0">
                <a:ln>
                  <a:noFill/>
                </a:ln>
                <a:solidFill>
                  <a:schemeClr val="bg1">
                    <a:lumMod val="85000"/>
                  </a:schemeClr>
                </a:solidFill>
                <a:latin typeface="Open Sans Light" charset="0"/>
                <a:ea typeface="Open Sans Light" charset="0"/>
                <a:cs typeface="Open Sans Light" charset="0"/>
              </a:defRPr>
            </a:lvl1pPr>
          </a:lstStyle>
          <a:p>
            <a:endParaRPr lang="en-US" dirty="0"/>
          </a:p>
        </p:txBody>
      </p:sp>
      <p:sp>
        <p:nvSpPr>
          <p:cNvPr id="13" name="Picture Placeholder 12"/>
          <p:cNvSpPr>
            <a:spLocks noGrp="1"/>
          </p:cNvSpPr>
          <p:nvPr>
            <p:ph type="pic" sz="quarter" idx="18"/>
          </p:nvPr>
        </p:nvSpPr>
        <p:spPr>
          <a:xfrm>
            <a:off x="6225549" y="3085594"/>
            <a:ext cx="2982465" cy="3353306"/>
          </a:xfrm>
          <a:custGeom>
            <a:avLst/>
            <a:gdLst>
              <a:gd name="connsiteX0" fmla="*/ 2419818 w 5963377"/>
              <a:gd name="connsiteY0" fmla="*/ 0 h 6706612"/>
              <a:gd name="connsiteX1" fmla="*/ 5963377 w 5963377"/>
              <a:gd name="connsiteY1" fmla="*/ 0 h 6706612"/>
              <a:gd name="connsiteX2" fmla="*/ 3543559 w 5963377"/>
              <a:gd name="connsiteY2" fmla="*/ 6706612 h 6706612"/>
              <a:gd name="connsiteX3" fmla="*/ 0 w 5963377"/>
              <a:gd name="connsiteY3" fmla="*/ 6706612 h 6706612"/>
            </a:gdLst>
            <a:ahLst/>
            <a:cxnLst>
              <a:cxn ang="0">
                <a:pos x="connsiteX0" y="connsiteY0"/>
              </a:cxn>
              <a:cxn ang="0">
                <a:pos x="connsiteX1" y="connsiteY1"/>
              </a:cxn>
              <a:cxn ang="0">
                <a:pos x="connsiteX2" y="connsiteY2"/>
              </a:cxn>
              <a:cxn ang="0">
                <a:pos x="connsiteX3" y="connsiteY3"/>
              </a:cxn>
            </a:cxnLst>
            <a:rect l="l" t="t" r="r" b="b"/>
            <a:pathLst>
              <a:path w="5963377" h="6706612">
                <a:moveTo>
                  <a:pt x="2419818" y="0"/>
                </a:moveTo>
                <a:lnTo>
                  <a:pt x="5963377" y="0"/>
                </a:lnTo>
                <a:lnTo>
                  <a:pt x="3543559" y="6706612"/>
                </a:lnTo>
                <a:lnTo>
                  <a:pt x="0" y="6706612"/>
                </a:lnTo>
                <a:close/>
              </a:path>
            </a:pathLst>
          </a:custGeom>
          <a:solidFill>
            <a:schemeClr val="bg1">
              <a:lumMod val="95000"/>
            </a:schemeClr>
          </a:solidFill>
          <a:effectLst/>
        </p:spPr>
        <p:txBody>
          <a:bodyPr wrap="square">
            <a:noAutofit/>
          </a:bodyPr>
          <a:lstStyle>
            <a:lvl1pPr marL="0" indent="0">
              <a:buNone/>
              <a:defRPr sz="1300" b="0" i="0">
                <a:ln>
                  <a:noFill/>
                </a:ln>
                <a:solidFill>
                  <a:schemeClr val="bg1">
                    <a:lumMod val="85000"/>
                  </a:schemeClr>
                </a:solidFill>
                <a:latin typeface="Open Sans Light" charset="0"/>
                <a:ea typeface="Open Sans Light" charset="0"/>
                <a:cs typeface="Open Sans Light" charset="0"/>
              </a:defRPr>
            </a:lvl1pPr>
          </a:lstStyle>
          <a:p>
            <a:endParaRPr lang="en-US" dirty="0"/>
          </a:p>
        </p:txBody>
      </p:sp>
      <p:sp>
        <p:nvSpPr>
          <p:cNvPr id="14" name="Picture Placeholder 13"/>
          <p:cNvSpPr>
            <a:spLocks noGrp="1"/>
          </p:cNvSpPr>
          <p:nvPr>
            <p:ph type="pic" sz="quarter" idx="19"/>
          </p:nvPr>
        </p:nvSpPr>
        <p:spPr>
          <a:xfrm>
            <a:off x="9094387" y="880500"/>
            <a:ext cx="2982465" cy="3353306"/>
          </a:xfrm>
          <a:custGeom>
            <a:avLst/>
            <a:gdLst>
              <a:gd name="connsiteX0" fmla="*/ 2419818 w 5963377"/>
              <a:gd name="connsiteY0" fmla="*/ 0 h 6706612"/>
              <a:gd name="connsiteX1" fmla="*/ 5963377 w 5963377"/>
              <a:gd name="connsiteY1" fmla="*/ 0 h 6706612"/>
              <a:gd name="connsiteX2" fmla="*/ 3543559 w 5963377"/>
              <a:gd name="connsiteY2" fmla="*/ 6706612 h 6706612"/>
              <a:gd name="connsiteX3" fmla="*/ 0 w 5963377"/>
              <a:gd name="connsiteY3" fmla="*/ 6706612 h 6706612"/>
            </a:gdLst>
            <a:ahLst/>
            <a:cxnLst>
              <a:cxn ang="0">
                <a:pos x="connsiteX0" y="connsiteY0"/>
              </a:cxn>
              <a:cxn ang="0">
                <a:pos x="connsiteX1" y="connsiteY1"/>
              </a:cxn>
              <a:cxn ang="0">
                <a:pos x="connsiteX2" y="connsiteY2"/>
              </a:cxn>
              <a:cxn ang="0">
                <a:pos x="connsiteX3" y="connsiteY3"/>
              </a:cxn>
            </a:cxnLst>
            <a:rect l="l" t="t" r="r" b="b"/>
            <a:pathLst>
              <a:path w="5963377" h="6706612">
                <a:moveTo>
                  <a:pt x="2419818" y="0"/>
                </a:moveTo>
                <a:lnTo>
                  <a:pt x="5963377" y="0"/>
                </a:lnTo>
                <a:lnTo>
                  <a:pt x="3543559" y="6706612"/>
                </a:lnTo>
                <a:lnTo>
                  <a:pt x="0" y="6706612"/>
                </a:lnTo>
                <a:close/>
              </a:path>
            </a:pathLst>
          </a:custGeom>
          <a:solidFill>
            <a:schemeClr val="bg1">
              <a:lumMod val="95000"/>
            </a:schemeClr>
          </a:solidFill>
          <a:effectLst/>
        </p:spPr>
        <p:txBody>
          <a:bodyPr wrap="square">
            <a:noAutofit/>
          </a:bodyPr>
          <a:lstStyle>
            <a:lvl1pPr marL="0" indent="0">
              <a:buNone/>
              <a:defRPr sz="1300" b="0" i="0">
                <a:ln>
                  <a:noFill/>
                </a:ln>
                <a:solidFill>
                  <a:schemeClr val="bg1">
                    <a:lumMod val="85000"/>
                  </a:schemeClr>
                </a:solidFill>
                <a:latin typeface="Open Sans Light" charset="0"/>
                <a:ea typeface="Open Sans Light" charset="0"/>
                <a:cs typeface="Open Sans Light" charset="0"/>
              </a:defRPr>
            </a:lvl1pPr>
          </a:lstStyle>
          <a:p>
            <a:endParaRPr lang="en-US" dirty="0"/>
          </a:p>
        </p:txBody>
      </p:sp>
    </p:spTree>
    <p:extLst>
      <p:ext uri="{BB962C8B-B14F-4D97-AF65-F5344CB8AC3E}">
        <p14:creationId xmlns:p14="http://schemas.microsoft.com/office/powerpoint/2010/main" val="995883460"/>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3_Big Background with image">
    <p:spTree>
      <p:nvGrpSpPr>
        <p:cNvPr id="1" name=""/>
        <p:cNvGrpSpPr/>
        <p:nvPr/>
      </p:nvGrpSpPr>
      <p:grpSpPr>
        <a:xfrm>
          <a:off x="0" y="0"/>
          <a:ext cx="0" cy="0"/>
          <a:chOff x="0" y="0"/>
          <a:chExt cx="0" cy="0"/>
        </a:xfrm>
      </p:grpSpPr>
      <p:sp>
        <p:nvSpPr>
          <p:cNvPr id="12" name="Picture Placeholder 11"/>
          <p:cNvSpPr>
            <a:spLocks noGrp="1"/>
          </p:cNvSpPr>
          <p:nvPr>
            <p:ph type="pic" sz="quarter" idx="23"/>
          </p:nvPr>
        </p:nvSpPr>
        <p:spPr>
          <a:xfrm>
            <a:off x="1" y="0"/>
            <a:ext cx="6650443" cy="6858000"/>
          </a:xfrm>
          <a:custGeom>
            <a:avLst/>
            <a:gdLst>
              <a:gd name="connsiteX0" fmla="*/ 0 w 19393999"/>
              <a:gd name="connsiteY0" fmla="*/ 0 h 13715999"/>
              <a:gd name="connsiteX1" fmla="*/ 19393999 w 19393999"/>
              <a:gd name="connsiteY1" fmla="*/ 0 h 13715999"/>
              <a:gd name="connsiteX2" fmla="*/ 13782907 w 19393999"/>
              <a:gd name="connsiteY2" fmla="*/ 13715999 h 13715999"/>
              <a:gd name="connsiteX3" fmla="*/ 0 w 19393999"/>
              <a:gd name="connsiteY3" fmla="*/ 13715999 h 13715999"/>
            </a:gdLst>
            <a:ahLst/>
            <a:cxnLst>
              <a:cxn ang="0">
                <a:pos x="connsiteX0" y="connsiteY0"/>
              </a:cxn>
              <a:cxn ang="0">
                <a:pos x="connsiteX1" y="connsiteY1"/>
              </a:cxn>
              <a:cxn ang="0">
                <a:pos x="connsiteX2" y="connsiteY2"/>
              </a:cxn>
              <a:cxn ang="0">
                <a:pos x="connsiteX3" y="connsiteY3"/>
              </a:cxn>
            </a:cxnLst>
            <a:rect l="l" t="t" r="r" b="b"/>
            <a:pathLst>
              <a:path w="19393999" h="13715999">
                <a:moveTo>
                  <a:pt x="0" y="0"/>
                </a:moveTo>
                <a:lnTo>
                  <a:pt x="19393999" y="0"/>
                </a:lnTo>
                <a:lnTo>
                  <a:pt x="13782907" y="13715999"/>
                </a:lnTo>
                <a:lnTo>
                  <a:pt x="0" y="13715999"/>
                </a:lnTo>
                <a:close/>
              </a:path>
            </a:pathLst>
          </a:custGeom>
          <a:solidFill>
            <a:schemeClr val="bg1">
              <a:lumMod val="95000"/>
            </a:schemeClr>
          </a:solidFill>
          <a:effectLst/>
        </p:spPr>
        <p:txBody>
          <a:bodyPr wrap="square">
            <a:noAutofit/>
          </a:bodyPr>
          <a:lstStyle>
            <a:lvl1pPr marL="0" indent="0">
              <a:buNone/>
              <a:defRPr sz="1400" b="0" i="0">
                <a:ln>
                  <a:noFill/>
                </a:ln>
                <a:solidFill>
                  <a:schemeClr val="tx1"/>
                </a:solidFill>
                <a:latin typeface="Montserrat Light" charset="0"/>
                <a:ea typeface="Montserrat Light" charset="0"/>
                <a:cs typeface="Montserrat Light" charset="0"/>
              </a:defRPr>
            </a:lvl1pPr>
          </a:lstStyle>
          <a:p>
            <a:endParaRPr lang="en-US" dirty="0"/>
          </a:p>
        </p:txBody>
      </p:sp>
    </p:spTree>
    <p:extLst>
      <p:ext uri="{BB962C8B-B14F-4D97-AF65-F5344CB8AC3E}">
        <p14:creationId xmlns:p14="http://schemas.microsoft.com/office/powerpoint/2010/main" val="2290638624"/>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xmlns:p14="http://schemas.microsoft.com/office/powerpoint/2010/mai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Big Picture">
    <p:spTree>
      <p:nvGrpSpPr>
        <p:cNvPr id="1" name=""/>
        <p:cNvGrpSpPr/>
        <p:nvPr/>
      </p:nvGrpSpPr>
      <p:grpSpPr>
        <a:xfrm>
          <a:off x="0" y="0"/>
          <a:ext cx="0" cy="0"/>
          <a:chOff x="0" y="0"/>
          <a:chExt cx="0" cy="0"/>
        </a:xfrm>
      </p:grpSpPr>
      <p:sp>
        <p:nvSpPr>
          <p:cNvPr id="49" name="Picture Placeholder 13"/>
          <p:cNvSpPr>
            <a:spLocks noGrp="1"/>
          </p:cNvSpPr>
          <p:nvPr>
            <p:ph type="pic" sz="quarter" idx="14"/>
          </p:nvPr>
        </p:nvSpPr>
        <p:spPr>
          <a:xfrm>
            <a:off x="0" y="0"/>
            <a:ext cx="12192000" cy="6858000"/>
          </a:xfrm>
          <a:prstGeom prst="rect">
            <a:avLst/>
          </a:prstGeom>
          <a:solidFill>
            <a:schemeClr val="bg1">
              <a:lumMod val="95000"/>
            </a:schemeClr>
          </a:solidFill>
          <a:effectLst/>
        </p:spPr>
        <p:txBody>
          <a:bodyPr>
            <a:normAutofit/>
          </a:bodyPr>
          <a:lstStyle>
            <a:lvl1pPr marL="0" indent="0">
              <a:buNone/>
              <a:defRPr sz="1200" b="0" i="0">
                <a:ln>
                  <a:noFill/>
                </a:ln>
                <a:solidFill>
                  <a:schemeClr val="tx2"/>
                </a:solidFill>
                <a:latin typeface="Roboto Regular" charset="0"/>
                <a:ea typeface="Roboto Regular" charset="0"/>
                <a:cs typeface="Roboto Regular" charset="0"/>
              </a:defRPr>
            </a:lvl1pPr>
          </a:lstStyle>
          <a:p>
            <a:endParaRPr lang="en-US" dirty="0"/>
          </a:p>
        </p:txBody>
      </p:sp>
    </p:spTree>
    <p:extLst>
      <p:ext uri="{BB962C8B-B14F-4D97-AF65-F5344CB8AC3E}">
        <p14:creationId xmlns:p14="http://schemas.microsoft.com/office/powerpoint/2010/main" val="3758976176"/>
      </p:ext>
    </p:extLst>
  </p:cSld>
  <p:clrMapOvr>
    <a:masterClrMapping/>
  </p:clrMapOvr>
  <p:transition advClick="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87E96-2730-4E9E-ABE6-29CC509FCF2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D75D0ED-D873-4673-917C-79EDF3B25C6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A8BDED8-B309-43B3-B4B2-12DA042C8F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93B16EA-2697-4DF8-81CB-1F35F357E32B}"/>
              </a:ext>
            </a:extLst>
          </p:cNvPr>
          <p:cNvSpPr>
            <a:spLocks noGrp="1"/>
          </p:cNvSpPr>
          <p:nvPr>
            <p:ph type="dt" sz="half" idx="10"/>
          </p:nvPr>
        </p:nvSpPr>
        <p:spPr/>
        <p:txBody>
          <a:bodyPr/>
          <a:lstStyle/>
          <a:p>
            <a:fld id="{DF1AA49E-C9FA-4835-AD2C-971579A1291F}" type="datetimeFigureOut">
              <a:rPr lang="en-GB" smtClean="0"/>
              <a:t>03/02/2023</a:t>
            </a:fld>
            <a:endParaRPr lang="en-GB"/>
          </a:p>
        </p:txBody>
      </p:sp>
      <p:sp>
        <p:nvSpPr>
          <p:cNvPr id="6" name="Footer Placeholder 5">
            <a:extLst>
              <a:ext uri="{FF2B5EF4-FFF2-40B4-BE49-F238E27FC236}">
                <a16:creationId xmlns:a16="http://schemas.microsoft.com/office/drawing/2014/main" id="{E038B883-A3C5-45B9-9511-BE745B7DC8F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25499EA-367E-4755-BD4F-8FF701721668}"/>
              </a:ext>
            </a:extLst>
          </p:cNvPr>
          <p:cNvSpPr>
            <a:spLocks noGrp="1"/>
          </p:cNvSpPr>
          <p:nvPr>
            <p:ph type="sldNum" sz="quarter" idx="12"/>
          </p:nvPr>
        </p:nvSpPr>
        <p:spPr/>
        <p:txBody>
          <a:bodyPr/>
          <a:lstStyle/>
          <a:p>
            <a:fld id="{EDFA612A-D0B9-466E-AAB1-BD1D04FDEB66}" type="slidenum">
              <a:rPr lang="en-GB" smtClean="0"/>
              <a:t>‹#›</a:t>
            </a:fld>
            <a:endParaRPr lang="en-GB"/>
          </a:p>
        </p:txBody>
      </p:sp>
    </p:spTree>
    <p:extLst>
      <p:ext uri="{BB962C8B-B14F-4D97-AF65-F5344CB8AC3E}">
        <p14:creationId xmlns:p14="http://schemas.microsoft.com/office/powerpoint/2010/main" val="24632519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General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84430906"/>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ortfolio 3 Images">
    <p:spTree>
      <p:nvGrpSpPr>
        <p:cNvPr id="1" name=""/>
        <p:cNvGrpSpPr/>
        <p:nvPr/>
      </p:nvGrpSpPr>
      <p:grpSpPr>
        <a:xfrm>
          <a:off x="0" y="0"/>
          <a:ext cx="0" cy="0"/>
          <a:chOff x="0" y="0"/>
          <a:chExt cx="0" cy="0"/>
        </a:xfrm>
      </p:grpSpPr>
      <p:sp>
        <p:nvSpPr>
          <p:cNvPr id="13" name="Picture Placeholder 13"/>
          <p:cNvSpPr>
            <a:spLocks noGrp="1"/>
          </p:cNvSpPr>
          <p:nvPr>
            <p:ph type="pic" sz="quarter" idx="25"/>
          </p:nvPr>
        </p:nvSpPr>
        <p:spPr>
          <a:xfrm>
            <a:off x="4631713" y="1823131"/>
            <a:ext cx="2943928" cy="2502694"/>
          </a:xfrm>
          <a:effectLst/>
        </p:spPr>
        <p:txBody>
          <a:bodyPr>
            <a:normAutofit/>
          </a:bodyPr>
          <a:lstStyle>
            <a:lvl1pPr marL="0" indent="0">
              <a:buNone/>
              <a:defRPr sz="2100">
                <a:ln>
                  <a:noFill/>
                </a:ln>
                <a:solidFill>
                  <a:schemeClr val="bg1">
                    <a:lumMod val="85000"/>
                  </a:schemeClr>
                </a:solidFill>
              </a:defRPr>
            </a:lvl1pPr>
          </a:lstStyle>
          <a:p>
            <a:endParaRPr lang="en-US" dirty="0"/>
          </a:p>
        </p:txBody>
      </p:sp>
      <p:sp>
        <p:nvSpPr>
          <p:cNvPr id="14" name="Picture Placeholder 13"/>
          <p:cNvSpPr>
            <a:spLocks noGrp="1"/>
          </p:cNvSpPr>
          <p:nvPr>
            <p:ph type="pic" sz="quarter" idx="26"/>
          </p:nvPr>
        </p:nvSpPr>
        <p:spPr>
          <a:xfrm>
            <a:off x="7836785" y="1823131"/>
            <a:ext cx="2943928" cy="2502694"/>
          </a:xfrm>
          <a:effectLst/>
        </p:spPr>
        <p:txBody>
          <a:bodyPr>
            <a:normAutofit/>
          </a:bodyPr>
          <a:lstStyle>
            <a:lvl1pPr marL="0" indent="0">
              <a:buNone/>
              <a:defRPr sz="2100">
                <a:ln>
                  <a:noFill/>
                </a:ln>
                <a:solidFill>
                  <a:schemeClr val="bg1">
                    <a:lumMod val="85000"/>
                  </a:schemeClr>
                </a:solidFill>
              </a:defRPr>
            </a:lvl1pPr>
          </a:lstStyle>
          <a:p>
            <a:endParaRPr lang="en-US" dirty="0"/>
          </a:p>
        </p:txBody>
      </p:sp>
      <p:sp>
        <p:nvSpPr>
          <p:cNvPr id="15" name="Picture Placeholder 13"/>
          <p:cNvSpPr>
            <a:spLocks noGrp="1"/>
          </p:cNvSpPr>
          <p:nvPr>
            <p:ph type="pic" sz="quarter" idx="27"/>
          </p:nvPr>
        </p:nvSpPr>
        <p:spPr>
          <a:xfrm>
            <a:off x="1422583" y="1823131"/>
            <a:ext cx="2943928" cy="2502694"/>
          </a:xfrm>
          <a:effectLst/>
        </p:spPr>
        <p:txBody>
          <a:bodyPr>
            <a:normAutofit/>
          </a:bodyPr>
          <a:lstStyle>
            <a:lvl1pPr marL="0" indent="0">
              <a:buNone/>
              <a:defRPr sz="2100">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2988822378"/>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xmlns:p14="http://schemas.microsoft.com/office/powerpoint/2010/mai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Welcome Message">
    <p:spTree>
      <p:nvGrpSpPr>
        <p:cNvPr id="1" name=""/>
        <p:cNvGrpSpPr/>
        <p:nvPr/>
      </p:nvGrpSpPr>
      <p:grpSpPr>
        <a:xfrm>
          <a:off x="0" y="0"/>
          <a:ext cx="0" cy="0"/>
          <a:chOff x="0" y="0"/>
          <a:chExt cx="0" cy="0"/>
        </a:xfrm>
      </p:grpSpPr>
      <p:sp>
        <p:nvSpPr>
          <p:cNvPr id="21" name="Picture Placeholder 13"/>
          <p:cNvSpPr>
            <a:spLocks noGrp="1" noChangeAspect="1"/>
          </p:cNvSpPr>
          <p:nvPr>
            <p:ph type="pic" sz="quarter" idx="20" hasCustomPrompt="1"/>
          </p:nvPr>
        </p:nvSpPr>
        <p:spPr>
          <a:xfrm>
            <a:off x="5149793" y="1415038"/>
            <a:ext cx="1895589" cy="1893888"/>
          </a:xfrm>
          <a:prstGeom prst="ellipse">
            <a:avLst/>
          </a:prstGeom>
        </p:spPr>
        <p:txBody>
          <a:bodyPr>
            <a:noAutofit/>
          </a:bodyPr>
          <a:lstStyle>
            <a:lvl1pPr marL="0" indent="0">
              <a:lnSpc>
                <a:spcPct val="130000"/>
              </a:lnSpc>
              <a:buNone/>
              <a:defRPr sz="1200" baseline="0"/>
            </a:lvl1pPr>
          </a:lstStyle>
          <a:p>
            <a:r>
              <a:rPr lang="en-US" dirty="0"/>
              <a:t>Drag  Your Picture Here</a:t>
            </a:r>
          </a:p>
        </p:txBody>
      </p:sp>
    </p:spTree>
    <p:extLst>
      <p:ext uri="{BB962C8B-B14F-4D97-AF65-F5344CB8AC3E}">
        <p14:creationId xmlns:p14="http://schemas.microsoft.com/office/powerpoint/2010/main" val="3441623381"/>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xmlns:p14="http://schemas.microsoft.com/office/powerpoint/2010/mai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General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3021277"/>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General Slide">
    <p:spTree>
      <p:nvGrpSpPr>
        <p:cNvPr id="1" name=""/>
        <p:cNvGrpSpPr/>
        <p:nvPr/>
      </p:nvGrpSpPr>
      <p:grpSpPr>
        <a:xfrm>
          <a:off x="0" y="0"/>
          <a:ext cx="0" cy="0"/>
          <a:chOff x="0" y="0"/>
          <a:chExt cx="0" cy="0"/>
        </a:xfrm>
      </p:grpSpPr>
      <p:sp>
        <p:nvSpPr>
          <p:cNvPr id="4" name="Picture Placeholder 13"/>
          <p:cNvSpPr>
            <a:spLocks noGrp="1"/>
          </p:cNvSpPr>
          <p:nvPr>
            <p:ph type="pic" sz="quarter" idx="22"/>
          </p:nvPr>
        </p:nvSpPr>
        <p:spPr>
          <a:xfrm>
            <a:off x="0" y="1713226"/>
            <a:ext cx="12192000" cy="2892228"/>
          </a:xfrm>
          <a:solidFill>
            <a:schemeClr val="bg1">
              <a:lumMod val="95000"/>
            </a:schemeClr>
          </a:solidFill>
          <a:effectLst/>
        </p:spPr>
        <p:txBody>
          <a:bodyPr>
            <a:normAutofit/>
          </a:bodyPr>
          <a:lstStyle>
            <a:lvl1pPr marL="0" indent="0">
              <a:buNone/>
              <a:defRPr sz="1400" b="1" i="0">
                <a:ln>
                  <a:noFill/>
                </a:ln>
                <a:solidFill>
                  <a:schemeClr val="tx2"/>
                </a:solidFill>
                <a:latin typeface="Poppins Bold" panose="02000000000000000000" pitchFamily="2" charset="77"/>
                <a:ea typeface="Roboto" charset="0"/>
                <a:cs typeface="Poppins Bold" panose="02000000000000000000" pitchFamily="2" charset="77"/>
              </a:defRPr>
            </a:lvl1pPr>
          </a:lstStyle>
          <a:p>
            <a:endParaRPr lang="en-US" dirty="0"/>
          </a:p>
        </p:txBody>
      </p:sp>
    </p:spTree>
    <p:extLst>
      <p:ext uri="{BB962C8B-B14F-4D97-AF65-F5344CB8AC3E}">
        <p14:creationId xmlns:p14="http://schemas.microsoft.com/office/powerpoint/2010/main" val="3381969972"/>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General Slide">
    <p:spTree>
      <p:nvGrpSpPr>
        <p:cNvPr id="1" name=""/>
        <p:cNvGrpSpPr/>
        <p:nvPr/>
      </p:nvGrpSpPr>
      <p:grpSpPr>
        <a:xfrm>
          <a:off x="0" y="0"/>
          <a:ext cx="0" cy="0"/>
          <a:chOff x="0" y="0"/>
          <a:chExt cx="0" cy="0"/>
        </a:xfrm>
      </p:grpSpPr>
      <p:sp>
        <p:nvSpPr>
          <p:cNvPr id="3" name="Picture Placeholder 13"/>
          <p:cNvSpPr>
            <a:spLocks noGrp="1"/>
          </p:cNvSpPr>
          <p:nvPr>
            <p:ph type="pic" sz="quarter" idx="23"/>
          </p:nvPr>
        </p:nvSpPr>
        <p:spPr>
          <a:xfrm>
            <a:off x="0" y="0"/>
            <a:ext cx="12192000" cy="3668751"/>
          </a:xfrm>
          <a:solidFill>
            <a:schemeClr val="bg1">
              <a:lumMod val="95000"/>
            </a:schemeClr>
          </a:solidFill>
          <a:effectLst/>
        </p:spPr>
        <p:txBody>
          <a:bodyPr>
            <a:normAutofit/>
          </a:bodyPr>
          <a:lstStyle>
            <a:lvl1pPr marL="0" indent="0">
              <a:buNone/>
              <a:defRPr sz="1400" b="1" i="0">
                <a:ln>
                  <a:noFill/>
                </a:ln>
                <a:solidFill>
                  <a:schemeClr val="tx2"/>
                </a:solidFill>
                <a:latin typeface="Poppins Bold" panose="02000000000000000000" pitchFamily="2" charset="77"/>
                <a:ea typeface="Roboto" charset="0"/>
                <a:cs typeface="Poppins Bold" panose="02000000000000000000" pitchFamily="2" charset="77"/>
              </a:defRPr>
            </a:lvl1pPr>
          </a:lstStyle>
          <a:p>
            <a:endParaRPr lang="en-US" dirty="0"/>
          </a:p>
        </p:txBody>
      </p:sp>
    </p:spTree>
    <p:extLst>
      <p:ext uri="{BB962C8B-B14F-4D97-AF65-F5344CB8AC3E}">
        <p14:creationId xmlns:p14="http://schemas.microsoft.com/office/powerpoint/2010/main" val="1033615819"/>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Big Background with image">
    <p:spTree>
      <p:nvGrpSpPr>
        <p:cNvPr id="1" name=""/>
        <p:cNvGrpSpPr/>
        <p:nvPr/>
      </p:nvGrpSpPr>
      <p:grpSpPr>
        <a:xfrm>
          <a:off x="0" y="0"/>
          <a:ext cx="0" cy="0"/>
          <a:chOff x="0" y="0"/>
          <a:chExt cx="0" cy="0"/>
        </a:xfrm>
      </p:grpSpPr>
      <p:sp>
        <p:nvSpPr>
          <p:cNvPr id="12" name="Picture Placeholder 11"/>
          <p:cNvSpPr>
            <a:spLocks noGrp="1"/>
          </p:cNvSpPr>
          <p:nvPr>
            <p:ph type="pic" sz="quarter" idx="23"/>
          </p:nvPr>
        </p:nvSpPr>
        <p:spPr>
          <a:xfrm>
            <a:off x="1" y="0"/>
            <a:ext cx="9699525" cy="6858000"/>
          </a:xfrm>
          <a:custGeom>
            <a:avLst/>
            <a:gdLst>
              <a:gd name="connsiteX0" fmla="*/ 0 w 19393999"/>
              <a:gd name="connsiteY0" fmla="*/ 0 h 13715999"/>
              <a:gd name="connsiteX1" fmla="*/ 19393999 w 19393999"/>
              <a:gd name="connsiteY1" fmla="*/ 0 h 13715999"/>
              <a:gd name="connsiteX2" fmla="*/ 13782907 w 19393999"/>
              <a:gd name="connsiteY2" fmla="*/ 13715999 h 13715999"/>
              <a:gd name="connsiteX3" fmla="*/ 0 w 19393999"/>
              <a:gd name="connsiteY3" fmla="*/ 13715999 h 13715999"/>
            </a:gdLst>
            <a:ahLst/>
            <a:cxnLst>
              <a:cxn ang="0">
                <a:pos x="connsiteX0" y="connsiteY0"/>
              </a:cxn>
              <a:cxn ang="0">
                <a:pos x="connsiteX1" y="connsiteY1"/>
              </a:cxn>
              <a:cxn ang="0">
                <a:pos x="connsiteX2" y="connsiteY2"/>
              </a:cxn>
              <a:cxn ang="0">
                <a:pos x="connsiteX3" y="connsiteY3"/>
              </a:cxn>
            </a:cxnLst>
            <a:rect l="l" t="t" r="r" b="b"/>
            <a:pathLst>
              <a:path w="19393999" h="13715999">
                <a:moveTo>
                  <a:pt x="0" y="0"/>
                </a:moveTo>
                <a:lnTo>
                  <a:pt x="19393999" y="0"/>
                </a:lnTo>
                <a:lnTo>
                  <a:pt x="13782907" y="13715999"/>
                </a:lnTo>
                <a:lnTo>
                  <a:pt x="0" y="13715999"/>
                </a:lnTo>
                <a:close/>
              </a:path>
            </a:pathLst>
          </a:custGeom>
          <a:solidFill>
            <a:schemeClr val="bg1">
              <a:lumMod val="95000"/>
            </a:schemeClr>
          </a:solidFill>
          <a:effectLst/>
        </p:spPr>
        <p:txBody>
          <a:bodyPr wrap="square">
            <a:noAutofit/>
          </a:bodyPr>
          <a:lstStyle>
            <a:lvl1pPr marL="0" indent="0">
              <a:buNone/>
              <a:defRPr sz="1400" b="1" i="0">
                <a:ln>
                  <a:noFill/>
                </a:ln>
                <a:solidFill>
                  <a:schemeClr val="tx2"/>
                </a:solidFill>
                <a:latin typeface="Poppins Bold" panose="02000000000000000000" pitchFamily="2" charset="77"/>
                <a:ea typeface="Roboto" charset="0"/>
                <a:cs typeface="Poppins Bold" panose="02000000000000000000" pitchFamily="2" charset="77"/>
              </a:defRPr>
            </a:lvl1pPr>
          </a:lstStyle>
          <a:p>
            <a:endParaRPr lang="en-US" dirty="0"/>
          </a:p>
        </p:txBody>
      </p:sp>
      <p:sp>
        <p:nvSpPr>
          <p:cNvPr id="13" name="Rectangle 12"/>
          <p:cNvSpPr/>
          <p:nvPr userDrawn="1"/>
        </p:nvSpPr>
        <p:spPr>
          <a:xfrm>
            <a:off x="10808346" y="334537"/>
            <a:ext cx="1361346" cy="41259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 name="Rectangle 3"/>
          <p:cNvSpPr/>
          <p:nvPr userDrawn="1"/>
        </p:nvSpPr>
        <p:spPr>
          <a:xfrm>
            <a:off x="8616833" y="6244683"/>
            <a:ext cx="3552860" cy="36799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Tree>
    <p:extLst>
      <p:ext uri="{BB962C8B-B14F-4D97-AF65-F5344CB8AC3E}">
        <p14:creationId xmlns:p14="http://schemas.microsoft.com/office/powerpoint/2010/main" val="2356192663"/>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xmlns:p14="http://schemas.microsoft.com/office/powerpoint/2010/mai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EAM OF 4">
    <p:spTree>
      <p:nvGrpSpPr>
        <p:cNvPr id="1" name=""/>
        <p:cNvGrpSpPr/>
        <p:nvPr/>
      </p:nvGrpSpPr>
      <p:grpSpPr>
        <a:xfrm>
          <a:off x="0" y="0"/>
          <a:ext cx="0" cy="0"/>
          <a:chOff x="0" y="0"/>
          <a:chExt cx="0" cy="0"/>
        </a:xfrm>
      </p:grpSpPr>
      <p:sp>
        <p:nvSpPr>
          <p:cNvPr id="15" name="Picture Placeholder 13"/>
          <p:cNvSpPr>
            <a:spLocks noGrp="1" noChangeAspect="1"/>
          </p:cNvSpPr>
          <p:nvPr>
            <p:ph type="pic" sz="quarter" idx="26"/>
          </p:nvPr>
        </p:nvSpPr>
        <p:spPr>
          <a:xfrm>
            <a:off x="8257657" y="1836610"/>
            <a:ext cx="1895570" cy="1895076"/>
          </a:xfrm>
          <a:prstGeom prst="ellipse">
            <a:avLst/>
          </a:prstGeom>
          <a:solidFill>
            <a:schemeClr val="bg1">
              <a:lumMod val="95000"/>
            </a:schemeClr>
          </a:solidFill>
          <a:effectLst/>
        </p:spPr>
        <p:txBody>
          <a:bodyPr>
            <a:normAutofit/>
          </a:bodyPr>
          <a:lstStyle>
            <a:lvl1pPr marL="0" indent="0">
              <a:buNone/>
              <a:defRPr sz="1300" b="1" i="0">
                <a:ln>
                  <a:noFill/>
                </a:ln>
                <a:solidFill>
                  <a:schemeClr val="tx2"/>
                </a:solidFill>
                <a:latin typeface="Poppins Bold" panose="02000000000000000000" pitchFamily="2" charset="77"/>
                <a:ea typeface="Roboto" charset="0"/>
                <a:cs typeface="Poppins Bold" panose="02000000000000000000" pitchFamily="2" charset="77"/>
              </a:defRPr>
            </a:lvl1pPr>
          </a:lstStyle>
          <a:p>
            <a:endParaRPr lang="en-US" dirty="0"/>
          </a:p>
        </p:txBody>
      </p:sp>
      <p:sp>
        <p:nvSpPr>
          <p:cNvPr id="20" name="Picture Placeholder 13"/>
          <p:cNvSpPr>
            <a:spLocks noGrp="1" noChangeAspect="1"/>
          </p:cNvSpPr>
          <p:nvPr>
            <p:ph type="pic" sz="quarter" idx="27"/>
          </p:nvPr>
        </p:nvSpPr>
        <p:spPr>
          <a:xfrm>
            <a:off x="5168935" y="1836610"/>
            <a:ext cx="1895570" cy="1895076"/>
          </a:xfrm>
          <a:prstGeom prst="ellipse">
            <a:avLst/>
          </a:prstGeom>
          <a:solidFill>
            <a:schemeClr val="bg1">
              <a:lumMod val="95000"/>
            </a:schemeClr>
          </a:solidFill>
          <a:effectLst/>
        </p:spPr>
        <p:txBody>
          <a:bodyPr>
            <a:normAutofit/>
          </a:bodyPr>
          <a:lstStyle>
            <a:lvl1pPr marL="0" indent="0">
              <a:buNone/>
              <a:defRPr sz="1300" b="1" i="0">
                <a:ln>
                  <a:noFill/>
                </a:ln>
                <a:solidFill>
                  <a:schemeClr val="tx2"/>
                </a:solidFill>
                <a:latin typeface="Poppins Bold" panose="02000000000000000000" pitchFamily="2" charset="77"/>
                <a:ea typeface="Roboto" charset="0"/>
                <a:cs typeface="Poppins Bold" panose="02000000000000000000" pitchFamily="2" charset="77"/>
              </a:defRPr>
            </a:lvl1pPr>
          </a:lstStyle>
          <a:p>
            <a:endParaRPr lang="en-US" dirty="0"/>
          </a:p>
        </p:txBody>
      </p:sp>
      <p:sp>
        <p:nvSpPr>
          <p:cNvPr id="21" name="Picture Placeholder 13"/>
          <p:cNvSpPr>
            <a:spLocks noGrp="1" noChangeAspect="1"/>
          </p:cNvSpPr>
          <p:nvPr>
            <p:ph type="pic" sz="quarter" idx="28"/>
          </p:nvPr>
        </p:nvSpPr>
        <p:spPr>
          <a:xfrm>
            <a:off x="2080213" y="1836610"/>
            <a:ext cx="1895570" cy="1895076"/>
          </a:xfrm>
          <a:prstGeom prst="ellipse">
            <a:avLst/>
          </a:prstGeom>
          <a:solidFill>
            <a:schemeClr val="bg1">
              <a:lumMod val="95000"/>
            </a:schemeClr>
          </a:solidFill>
          <a:effectLst/>
        </p:spPr>
        <p:txBody>
          <a:bodyPr>
            <a:normAutofit/>
          </a:bodyPr>
          <a:lstStyle>
            <a:lvl1pPr marL="0" indent="0">
              <a:buNone/>
              <a:defRPr sz="1300" b="1" i="0">
                <a:ln>
                  <a:noFill/>
                </a:ln>
                <a:solidFill>
                  <a:schemeClr val="tx2"/>
                </a:solidFill>
                <a:latin typeface="Poppins Bold" panose="02000000000000000000" pitchFamily="2" charset="77"/>
                <a:ea typeface="Roboto" charset="0"/>
                <a:cs typeface="Poppins Bold" panose="02000000000000000000" pitchFamily="2" charset="77"/>
              </a:defRPr>
            </a:lvl1pPr>
          </a:lstStyle>
          <a:p>
            <a:endParaRPr lang="en-US" dirty="0"/>
          </a:p>
        </p:txBody>
      </p:sp>
    </p:spTree>
    <p:extLst>
      <p:ext uri="{BB962C8B-B14F-4D97-AF65-F5344CB8AC3E}">
        <p14:creationId xmlns:p14="http://schemas.microsoft.com/office/powerpoint/2010/main" val="1354654992"/>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welcome message 4">
    <p:spTree>
      <p:nvGrpSpPr>
        <p:cNvPr id="1" name=""/>
        <p:cNvGrpSpPr/>
        <p:nvPr/>
      </p:nvGrpSpPr>
      <p:grpSpPr>
        <a:xfrm>
          <a:off x="0" y="0"/>
          <a:ext cx="0" cy="0"/>
          <a:chOff x="0" y="0"/>
          <a:chExt cx="0" cy="0"/>
        </a:xfrm>
      </p:grpSpPr>
      <p:sp>
        <p:nvSpPr>
          <p:cNvPr id="4" name="Picture Placeholder 13"/>
          <p:cNvSpPr>
            <a:spLocks noGrp="1"/>
          </p:cNvSpPr>
          <p:nvPr>
            <p:ph type="pic" sz="quarter" idx="60"/>
          </p:nvPr>
        </p:nvSpPr>
        <p:spPr>
          <a:xfrm>
            <a:off x="-4509" y="0"/>
            <a:ext cx="7511233" cy="6858000"/>
          </a:xfrm>
          <a:prstGeom prst="rect">
            <a:avLst/>
          </a:prstGeom>
          <a:effectLst/>
        </p:spPr>
        <p:txBody>
          <a:bodyPr>
            <a:normAutofit/>
          </a:bodyPr>
          <a:lstStyle>
            <a:lvl1pPr marL="0" indent="0">
              <a:buNone/>
              <a:defRPr sz="1300">
                <a:ln>
                  <a:noFill/>
                </a:ln>
                <a:solidFill>
                  <a:schemeClr val="bg1">
                    <a:lumMod val="85000"/>
                  </a:schemeClr>
                </a:solidFill>
              </a:defRPr>
            </a:lvl1pPr>
          </a:lstStyle>
          <a:p>
            <a:endParaRPr lang="en-US" dirty="0"/>
          </a:p>
        </p:txBody>
      </p:sp>
      <p:sp>
        <p:nvSpPr>
          <p:cNvPr id="2" name="Rectangle 1"/>
          <p:cNvSpPr/>
          <p:nvPr userDrawn="1"/>
        </p:nvSpPr>
        <p:spPr>
          <a:xfrm>
            <a:off x="4338955" y="6289288"/>
            <a:ext cx="3480087" cy="36799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Tree>
    <p:extLst>
      <p:ext uri="{BB962C8B-B14F-4D97-AF65-F5344CB8AC3E}">
        <p14:creationId xmlns:p14="http://schemas.microsoft.com/office/powerpoint/2010/main" val="17605335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Projects 2">
    <p:spTree>
      <p:nvGrpSpPr>
        <p:cNvPr id="1" name=""/>
        <p:cNvGrpSpPr/>
        <p:nvPr/>
      </p:nvGrpSpPr>
      <p:grpSpPr>
        <a:xfrm>
          <a:off x="0" y="0"/>
          <a:ext cx="0" cy="0"/>
          <a:chOff x="0" y="0"/>
          <a:chExt cx="0" cy="0"/>
        </a:xfrm>
      </p:grpSpPr>
      <p:sp>
        <p:nvSpPr>
          <p:cNvPr id="8" name="Picture Placeholder 13"/>
          <p:cNvSpPr>
            <a:spLocks noGrp="1"/>
          </p:cNvSpPr>
          <p:nvPr>
            <p:ph type="pic" sz="quarter" idx="22"/>
          </p:nvPr>
        </p:nvSpPr>
        <p:spPr>
          <a:xfrm>
            <a:off x="1319590" y="1638865"/>
            <a:ext cx="3925323" cy="4140200"/>
          </a:xfrm>
          <a:solidFill>
            <a:schemeClr val="bg1">
              <a:lumMod val="95000"/>
            </a:schemeClr>
          </a:solidFill>
          <a:effectLst/>
        </p:spPr>
        <p:txBody>
          <a:bodyPr>
            <a:normAutofit/>
          </a:bodyPr>
          <a:lstStyle>
            <a:lvl1pPr marL="0" indent="0">
              <a:buNone/>
              <a:defRPr sz="1400" b="1" i="0">
                <a:ln>
                  <a:noFill/>
                </a:ln>
                <a:solidFill>
                  <a:schemeClr val="tx2"/>
                </a:solidFill>
                <a:latin typeface="Poppins Bold" panose="02000000000000000000" pitchFamily="2" charset="77"/>
                <a:ea typeface="Roboto" charset="0"/>
                <a:cs typeface="Poppins Bold" panose="02000000000000000000" pitchFamily="2" charset="77"/>
              </a:defRPr>
            </a:lvl1pPr>
          </a:lstStyle>
          <a:p>
            <a:endParaRPr lang="en-US" dirty="0"/>
          </a:p>
        </p:txBody>
      </p:sp>
    </p:spTree>
    <p:extLst>
      <p:ext uri="{BB962C8B-B14F-4D97-AF65-F5344CB8AC3E}">
        <p14:creationId xmlns:p14="http://schemas.microsoft.com/office/powerpoint/2010/main" val="157335044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406C9-A66A-4CB8-8201-B114BAB8539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F9D0001-A669-4CDE-8CD7-AF856F7087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508DBE6-B68F-4EF0-805B-2B2A4220CE7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F8561D2-A349-4E35-AED8-8E4427073C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93538A4-6124-4906-AE5A-20FD69DACCA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21D5347-A8DF-46C3-B072-0A550D19783E}"/>
              </a:ext>
            </a:extLst>
          </p:cNvPr>
          <p:cNvSpPr>
            <a:spLocks noGrp="1"/>
          </p:cNvSpPr>
          <p:nvPr>
            <p:ph type="dt" sz="half" idx="10"/>
          </p:nvPr>
        </p:nvSpPr>
        <p:spPr/>
        <p:txBody>
          <a:bodyPr/>
          <a:lstStyle/>
          <a:p>
            <a:fld id="{DF1AA49E-C9FA-4835-AD2C-971579A1291F}" type="datetimeFigureOut">
              <a:rPr lang="en-GB" smtClean="0"/>
              <a:t>03/02/2023</a:t>
            </a:fld>
            <a:endParaRPr lang="en-GB"/>
          </a:p>
        </p:txBody>
      </p:sp>
      <p:sp>
        <p:nvSpPr>
          <p:cNvPr id="8" name="Footer Placeholder 7">
            <a:extLst>
              <a:ext uri="{FF2B5EF4-FFF2-40B4-BE49-F238E27FC236}">
                <a16:creationId xmlns:a16="http://schemas.microsoft.com/office/drawing/2014/main" id="{FCE07EF2-9351-4AC8-9728-0CEC1847975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05041D6-044D-4267-B32A-F185EA785960}"/>
              </a:ext>
            </a:extLst>
          </p:cNvPr>
          <p:cNvSpPr>
            <a:spLocks noGrp="1"/>
          </p:cNvSpPr>
          <p:nvPr>
            <p:ph type="sldNum" sz="quarter" idx="12"/>
          </p:nvPr>
        </p:nvSpPr>
        <p:spPr/>
        <p:txBody>
          <a:bodyPr/>
          <a:lstStyle/>
          <a:p>
            <a:fld id="{EDFA612A-D0B9-466E-AAB1-BD1D04FDEB66}" type="slidenum">
              <a:rPr lang="en-GB" smtClean="0"/>
              <a:t>‹#›</a:t>
            </a:fld>
            <a:endParaRPr lang="en-GB"/>
          </a:p>
        </p:txBody>
      </p:sp>
    </p:spTree>
    <p:extLst>
      <p:ext uri="{BB962C8B-B14F-4D97-AF65-F5344CB8AC3E}">
        <p14:creationId xmlns:p14="http://schemas.microsoft.com/office/powerpoint/2010/main" val="28281073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who we ar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798788" y="0"/>
            <a:ext cx="4332109" cy="7106249"/>
          </a:xfrm>
          <a:custGeom>
            <a:avLst/>
            <a:gdLst>
              <a:gd name="connsiteX0" fmla="*/ 3814104 w 4946852"/>
              <a:gd name="connsiteY0" fmla="*/ 11540901 h 13716000"/>
              <a:gd name="connsiteX1" fmla="*/ 3832578 w 4946852"/>
              <a:gd name="connsiteY1" fmla="*/ 11577834 h 13716000"/>
              <a:gd name="connsiteX2" fmla="*/ 3872728 w 4946852"/>
              <a:gd name="connsiteY2" fmla="*/ 11698239 h 13716000"/>
              <a:gd name="connsiteX3" fmla="*/ 3698782 w 4946852"/>
              <a:gd name="connsiteY3" fmla="*/ 11214745 h 13716000"/>
              <a:gd name="connsiteX4" fmla="*/ 3774362 w 4946852"/>
              <a:gd name="connsiteY4" fmla="*/ 11434240 h 13716000"/>
              <a:gd name="connsiteX5" fmla="*/ 3814104 w 4946852"/>
              <a:gd name="connsiteY5" fmla="*/ 11540901 h 13716000"/>
              <a:gd name="connsiteX6" fmla="*/ 3772352 w 4946852"/>
              <a:gd name="connsiteY6" fmla="*/ 11457429 h 13716000"/>
              <a:gd name="connsiteX7" fmla="*/ 3692052 w 4946852"/>
              <a:gd name="connsiteY7" fmla="*/ 11217531 h 13716000"/>
              <a:gd name="connsiteX8" fmla="*/ 514535 w 4946852"/>
              <a:gd name="connsiteY8" fmla="*/ 0 h 13716000"/>
              <a:gd name="connsiteX9" fmla="*/ 4946852 w 4946852"/>
              <a:gd name="connsiteY9" fmla="*/ 0 h 13716000"/>
              <a:gd name="connsiteX10" fmla="*/ 4935802 w 4946852"/>
              <a:gd name="connsiteY10" fmla="*/ 488713 h 13716000"/>
              <a:gd name="connsiteX11" fmla="*/ 4756038 w 4946852"/>
              <a:gd name="connsiteY11" fmla="*/ 2012931 h 13716000"/>
              <a:gd name="connsiteX12" fmla="*/ 4515134 w 4946852"/>
              <a:gd name="connsiteY12" fmla="*/ 2474484 h 13716000"/>
              <a:gd name="connsiteX13" fmla="*/ 4333546 w 4946852"/>
              <a:gd name="connsiteY13" fmla="*/ 3938500 h 13716000"/>
              <a:gd name="connsiteX14" fmla="*/ 4294308 w 4946852"/>
              <a:gd name="connsiteY14" fmla="*/ 5442650 h 13716000"/>
              <a:gd name="connsiteX15" fmla="*/ 4374608 w 4946852"/>
              <a:gd name="connsiteY15" fmla="*/ 6965956 h 13716000"/>
              <a:gd name="connsiteX16" fmla="*/ 4493326 w 4946852"/>
              <a:gd name="connsiteY16" fmla="*/ 8459773 h 13716000"/>
              <a:gd name="connsiteX17" fmla="*/ 4484794 w 4946852"/>
              <a:gd name="connsiteY17" fmla="*/ 8421990 h 13716000"/>
              <a:gd name="connsiteX18" fmla="*/ 4413846 w 4946852"/>
              <a:gd name="connsiteY18" fmla="*/ 8128959 h 13716000"/>
              <a:gd name="connsiteX19" fmla="*/ 4494148 w 4946852"/>
              <a:gd name="connsiteY19" fmla="*/ 8470107 h 13716000"/>
              <a:gd name="connsiteX20" fmla="*/ 4493326 w 4946852"/>
              <a:gd name="connsiteY20" fmla="*/ 8459773 h 13716000"/>
              <a:gd name="connsiteX21" fmla="*/ 4554372 w 4946852"/>
              <a:gd name="connsiteY21" fmla="*/ 8730073 h 13716000"/>
              <a:gd name="connsiteX22" fmla="*/ 4595436 w 4946852"/>
              <a:gd name="connsiteY22" fmla="*/ 8990950 h 13716000"/>
              <a:gd name="connsiteX23" fmla="*/ 4595436 w 4946852"/>
              <a:gd name="connsiteY23" fmla="*/ 9151490 h 13716000"/>
              <a:gd name="connsiteX24" fmla="*/ 4474984 w 4946852"/>
              <a:gd name="connsiteY24" fmla="*/ 9492638 h 13716000"/>
              <a:gd name="connsiteX25" fmla="*/ 4434834 w 4946852"/>
              <a:gd name="connsiteY25" fmla="*/ 9833785 h 13716000"/>
              <a:gd name="connsiteX26" fmla="*/ 4474984 w 4946852"/>
              <a:gd name="connsiteY26" fmla="*/ 10214156 h 13716000"/>
              <a:gd name="connsiteX27" fmla="*/ 4515134 w 4946852"/>
              <a:gd name="connsiteY27" fmla="*/ 10414831 h 13716000"/>
              <a:gd name="connsiteX28" fmla="*/ 4595436 w 4946852"/>
              <a:gd name="connsiteY28" fmla="*/ 10615506 h 13716000"/>
              <a:gd name="connsiteX29" fmla="*/ 4474984 w 4946852"/>
              <a:gd name="connsiteY29" fmla="*/ 10916519 h 13716000"/>
              <a:gd name="connsiteX30" fmla="*/ 4654748 w 4946852"/>
              <a:gd name="connsiteY30" fmla="*/ 11477497 h 13716000"/>
              <a:gd name="connsiteX31" fmla="*/ 4776112 w 4946852"/>
              <a:gd name="connsiteY31" fmla="*/ 11738374 h 13716000"/>
              <a:gd name="connsiteX32" fmla="*/ 4836338 w 4946852"/>
              <a:gd name="connsiteY32" fmla="*/ 11878847 h 13716000"/>
              <a:gd name="connsiteX33" fmla="*/ 4895652 w 4946852"/>
              <a:gd name="connsiteY33" fmla="*/ 11999252 h 13716000"/>
              <a:gd name="connsiteX34" fmla="*/ 4776112 w 4946852"/>
              <a:gd name="connsiteY34" fmla="*/ 11858779 h 13716000"/>
              <a:gd name="connsiteX35" fmla="*/ 4714974 w 4946852"/>
              <a:gd name="connsiteY35" fmla="*/ 11698239 h 13716000"/>
              <a:gd name="connsiteX36" fmla="*/ 4634674 w 4946852"/>
              <a:gd name="connsiteY36" fmla="*/ 11798577 h 13716000"/>
              <a:gd name="connsiteX37" fmla="*/ 4554372 w 4946852"/>
              <a:gd name="connsiteY37" fmla="*/ 11898914 h 13716000"/>
              <a:gd name="connsiteX38" fmla="*/ 4374608 w 4946852"/>
              <a:gd name="connsiteY38" fmla="*/ 11537699 h 13716000"/>
              <a:gd name="connsiteX39" fmla="*/ 4254158 w 4946852"/>
              <a:gd name="connsiteY39" fmla="*/ 11137261 h 13716000"/>
              <a:gd name="connsiteX40" fmla="*/ 4153782 w 4946852"/>
              <a:gd name="connsiteY40" fmla="*/ 11176484 h 13716000"/>
              <a:gd name="connsiteX41" fmla="*/ 4234082 w 4946852"/>
              <a:gd name="connsiteY41" fmla="*/ 11417294 h 13716000"/>
              <a:gd name="connsiteX42" fmla="*/ 4314382 w 4946852"/>
              <a:gd name="connsiteY42" fmla="*/ 11617969 h 13716000"/>
              <a:gd name="connsiteX43" fmla="*/ 4354534 w 4946852"/>
              <a:gd name="connsiteY43" fmla="*/ 11718307 h 13716000"/>
              <a:gd name="connsiteX44" fmla="*/ 4394684 w 4946852"/>
              <a:gd name="connsiteY44" fmla="*/ 11838712 h 13716000"/>
              <a:gd name="connsiteX45" fmla="*/ 4494148 w 4946852"/>
              <a:gd name="connsiteY45" fmla="*/ 12059454 h 13716000"/>
              <a:gd name="connsiteX46" fmla="*/ 4394684 w 4946852"/>
              <a:gd name="connsiteY46" fmla="*/ 12521007 h 13716000"/>
              <a:gd name="connsiteX47" fmla="*/ 4193932 w 4946852"/>
              <a:gd name="connsiteY47" fmla="*/ 12199927 h 13716000"/>
              <a:gd name="connsiteX48" fmla="*/ 4033330 w 4946852"/>
              <a:gd name="connsiteY48" fmla="*/ 11818644 h 13716000"/>
              <a:gd name="connsiteX49" fmla="*/ 3892804 w 4946852"/>
              <a:gd name="connsiteY49" fmla="*/ 11438274 h 13716000"/>
              <a:gd name="connsiteX50" fmla="*/ 3752276 w 4946852"/>
              <a:gd name="connsiteY50" fmla="*/ 11056991 h 13716000"/>
              <a:gd name="connsiteX51" fmla="*/ 3732516 w 4946852"/>
              <a:gd name="connsiteY51" fmla="*/ 11200785 h 13716000"/>
              <a:gd name="connsiteX52" fmla="*/ 3698782 w 4946852"/>
              <a:gd name="connsiteY52" fmla="*/ 11214745 h 13716000"/>
              <a:gd name="connsiteX53" fmla="*/ 3687374 w 4946852"/>
              <a:gd name="connsiteY53" fmla="*/ 11181615 h 13716000"/>
              <a:gd name="connsiteX54" fmla="*/ 3531450 w 4946852"/>
              <a:gd name="connsiteY54" fmla="*/ 10695776 h 13716000"/>
              <a:gd name="connsiteX55" fmla="*/ 3231234 w 4946852"/>
              <a:gd name="connsiteY55" fmla="*/ 9673245 h 13716000"/>
              <a:gd name="connsiteX56" fmla="*/ 3129946 w 4946852"/>
              <a:gd name="connsiteY56" fmla="*/ 9693313 h 13716000"/>
              <a:gd name="connsiteX57" fmla="*/ 3191084 w 4946852"/>
              <a:gd name="connsiteY57" fmla="*/ 9953278 h 13716000"/>
              <a:gd name="connsiteX58" fmla="*/ 2990332 w 4946852"/>
              <a:gd name="connsiteY58" fmla="*/ 10014393 h 13716000"/>
              <a:gd name="connsiteX59" fmla="*/ 2809654 w 4946852"/>
              <a:gd name="connsiteY59" fmla="*/ 9452503 h 13716000"/>
              <a:gd name="connsiteX60" fmla="*/ 2769504 w 4946852"/>
              <a:gd name="connsiteY60" fmla="*/ 9291963 h 13716000"/>
              <a:gd name="connsiteX61" fmla="*/ 2729354 w 4946852"/>
              <a:gd name="connsiteY61" fmla="*/ 9131423 h 13716000"/>
              <a:gd name="connsiteX62" fmla="*/ 2628978 w 4946852"/>
              <a:gd name="connsiteY62" fmla="*/ 8830410 h 13716000"/>
              <a:gd name="connsiteX63" fmla="*/ 2548676 w 4946852"/>
              <a:gd name="connsiteY63" fmla="*/ 8570445 h 13716000"/>
              <a:gd name="connsiteX64" fmla="*/ 2448300 w 4946852"/>
              <a:gd name="connsiteY64" fmla="*/ 8389837 h 13716000"/>
              <a:gd name="connsiteX65" fmla="*/ 2227474 w 4946852"/>
              <a:gd name="connsiteY65" fmla="*/ 8349702 h 13716000"/>
              <a:gd name="connsiteX66" fmla="*/ 2268536 w 4946852"/>
              <a:gd name="connsiteY66" fmla="*/ 8609667 h 13716000"/>
              <a:gd name="connsiteX67" fmla="*/ 2107935 w 4946852"/>
              <a:gd name="connsiteY67" fmla="*/ 8630647 h 13716000"/>
              <a:gd name="connsiteX68" fmla="*/ 2147172 w 4946852"/>
              <a:gd name="connsiteY68" fmla="*/ 9051153 h 13716000"/>
              <a:gd name="connsiteX69" fmla="*/ 2207398 w 4946852"/>
              <a:gd name="connsiteY69" fmla="*/ 9492638 h 13716000"/>
              <a:gd name="connsiteX70" fmla="*/ 2327850 w 4946852"/>
              <a:gd name="connsiteY70" fmla="*/ 10334561 h 13716000"/>
              <a:gd name="connsiteX71" fmla="*/ 2167248 w 4946852"/>
              <a:gd name="connsiteY71" fmla="*/ 10394763 h 13716000"/>
              <a:gd name="connsiteX72" fmla="*/ 2066872 w 4946852"/>
              <a:gd name="connsiteY72" fmla="*/ 10014393 h 13716000"/>
              <a:gd name="connsiteX73" fmla="*/ 2107935 w 4946852"/>
              <a:gd name="connsiteY73" fmla="*/ 10254291 h 13716000"/>
              <a:gd name="connsiteX74" fmla="*/ 2086947 w 4946852"/>
              <a:gd name="connsiteY74" fmla="*/ 10454966 h 13716000"/>
              <a:gd name="connsiteX75" fmla="*/ 2027634 w 4946852"/>
              <a:gd name="connsiteY75" fmla="*/ 10715844 h 13716000"/>
              <a:gd name="connsiteX76" fmla="*/ 2047710 w 4946852"/>
              <a:gd name="connsiteY76" fmla="*/ 11137261 h 13716000"/>
              <a:gd name="connsiteX77" fmla="*/ 2167248 w 4946852"/>
              <a:gd name="connsiteY77" fmla="*/ 11658104 h 13716000"/>
              <a:gd name="connsiteX78" fmla="*/ 2608902 w 4946852"/>
              <a:gd name="connsiteY78" fmla="*/ 12841175 h 13716000"/>
              <a:gd name="connsiteX79" fmla="*/ 2508526 w 4946852"/>
              <a:gd name="connsiteY79" fmla="*/ 13042762 h 13716000"/>
              <a:gd name="connsiteX80" fmla="*/ 2689204 w 4946852"/>
              <a:gd name="connsiteY80" fmla="*/ 13403066 h 13716000"/>
              <a:gd name="connsiteX81" fmla="*/ 2793554 w 4946852"/>
              <a:gd name="connsiteY81" fmla="*/ 13716000 h 13716000"/>
              <a:gd name="connsiteX82" fmla="*/ 2642784 w 4946852"/>
              <a:gd name="connsiteY82" fmla="*/ 13716000 h 13716000"/>
              <a:gd name="connsiteX83" fmla="*/ 2480924 w 4946852"/>
              <a:gd name="connsiteY83" fmla="*/ 13389254 h 13716000"/>
              <a:gd name="connsiteX84" fmla="*/ 2307774 w 4946852"/>
              <a:gd name="connsiteY84" fmla="*/ 13001715 h 13716000"/>
              <a:gd name="connsiteX85" fmla="*/ 1746581 w 4946852"/>
              <a:gd name="connsiteY85" fmla="*/ 11397227 h 13716000"/>
              <a:gd name="connsiteX86" fmla="*/ 1284852 w 4946852"/>
              <a:gd name="connsiteY86" fmla="*/ 9793650 h 13716000"/>
              <a:gd name="connsiteX87" fmla="*/ 863272 w 4946852"/>
              <a:gd name="connsiteY87" fmla="*/ 8208317 h 13716000"/>
              <a:gd name="connsiteX88" fmla="*/ 642445 w 4946852"/>
              <a:gd name="connsiteY88" fmla="*/ 7827947 h 13716000"/>
              <a:gd name="connsiteX89" fmla="*/ 583132 w 4946852"/>
              <a:gd name="connsiteY89" fmla="*/ 7427509 h 13716000"/>
              <a:gd name="connsiteX90" fmla="*/ 342229 w 4946852"/>
              <a:gd name="connsiteY90" fmla="*/ 7306192 h 13716000"/>
              <a:gd name="connsiteX91" fmla="*/ 41101 w 4946852"/>
              <a:gd name="connsiteY91" fmla="*/ 5422584 h 13716000"/>
              <a:gd name="connsiteX92" fmla="*/ 81252 w 4946852"/>
              <a:gd name="connsiteY92" fmla="*/ 3637487 h 13716000"/>
              <a:gd name="connsiteX93" fmla="*/ 201703 w 4946852"/>
              <a:gd name="connsiteY93" fmla="*/ 2273809 h 13716000"/>
              <a:gd name="connsiteX94" fmla="*/ 81252 w 4946852"/>
              <a:gd name="connsiteY94" fmla="*/ 2273809 h 13716000"/>
              <a:gd name="connsiteX95" fmla="*/ 141477 w 4946852"/>
              <a:gd name="connsiteY95" fmla="*/ 1872458 h 13716000"/>
              <a:gd name="connsiteX96" fmla="*/ 261928 w 4946852"/>
              <a:gd name="connsiteY96" fmla="*/ 1872458 h 13716000"/>
              <a:gd name="connsiteX97" fmla="*/ 321242 w 4946852"/>
              <a:gd name="connsiteY97" fmla="*/ 1611581 h 13716000"/>
              <a:gd name="connsiteX98" fmla="*/ 422530 w 4946852"/>
              <a:gd name="connsiteY98" fmla="*/ 1611581 h 13716000"/>
              <a:gd name="connsiteX99" fmla="*/ 401542 w 4946852"/>
              <a:gd name="connsiteY99" fmla="*/ 809793 h 13716000"/>
              <a:gd name="connsiteX100" fmla="*/ 522906 w 4946852"/>
              <a:gd name="connsiteY100" fmla="*/ 829860 h 13716000"/>
              <a:gd name="connsiteX101" fmla="*/ 502831 w 4946852"/>
              <a:gd name="connsiteY101" fmla="*/ 288950 h 13716000"/>
              <a:gd name="connsiteX102" fmla="*/ 603207 w 4946852"/>
              <a:gd name="connsiteY102" fmla="*/ 288950 h 13716000"/>
              <a:gd name="connsiteX103" fmla="*/ 502831 w 4946852"/>
              <a:gd name="connsiteY103" fmla="*/ 148477 h 13716000"/>
              <a:gd name="connsiteX104" fmla="*/ 514123 w 4946852"/>
              <a:gd name="connsiteY104" fmla="*/ 1201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4946852" h="13716000">
                <a:moveTo>
                  <a:pt x="3814104" y="11540901"/>
                </a:moveTo>
                <a:lnTo>
                  <a:pt x="3832578" y="11577834"/>
                </a:lnTo>
                <a:cubicBezTo>
                  <a:pt x="3852654" y="11617969"/>
                  <a:pt x="3852654" y="11658104"/>
                  <a:pt x="3872728" y="11698239"/>
                </a:cubicBezTo>
                <a:close/>
                <a:moveTo>
                  <a:pt x="3698782" y="11214745"/>
                </a:moveTo>
                <a:lnTo>
                  <a:pt x="3774362" y="11434240"/>
                </a:lnTo>
                <a:lnTo>
                  <a:pt x="3814104" y="11540901"/>
                </a:lnTo>
                <a:lnTo>
                  <a:pt x="3772352" y="11457429"/>
                </a:lnTo>
                <a:cubicBezTo>
                  <a:pt x="3752276" y="11378071"/>
                  <a:pt x="3712126" y="11277734"/>
                  <a:pt x="3692052" y="11217531"/>
                </a:cubicBezTo>
                <a:close/>
                <a:moveTo>
                  <a:pt x="514535" y="0"/>
                </a:moveTo>
                <a:lnTo>
                  <a:pt x="4946852" y="0"/>
                </a:lnTo>
                <a:lnTo>
                  <a:pt x="4935802" y="488713"/>
                </a:lnTo>
                <a:cubicBezTo>
                  <a:pt x="4895652" y="1030535"/>
                  <a:pt x="4855500" y="1551378"/>
                  <a:pt x="4756038" y="2012931"/>
                </a:cubicBezTo>
                <a:cubicBezTo>
                  <a:pt x="4695812" y="2133336"/>
                  <a:pt x="4574448" y="2374146"/>
                  <a:pt x="4515134" y="2474484"/>
                </a:cubicBezTo>
                <a:cubicBezTo>
                  <a:pt x="4413846" y="2956104"/>
                  <a:pt x="4354534" y="3436812"/>
                  <a:pt x="4333546" y="3938500"/>
                </a:cubicBezTo>
                <a:cubicBezTo>
                  <a:pt x="4294308" y="4439275"/>
                  <a:pt x="4294308" y="4940963"/>
                  <a:pt x="4294308" y="5442650"/>
                </a:cubicBezTo>
                <a:cubicBezTo>
                  <a:pt x="4314382" y="5962581"/>
                  <a:pt x="4333546" y="6464269"/>
                  <a:pt x="4374608" y="6965956"/>
                </a:cubicBezTo>
                <a:lnTo>
                  <a:pt x="4493326" y="8459773"/>
                </a:lnTo>
                <a:lnTo>
                  <a:pt x="4484794" y="8421990"/>
                </a:lnTo>
                <a:cubicBezTo>
                  <a:pt x="4459700" y="8319373"/>
                  <a:pt x="4434378" y="8219263"/>
                  <a:pt x="4413846" y="8128959"/>
                </a:cubicBezTo>
                <a:cubicBezTo>
                  <a:pt x="4434834" y="8249365"/>
                  <a:pt x="4454910" y="8349702"/>
                  <a:pt x="4494148" y="8470107"/>
                </a:cubicBezTo>
                <a:lnTo>
                  <a:pt x="4493326" y="8459773"/>
                </a:lnTo>
                <a:lnTo>
                  <a:pt x="4554372" y="8730073"/>
                </a:lnTo>
                <a:cubicBezTo>
                  <a:pt x="4574448" y="8830410"/>
                  <a:pt x="4595436" y="8910680"/>
                  <a:pt x="4595436" y="8990950"/>
                </a:cubicBezTo>
                <a:cubicBezTo>
                  <a:pt x="4615510" y="9071220"/>
                  <a:pt x="4615510" y="9131423"/>
                  <a:pt x="4595436" y="9151490"/>
                </a:cubicBezTo>
                <a:cubicBezTo>
                  <a:pt x="4535210" y="9271895"/>
                  <a:pt x="4494148" y="9372233"/>
                  <a:pt x="4474984" y="9492638"/>
                </a:cubicBezTo>
                <a:cubicBezTo>
                  <a:pt x="4454910" y="9592975"/>
                  <a:pt x="4434834" y="9713380"/>
                  <a:pt x="4434834" y="9833785"/>
                </a:cubicBezTo>
                <a:cubicBezTo>
                  <a:pt x="4434834" y="9953278"/>
                  <a:pt x="4454910" y="10093751"/>
                  <a:pt x="4474984" y="10214156"/>
                </a:cubicBezTo>
                <a:cubicBezTo>
                  <a:pt x="4494148" y="10274358"/>
                  <a:pt x="4494148" y="10354628"/>
                  <a:pt x="4515134" y="10414831"/>
                </a:cubicBezTo>
                <a:cubicBezTo>
                  <a:pt x="4554372" y="10475033"/>
                  <a:pt x="4574448" y="10555303"/>
                  <a:pt x="4595436" y="10615506"/>
                </a:cubicBezTo>
                <a:cubicBezTo>
                  <a:pt x="4494148" y="10655641"/>
                  <a:pt x="4474984" y="10776046"/>
                  <a:pt x="4474984" y="10916519"/>
                </a:cubicBezTo>
                <a:cubicBezTo>
                  <a:pt x="4494148" y="11096214"/>
                  <a:pt x="4574448" y="11277734"/>
                  <a:pt x="4654748" y="11477497"/>
                </a:cubicBezTo>
                <a:cubicBezTo>
                  <a:pt x="4695812" y="11557767"/>
                  <a:pt x="4735050" y="11658104"/>
                  <a:pt x="4776112" y="11738374"/>
                </a:cubicBezTo>
                <a:cubicBezTo>
                  <a:pt x="4795276" y="11798577"/>
                  <a:pt x="4815350" y="11838712"/>
                  <a:pt x="4836338" y="11878847"/>
                </a:cubicBezTo>
                <a:cubicBezTo>
                  <a:pt x="4855500" y="11918982"/>
                  <a:pt x="4875576" y="11959117"/>
                  <a:pt x="4895652" y="11999252"/>
                </a:cubicBezTo>
                <a:cubicBezTo>
                  <a:pt x="4855500" y="11959117"/>
                  <a:pt x="4815350" y="11918982"/>
                  <a:pt x="4776112" y="11858779"/>
                </a:cubicBezTo>
                <a:cubicBezTo>
                  <a:pt x="4756038" y="11818644"/>
                  <a:pt x="4735050" y="11758442"/>
                  <a:pt x="4714974" y="11698239"/>
                </a:cubicBezTo>
                <a:cubicBezTo>
                  <a:pt x="4654748" y="11658104"/>
                  <a:pt x="4634674" y="11738374"/>
                  <a:pt x="4634674" y="11798577"/>
                </a:cubicBezTo>
                <a:cubicBezTo>
                  <a:pt x="4615510" y="11878847"/>
                  <a:pt x="4595436" y="11959117"/>
                  <a:pt x="4554372" y="11898914"/>
                </a:cubicBezTo>
                <a:cubicBezTo>
                  <a:pt x="4474984" y="11818644"/>
                  <a:pt x="4413846" y="11679084"/>
                  <a:pt x="4374608" y="11537699"/>
                </a:cubicBezTo>
                <a:cubicBezTo>
                  <a:pt x="4333546" y="11397227"/>
                  <a:pt x="4294308" y="11236687"/>
                  <a:pt x="4254158" y="11137261"/>
                </a:cubicBezTo>
                <a:cubicBezTo>
                  <a:pt x="4254158" y="11137261"/>
                  <a:pt x="4254158" y="11137261"/>
                  <a:pt x="4153782" y="11176484"/>
                </a:cubicBezTo>
                <a:cubicBezTo>
                  <a:pt x="4173856" y="11256754"/>
                  <a:pt x="4214006" y="11337024"/>
                  <a:pt x="4234082" y="11417294"/>
                </a:cubicBezTo>
                <a:cubicBezTo>
                  <a:pt x="4254158" y="11477497"/>
                  <a:pt x="4294308" y="11557767"/>
                  <a:pt x="4314382" y="11617969"/>
                </a:cubicBezTo>
                <a:cubicBezTo>
                  <a:pt x="4333546" y="11658104"/>
                  <a:pt x="4354534" y="11698239"/>
                  <a:pt x="4354534" y="11718307"/>
                </a:cubicBezTo>
                <a:cubicBezTo>
                  <a:pt x="4374608" y="11758442"/>
                  <a:pt x="4394684" y="11798577"/>
                  <a:pt x="4394684" y="11838712"/>
                </a:cubicBezTo>
                <a:cubicBezTo>
                  <a:pt x="4434834" y="11898914"/>
                  <a:pt x="4454910" y="11979184"/>
                  <a:pt x="4494148" y="12059454"/>
                </a:cubicBezTo>
                <a:cubicBezTo>
                  <a:pt x="4595436" y="12420669"/>
                  <a:pt x="4494148" y="12600365"/>
                  <a:pt x="4394684" y="12521007"/>
                </a:cubicBezTo>
                <a:cubicBezTo>
                  <a:pt x="4314382" y="12420669"/>
                  <a:pt x="4254158" y="12320332"/>
                  <a:pt x="4193932" y="12199927"/>
                </a:cubicBezTo>
                <a:cubicBezTo>
                  <a:pt x="4133706" y="12079522"/>
                  <a:pt x="4073480" y="11959117"/>
                  <a:pt x="4033330" y="11818644"/>
                </a:cubicBezTo>
                <a:cubicBezTo>
                  <a:pt x="3973104" y="11698239"/>
                  <a:pt x="3932954" y="11557767"/>
                  <a:pt x="3892804" y="11438274"/>
                </a:cubicBezTo>
                <a:cubicBezTo>
                  <a:pt x="3832578" y="11297801"/>
                  <a:pt x="3792428" y="11176484"/>
                  <a:pt x="3752276" y="11056991"/>
                </a:cubicBezTo>
                <a:cubicBezTo>
                  <a:pt x="3782390" y="11146611"/>
                  <a:pt x="3767332" y="11180817"/>
                  <a:pt x="3732516" y="11200785"/>
                </a:cubicBezTo>
                <a:lnTo>
                  <a:pt x="3698782" y="11214745"/>
                </a:lnTo>
                <a:lnTo>
                  <a:pt x="3687374" y="11181615"/>
                </a:lnTo>
                <a:cubicBezTo>
                  <a:pt x="3632282" y="11016172"/>
                  <a:pt x="3582094" y="10855860"/>
                  <a:pt x="3531450" y="10695776"/>
                </a:cubicBezTo>
                <a:cubicBezTo>
                  <a:pt x="3431074" y="10354628"/>
                  <a:pt x="3331610" y="10033548"/>
                  <a:pt x="3231234" y="9673245"/>
                </a:cubicBezTo>
                <a:cubicBezTo>
                  <a:pt x="3231234" y="9673245"/>
                  <a:pt x="3231234" y="9673245"/>
                  <a:pt x="3129946" y="9693313"/>
                </a:cubicBezTo>
                <a:cubicBezTo>
                  <a:pt x="3129946" y="9693313"/>
                  <a:pt x="3129946" y="9693313"/>
                  <a:pt x="3191084" y="9953278"/>
                </a:cubicBezTo>
                <a:cubicBezTo>
                  <a:pt x="3129946" y="9953278"/>
                  <a:pt x="3030482" y="9994325"/>
                  <a:pt x="2990332" y="10014393"/>
                </a:cubicBezTo>
                <a:cubicBezTo>
                  <a:pt x="2930106" y="9853853"/>
                  <a:pt x="2869880" y="9652266"/>
                  <a:pt x="2809654" y="9452503"/>
                </a:cubicBezTo>
                <a:cubicBezTo>
                  <a:pt x="2789580" y="9392300"/>
                  <a:pt x="2789580" y="9352165"/>
                  <a:pt x="2769504" y="9291963"/>
                </a:cubicBezTo>
                <a:cubicBezTo>
                  <a:pt x="2749430" y="9231760"/>
                  <a:pt x="2749430" y="9191625"/>
                  <a:pt x="2729354" y="9131423"/>
                </a:cubicBezTo>
                <a:cubicBezTo>
                  <a:pt x="2689204" y="9031085"/>
                  <a:pt x="2669128" y="8930748"/>
                  <a:pt x="2628978" y="8830410"/>
                </a:cubicBezTo>
                <a:cubicBezTo>
                  <a:pt x="2608902" y="8730073"/>
                  <a:pt x="2568752" y="8650715"/>
                  <a:pt x="2548676" y="8570445"/>
                </a:cubicBezTo>
                <a:cubicBezTo>
                  <a:pt x="2508526" y="8490175"/>
                  <a:pt x="2488452" y="8429972"/>
                  <a:pt x="2448300" y="8389837"/>
                </a:cubicBezTo>
                <a:cubicBezTo>
                  <a:pt x="2388076" y="8288587"/>
                  <a:pt x="2307774" y="8269432"/>
                  <a:pt x="2227474" y="8349702"/>
                </a:cubicBezTo>
                <a:cubicBezTo>
                  <a:pt x="2227474" y="8349702"/>
                  <a:pt x="2227474" y="8349702"/>
                  <a:pt x="2268536" y="8609667"/>
                </a:cubicBezTo>
                <a:cubicBezTo>
                  <a:pt x="2207398" y="8609667"/>
                  <a:pt x="2107935" y="8630647"/>
                  <a:pt x="2107935" y="8630647"/>
                </a:cubicBezTo>
                <a:cubicBezTo>
                  <a:pt x="2127098" y="8770208"/>
                  <a:pt x="2127098" y="8910680"/>
                  <a:pt x="2147172" y="9051153"/>
                </a:cubicBezTo>
                <a:cubicBezTo>
                  <a:pt x="2167248" y="9191625"/>
                  <a:pt x="2188236" y="9332098"/>
                  <a:pt x="2207398" y="9492638"/>
                </a:cubicBezTo>
                <a:cubicBezTo>
                  <a:pt x="2247548" y="9793650"/>
                  <a:pt x="2287700" y="10074595"/>
                  <a:pt x="2327850" y="10334561"/>
                </a:cubicBezTo>
                <a:cubicBezTo>
                  <a:pt x="2327850" y="10334561"/>
                  <a:pt x="2227474" y="10374696"/>
                  <a:pt x="2167248" y="10394763"/>
                </a:cubicBezTo>
                <a:cubicBezTo>
                  <a:pt x="2127098" y="10254291"/>
                  <a:pt x="2107935" y="10133886"/>
                  <a:pt x="2066872" y="10014393"/>
                </a:cubicBezTo>
                <a:cubicBezTo>
                  <a:pt x="2086947" y="10093751"/>
                  <a:pt x="2107935" y="10194088"/>
                  <a:pt x="2107935" y="10254291"/>
                </a:cubicBezTo>
                <a:cubicBezTo>
                  <a:pt x="2107935" y="10334561"/>
                  <a:pt x="2107935" y="10394763"/>
                  <a:pt x="2086947" y="10454966"/>
                </a:cubicBezTo>
                <a:cubicBezTo>
                  <a:pt x="2066872" y="10555303"/>
                  <a:pt x="2047710" y="10655641"/>
                  <a:pt x="2027634" y="10715844"/>
                </a:cubicBezTo>
                <a:cubicBezTo>
                  <a:pt x="2006646" y="10836249"/>
                  <a:pt x="2006646" y="10976721"/>
                  <a:pt x="2047710" y="11137261"/>
                </a:cubicBezTo>
                <a:cubicBezTo>
                  <a:pt x="2066872" y="11297801"/>
                  <a:pt x="2107935" y="11477497"/>
                  <a:pt x="2167248" y="11658104"/>
                </a:cubicBezTo>
                <a:cubicBezTo>
                  <a:pt x="2287700" y="12039387"/>
                  <a:pt x="2468376" y="12459892"/>
                  <a:pt x="2608902" y="12841175"/>
                </a:cubicBezTo>
                <a:cubicBezTo>
                  <a:pt x="2649052" y="12981647"/>
                  <a:pt x="2548676" y="13021782"/>
                  <a:pt x="2508526" y="13042762"/>
                </a:cubicBezTo>
                <a:cubicBezTo>
                  <a:pt x="2568752" y="13182323"/>
                  <a:pt x="2628978" y="13282660"/>
                  <a:pt x="2689204" y="13403066"/>
                </a:cubicBezTo>
                <a:lnTo>
                  <a:pt x="2793554" y="13716000"/>
                </a:lnTo>
                <a:lnTo>
                  <a:pt x="2642784" y="13716000"/>
                </a:lnTo>
                <a:lnTo>
                  <a:pt x="2480924" y="13389254"/>
                </a:lnTo>
                <a:cubicBezTo>
                  <a:pt x="2420698" y="13261338"/>
                  <a:pt x="2362982" y="13132154"/>
                  <a:pt x="2307774" y="13001715"/>
                </a:cubicBezTo>
                <a:cubicBezTo>
                  <a:pt x="2086947" y="12480872"/>
                  <a:pt x="1906270" y="11939049"/>
                  <a:pt x="1746581" y="11397227"/>
                </a:cubicBezTo>
                <a:cubicBezTo>
                  <a:pt x="1565904" y="10876384"/>
                  <a:pt x="1425378" y="10334561"/>
                  <a:pt x="1284852" y="9793650"/>
                </a:cubicBezTo>
                <a:cubicBezTo>
                  <a:pt x="1164400" y="9271895"/>
                  <a:pt x="1023874" y="8730073"/>
                  <a:pt x="863272" y="8208317"/>
                </a:cubicBezTo>
                <a:cubicBezTo>
                  <a:pt x="824034" y="7928284"/>
                  <a:pt x="683508" y="8108892"/>
                  <a:pt x="642445" y="7827947"/>
                </a:cubicBezTo>
                <a:cubicBezTo>
                  <a:pt x="622370" y="7687474"/>
                  <a:pt x="603207" y="7547002"/>
                  <a:pt x="583132" y="7427509"/>
                </a:cubicBezTo>
                <a:cubicBezTo>
                  <a:pt x="481843" y="7567069"/>
                  <a:pt x="362304" y="7446664"/>
                  <a:pt x="342229" y="7306192"/>
                </a:cubicBezTo>
                <a:cubicBezTo>
                  <a:pt x="201703" y="6704166"/>
                  <a:pt x="101327" y="6063831"/>
                  <a:pt x="41101" y="5422584"/>
                </a:cubicBezTo>
                <a:cubicBezTo>
                  <a:pt x="-19124" y="4800491"/>
                  <a:pt x="-19124" y="4179310"/>
                  <a:pt x="81252" y="3637487"/>
                </a:cubicBezTo>
                <a:cubicBezTo>
                  <a:pt x="141477" y="3216069"/>
                  <a:pt x="181628" y="2815632"/>
                  <a:pt x="201703" y="2273809"/>
                </a:cubicBezTo>
                <a:cubicBezTo>
                  <a:pt x="141477" y="2273809"/>
                  <a:pt x="141477" y="2273809"/>
                  <a:pt x="81252" y="2273809"/>
                </a:cubicBezTo>
                <a:cubicBezTo>
                  <a:pt x="201703" y="2273809"/>
                  <a:pt x="81252" y="2012931"/>
                  <a:pt x="141477" y="1872458"/>
                </a:cubicBezTo>
                <a:cubicBezTo>
                  <a:pt x="201703" y="1872458"/>
                  <a:pt x="201703" y="1872458"/>
                  <a:pt x="261928" y="1872458"/>
                </a:cubicBezTo>
                <a:cubicBezTo>
                  <a:pt x="302079" y="1872458"/>
                  <a:pt x="321242" y="1752053"/>
                  <a:pt x="321242" y="1611581"/>
                </a:cubicBezTo>
                <a:cubicBezTo>
                  <a:pt x="382380" y="1611581"/>
                  <a:pt x="382380" y="1611581"/>
                  <a:pt x="422530" y="1611581"/>
                </a:cubicBezTo>
                <a:cubicBezTo>
                  <a:pt x="382380" y="1351615"/>
                  <a:pt x="502831" y="1090738"/>
                  <a:pt x="401542" y="809793"/>
                </a:cubicBezTo>
                <a:cubicBezTo>
                  <a:pt x="462680" y="829860"/>
                  <a:pt x="462680" y="829860"/>
                  <a:pt x="522906" y="829860"/>
                </a:cubicBezTo>
                <a:cubicBezTo>
                  <a:pt x="462680" y="689388"/>
                  <a:pt x="603207" y="428510"/>
                  <a:pt x="502831" y="288950"/>
                </a:cubicBezTo>
                <a:cubicBezTo>
                  <a:pt x="542069" y="288950"/>
                  <a:pt x="542069" y="288950"/>
                  <a:pt x="603207" y="288950"/>
                </a:cubicBezTo>
                <a:cubicBezTo>
                  <a:pt x="542069" y="288950"/>
                  <a:pt x="502831" y="288950"/>
                  <a:pt x="502831" y="148477"/>
                </a:cubicBezTo>
                <a:cubicBezTo>
                  <a:pt x="507850" y="98080"/>
                  <a:pt x="511614" y="52814"/>
                  <a:pt x="514123" y="12010"/>
                </a:cubicBezTo>
                <a:close/>
              </a:path>
            </a:pathLst>
          </a:custGeom>
          <a:solidFill>
            <a:schemeClr val="bg1">
              <a:lumMod val="95000"/>
            </a:schemeClr>
          </a:solidFill>
        </p:spPr>
        <p:txBody>
          <a:bodyPr wrap="square">
            <a:noAutofit/>
          </a:bodyPr>
          <a:lstStyle>
            <a:lvl1pPr>
              <a:defRPr sz="1400"/>
            </a:lvl1pPr>
          </a:lstStyle>
          <a:p>
            <a:endParaRPr lang="en-US" dirty="0"/>
          </a:p>
        </p:txBody>
      </p:sp>
    </p:spTree>
    <p:extLst>
      <p:ext uri="{BB962C8B-B14F-4D97-AF65-F5344CB8AC3E}">
        <p14:creationId xmlns:p14="http://schemas.microsoft.com/office/powerpoint/2010/main" val="366156560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4BAECBB-6F20-4284-9802-1FCA682525C6}" type="datetimeFigureOut">
              <a:rPr lang="en-US" smtClean="0"/>
              <a:t>2/3/23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C0931A-090C-4C78-A530-5288E45AC4B2}" type="slidenum">
              <a:rPr lang="en-US" smtClean="0"/>
              <a:t>‹#›</a:t>
            </a:fld>
            <a:endParaRPr lang="en-US"/>
          </a:p>
        </p:txBody>
      </p:sp>
    </p:spTree>
    <p:extLst>
      <p:ext uri="{BB962C8B-B14F-4D97-AF65-F5344CB8AC3E}">
        <p14:creationId xmlns:p14="http://schemas.microsoft.com/office/powerpoint/2010/main" val="6583728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BAECBB-6F20-4284-9802-1FCA682525C6}" type="datetimeFigureOut">
              <a:rPr lang="en-US" smtClean="0"/>
              <a:t>2/3/23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C0931A-090C-4C78-A530-5288E45AC4B2}" type="slidenum">
              <a:rPr lang="en-US" smtClean="0"/>
              <a:t>‹#›</a:t>
            </a:fld>
            <a:endParaRPr lang="en-US"/>
          </a:p>
        </p:txBody>
      </p:sp>
    </p:spTree>
    <p:extLst>
      <p:ext uri="{BB962C8B-B14F-4D97-AF65-F5344CB8AC3E}">
        <p14:creationId xmlns:p14="http://schemas.microsoft.com/office/powerpoint/2010/main" val="3856337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BAECBB-6F20-4284-9802-1FCA682525C6}" type="datetimeFigureOut">
              <a:rPr lang="en-US" smtClean="0"/>
              <a:t>2/3/23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C0931A-090C-4C78-A530-5288E45AC4B2}" type="slidenum">
              <a:rPr lang="en-US" smtClean="0"/>
              <a:t>‹#›</a:t>
            </a:fld>
            <a:endParaRPr lang="en-US"/>
          </a:p>
        </p:txBody>
      </p:sp>
    </p:spTree>
    <p:extLst>
      <p:ext uri="{BB962C8B-B14F-4D97-AF65-F5344CB8AC3E}">
        <p14:creationId xmlns:p14="http://schemas.microsoft.com/office/powerpoint/2010/main" val="21761883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4BAECBB-6F20-4284-9802-1FCA682525C6}" type="datetimeFigureOut">
              <a:rPr lang="en-US" smtClean="0"/>
              <a:t>2/3/23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C0931A-090C-4C78-A530-5288E45AC4B2}" type="slidenum">
              <a:rPr lang="en-US" smtClean="0"/>
              <a:t>‹#›</a:t>
            </a:fld>
            <a:endParaRPr lang="en-US"/>
          </a:p>
        </p:txBody>
      </p:sp>
    </p:spTree>
    <p:extLst>
      <p:ext uri="{BB962C8B-B14F-4D97-AF65-F5344CB8AC3E}">
        <p14:creationId xmlns:p14="http://schemas.microsoft.com/office/powerpoint/2010/main" val="8141181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4BAECBB-6F20-4284-9802-1FCA682525C6}" type="datetimeFigureOut">
              <a:rPr lang="en-US" smtClean="0"/>
              <a:t>2/3/23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7C0931A-090C-4C78-A530-5288E45AC4B2}" type="slidenum">
              <a:rPr lang="en-US" smtClean="0"/>
              <a:t>‹#›</a:t>
            </a:fld>
            <a:endParaRPr lang="en-US"/>
          </a:p>
        </p:txBody>
      </p:sp>
    </p:spTree>
    <p:extLst>
      <p:ext uri="{BB962C8B-B14F-4D97-AF65-F5344CB8AC3E}">
        <p14:creationId xmlns:p14="http://schemas.microsoft.com/office/powerpoint/2010/main" val="5606217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4BAECBB-6F20-4284-9802-1FCA682525C6}" type="datetimeFigureOut">
              <a:rPr lang="en-US" smtClean="0"/>
              <a:t>2/3/23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C0931A-090C-4C78-A530-5288E45AC4B2}" type="slidenum">
              <a:rPr lang="en-US" smtClean="0"/>
              <a:t>‹#›</a:t>
            </a:fld>
            <a:endParaRPr lang="en-US"/>
          </a:p>
        </p:txBody>
      </p:sp>
    </p:spTree>
    <p:extLst>
      <p:ext uri="{BB962C8B-B14F-4D97-AF65-F5344CB8AC3E}">
        <p14:creationId xmlns:p14="http://schemas.microsoft.com/office/powerpoint/2010/main" val="21186280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BAECBB-6F20-4284-9802-1FCA682525C6}" type="datetimeFigureOut">
              <a:rPr lang="en-US" smtClean="0"/>
              <a:t>2/3/23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C0931A-090C-4C78-A530-5288E45AC4B2}" type="slidenum">
              <a:rPr lang="en-US" smtClean="0"/>
              <a:t>‹#›</a:t>
            </a:fld>
            <a:endParaRPr lang="en-US"/>
          </a:p>
        </p:txBody>
      </p:sp>
    </p:spTree>
    <p:extLst>
      <p:ext uri="{BB962C8B-B14F-4D97-AF65-F5344CB8AC3E}">
        <p14:creationId xmlns:p14="http://schemas.microsoft.com/office/powerpoint/2010/main" val="15138973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4BAECBB-6F20-4284-9802-1FCA682525C6}" type="datetimeFigureOut">
              <a:rPr lang="en-US" smtClean="0"/>
              <a:t>2/3/23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C0931A-090C-4C78-A530-5288E45AC4B2}" type="slidenum">
              <a:rPr lang="en-US" smtClean="0"/>
              <a:t>‹#›</a:t>
            </a:fld>
            <a:endParaRPr lang="en-US"/>
          </a:p>
        </p:txBody>
      </p:sp>
    </p:spTree>
    <p:extLst>
      <p:ext uri="{BB962C8B-B14F-4D97-AF65-F5344CB8AC3E}">
        <p14:creationId xmlns:p14="http://schemas.microsoft.com/office/powerpoint/2010/main" val="40577040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4BAECBB-6F20-4284-9802-1FCA682525C6}" type="datetimeFigureOut">
              <a:rPr lang="en-US" smtClean="0"/>
              <a:t>2/3/23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C0931A-090C-4C78-A530-5288E45AC4B2}" type="slidenum">
              <a:rPr lang="en-US" smtClean="0"/>
              <a:t>‹#›</a:t>
            </a:fld>
            <a:endParaRPr lang="en-US"/>
          </a:p>
        </p:txBody>
      </p:sp>
    </p:spTree>
    <p:extLst>
      <p:ext uri="{BB962C8B-B14F-4D97-AF65-F5344CB8AC3E}">
        <p14:creationId xmlns:p14="http://schemas.microsoft.com/office/powerpoint/2010/main" val="430269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45A70-A9EC-40C1-AEFA-8AD3C33A53D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A126832-9FE7-44E3-B0BF-A4AD3EE60997}"/>
              </a:ext>
            </a:extLst>
          </p:cNvPr>
          <p:cNvSpPr>
            <a:spLocks noGrp="1"/>
          </p:cNvSpPr>
          <p:nvPr>
            <p:ph type="dt" sz="half" idx="10"/>
          </p:nvPr>
        </p:nvSpPr>
        <p:spPr/>
        <p:txBody>
          <a:bodyPr/>
          <a:lstStyle/>
          <a:p>
            <a:fld id="{DF1AA49E-C9FA-4835-AD2C-971579A1291F}" type="datetimeFigureOut">
              <a:rPr lang="en-GB" smtClean="0"/>
              <a:t>03/02/2023</a:t>
            </a:fld>
            <a:endParaRPr lang="en-GB"/>
          </a:p>
        </p:txBody>
      </p:sp>
      <p:sp>
        <p:nvSpPr>
          <p:cNvPr id="4" name="Footer Placeholder 3">
            <a:extLst>
              <a:ext uri="{FF2B5EF4-FFF2-40B4-BE49-F238E27FC236}">
                <a16:creationId xmlns:a16="http://schemas.microsoft.com/office/drawing/2014/main" id="{EC3DA265-C239-4780-B1F6-8998C615C81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40493CB-B241-48DC-92AD-359D11F4D484}"/>
              </a:ext>
            </a:extLst>
          </p:cNvPr>
          <p:cNvSpPr>
            <a:spLocks noGrp="1"/>
          </p:cNvSpPr>
          <p:nvPr>
            <p:ph type="sldNum" sz="quarter" idx="12"/>
          </p:nvPr>
        </p:nvSpPr>
        <p:spPr/>
        <p:txBody>
          <a:bodyPr/>
          <a:lstStyle/>
          <a:p>
            <a:fld id="{EDFA612A-D0B9-466E-AAB1-BD1D04FDEB66}" type="slidenum">
              <a:rPr lang="en-GB" smtClean="0"/>
              <a:t>‹#›</a:t>
            </a:fld>
            <a:endParaRPr lang="en-GB"/>
          </a:p>
        </p:txBody>
      </p:sp>
    </p:spTree>
    <p:extLst>
      <p:ext uri="{BB962C8B-B14F-4D97-AF65-F5344CB8AC3E}">
        <p14:creationId xmlns:p14="http://schemas.microsoft.com/office/powerpoint/2010/main" val="13177693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BAECBB-6F20-4284-9802-1FCA682525C6}" type="datetimeFigureOut">
              <a:rPr lang="en-US" smtClean="0"/>
              <a:t>2/3/23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C0931A-090C-4C78-A530-5288E45AC4B2}" type="slidenum">
              <a:rPr lang="en-US" smtClean="0"/>
              <a:t>‹#›</a:t>
            </a:fld>
            <a:endParaRPr lang="en-US"/>
          </a:p>
        </p:txBody>
      </p:sp>
    </p:spTree>
    <p:extLst>
      <p:ext uri="{BB962C8B-B14F-4D97-AF65-F5344CB8AC3E}">
        <p14:creationId xmlns:p14="http://schemas.microsoft.com/office/powerpoint/2010/main" val="3807724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BAECBB-6F20-4284-9802-1FCA682525C6}" type="datetimeFigureOut">
              <a:rPr lang="en-US" smtClean="0"/>
              <a:t>2/3/23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C0931A-090C-4C78-A530-5288E45AC4B2}" type="slidenum">
              <a:rPr lang="en-US" smtClean="0"/>
              <a:t>‹#›</a:t>
            </a:fld>
            <a:endParaRPr lang="en-US"/>
          </a:p>
        </p:txBody>
      </p:sp>
    </p:spTree>
    <p:extLst>
      <p:ext uri="{BB962C8B-B14F-4D97-AF65-F5344CB8AC3E}">
        <p14:creationId xmlns:p14="http://schemas.microsoft.com/office/powerpoint/2010/main" val="37384446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Sample clean page">
    <p:spTree>
      <p:nvGrpSpPr>
        <p:cNvPr id="1" name=""/>
        <p:cNvGrpSpPr/>
        <p:nvPr/>
      </p:nvGrpSpPr>
      <p:grpSpPr>
        <a:xfrm>
          <a:off x="0" y="0"/>
          <a:ext cx="0" cy="0"/>
          <a:chOff x="0" y="0"/>
          <a:chExt cx="0" cy="0"/>
        </a:xfrm>
      </p:grpSpPr>
      <p:sp>
        <p:nvSpPr>
          <p:cNvPr id="17" name="Title 8"/>
          <p:cNvSpPr>
            <a:spLocks noGrp="1"/>
          </p:cNvSpPr>
          <p:nvPr>
            <p:ph type="title"/>
          </p:nvPr>
        </p:nvSpPr>
        <p:spPr>
          <a:xfrm>
            <a:off x="364067" y="683683"/>
            <a:ext cx="6400800" cy="698500"/>
          </a:xfrm>
          <a:prstGeom prst="rect">
            <a:avLst/>
          </a:prstGeom>
        </p:spPr>
        <p:txBody>
          <a:bodyPr vert="horz"/>
          <a:lstStyle>
            <a:lvl1pPr algn="l">
              <a:defRPr sz="3200">
                <a:solidFill>
                  <a:schemeClr val="tx1">
                    <a:lumMod val="65000"/>
                    <a:lumOff val="35000"/>
                  </a:schemeClr>
                </a:solidFill>
                <a:latin typeface="Roboto Condensed" panose="02000000000000000000" pitchFamily="2" charset="0"/>
                <a:cs typeface="Roboto Condensed" panose="02000000000000000000" pitchFamily="2" charset="0"/>
              </a:defRPr>
            </a:lvl1pPr>
          </a:lstStyle>
          <a:p>
            <a:r>
              <a:rPr lang="en-US" dirty="0"/>
              <a:t>Click to edit Master title style</a:t>
            </a:r>
          </a:p>
        </p:txBody>
      </p:sp>
      <p:sp>
        <p:nvSpPr>
          <p:cNvPr id="48" name="Text Placeholder 27"/>
          <p:cNvSpPr>
            <a:spLocks noGrp="1"/>
          </p:cNvSpPr>
          <p:nvPr>
            <p:ph type="body" sz="quarter" idx="25" hasCustomPrompt="1"/>
          </p:nvPr>
        </p:nvSpPr>
        <p:spPr>
          <a:xfrm>
            <a:off x="364067" y="1253458"/>
            <a:ext cx="6400800" cy="381065"/>
          </a:xfrm>
          <a:prstGeom prst="rect">
            <a:avLst/>
          </a:prstGeom>
        </p:spPr>
        <p:txBody>
          <a:bodyPr vert="horz"/>
          <a:lstStyle>
            <a:lvl1pPr marL="0" indent="0" algn="l">
              <a:buNone/>
              <a:defRPr sz="1200" baseline="0">
                <a:solidFill>
                  <a:schemeClr val="bg1">
                    <a:lumMod val="65000"/>
                  </a:schemeClr>
                </a:solidFill>
                <a:latin typeface="Roboto Condensed" panose="02000000000000000000" pitchFamily="2" charset="0"/>
                <a:cs typeface="Roboto Condensed" panose="02000000000000000000" pitchFamily="2" charset="0"/>
              </a:defRPr>
            </a:lvl1pPr>
          </a:lstStyle>
          <a:p>
            <a:pPr lvl="0"/>
            <a:r>
              <a:rPr lang="en-US" dirty="0"/>
              <a:t>Click to edit Master title Style</a:t>
            </a:r>
          </a:p>
        </p:txBody>
      </p:sp>
    </p:spTree>
    <p:extLst>
      <p:ext uri="{BB962C8B-B14F-4D97-AF65-F5344CB8AC3E}">
        <p14:creationId xmlns:p14="http://schemas.microsoft.com/office/powerpoint/2010/main" val="31790963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Sample clean page">
    <p:spTree>
      <p:nvGrpSpPr>
        <p:cNvPr id="1" name=""/>
        <p:cNvGrpSpPr/>
        <p:nvPr/>
      </p:nvGrpSpPr>
      <p:grpSpPr>
        <a:xfrm>
          <a:off x="0" y="0"/>
          <a:ext cx="0" cy="0"/>
          <a:chOff x="0" y="0"/>
          <a:chExt cx="0" cy="0"/>
        </a:xfrm>
      </p:grpSpPr>
      <p:sp>
        <p:nvSpPr>
          <p:cNvPr id="17" name="Title 8"/>
          <p:cNvSpPr>
            <a:spLocks noGrp="1"/>
          </p:cNvSpPr>
          <p:nvPr>
            <p:ph type="title"/>
          </p:nvPr>
        </p:nvSpPr>
        <p:spPr>
          <a:xfrm>
            <a:off x="364067" y="683683"/>
            <a:ext cx="6400800" cy="698500"/>
          </a:xfrm>
          <a:prstGeom prst="rect">
            <a:avLst/>
          </a:prstGeom>
        </p:spPr>
        <p:txBody>
          <a:bodyPr vert="horz"/>
          <a:lstStyle>
            <a:lvl1pPr algn="l">
              <a:defRPr sz="3200">
                <a:solidFill>
                  <a:schemeClr val="tx1">
                    <a:lumMod val="65000"/>
                    <a:lumOff val="35000"/>
                  </a:schemeClr>
                </a:solidFill>
                <a:latin typeface="Roboto Condensed" panose="02000000000000000000" pitchFamily="2" charset="0"/>
                <a:cs typeface="Roboto Condensed" panose="02000000000000000000" pitchFamily="2" charset="0"/>
              </a:defRPr>
            </a:lvl1pPr>
          </a:lstStyle>
          <a:p>
            <a:r>
              <a:rPr lang="en-US" dirty="0"/>
              <a:t>Click to edit Master title style</a:t>
            </a:r>
          </a:p>
        </p:txBody>
      </p:sp>
      <p:sp>
        <p:nvSpPr>
          <p:cNvPr id="48" name="Text Placeholder 27"/>
          <p:cNvSpPr>
            <a:spLocks noGrp="1"/>
          </p:cNvSpPr>
          <p:nvPr>
            <p:ph type="body" sz="quarter" idx="25" hasCustomPrompt="1"/>
          </p:nvPr>
        </p:nvSpPr>
        <p:spPr>
          <a:xfrm>
            <a:off x="364067" y="1253458"/>
            <a:ext cx="6400800" cy="381065"/>
          </a:xfrm>
          <a:prstGeom prst="rect">
            <a:avLst/>
          </a:prstGeom>
        </p:spPr>
        <p:txBody>
          <a:bodyPr vert="horz"/>
          <a:lstStyle>
            <a:lvl1pPr marL="0" indent="0" algn="l">
              <a:buNone/>
              <a:defRPr sz="1200" baseline="0">
                <a:solidFill>
                  <a:schemeClr val="bg1">
                    <a:lumMod val="65000"/>
                  </a:schemeClr>
                </a:solidFill>
                <a:latin typeface="Roboto Condensed" panose="02000000000000000000" pitchFamily="2" charset="0"/>
                <a:cs typeface="Roboto Condensed" panose="02000000000000000000" pitchFamily="2" charset="0"/>
              </a:defRPr>
            </a:lvl1pPr>
          </a:lstStyle>
          <a:p>
            <a:pPr lvl="0"/>
            <a:r>
              <a:rPr lang="en-US" dirty="0"/>
              <a:t>Click to edit Master title Style</a:t>
            </a:r>
          </a:p>
        </p:txBody>
      </p:sp>
    </p:spTree>
    <p:extLst>
      <p:ext uri="{BB962C8B-B14F-4D97-AF65-F5344CB8AC3E}">
        <p14:creationId xmlns:p14="http://schemas.microsoft.com/office/powerpoint/2010/main" val="1416275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53EBE0-34EC-44C2-AC73-6F27EA3CF2A5}"/>
              </a:ext>
            </a:extLst>
          </p:cNvPr>
          <p:cNvSpPr>
            <a:spLocks noGrp="1"/>
          </p:cNvSpPr>
          <p:nvPr>
            <p:ph type="dt" sz="half" idx="10"/>
          </p:nvPr>
        </p:nvSpPr>
        <p:spPr/>
        <p:txBody>
          <a:bodyPr/>
          <a:lstStyle/>
          <a:p>
            <a:fld id="{DF1AA49E-C9FA-4835-AD2C-971579A1291F}" type="datetimeFigureOut">
              <a:rPr lang="en-GB" smtClean="0"/>
              <a:t>03/02/2023</a:t>
            </a:fld>
            <a:endParaRPr lang="en-GB"/>
          </a:p>
        </p:txBody>
      </p:sp>
      <p:sp>
        <p:nvSpPr>
          <p:cNvPr id="3" name="Footer Placeholder 2">
            <a:extLst>
              <a:ext uri="{FF2B5EF4-FFF2-40B4-BE49-F238E27FC236}">
                <a16:creationId xmlns:a16="http://schemas.microsoft.com/office/drawing/2014/main" id="{4D1E9DDD-CE0A-475C-B678-6F7ABEC4BE3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5BBD442-E5B0-4409-9B4D-4EB9DFEC9388}"/>
              </a:ext>
            </a:extLst>
          </p:cNvPr>
          <p:cNvSpPr>
            <a:spLocks noGrp="1"/>
          </p:cNvSpPr>
          <p:nvPr>
            <p:ph type="sldNum" sz="quarter" idx="12"/>
          </p:nvPr>
        </p:nvSpPr>
        <p:spPr/>
        <p:txBody>
          <a:bodyPr/>
          <a:lstStyle/>
          <a:p>
            <a:fld id="{EDFA612A-D0B9-466E-AAB1-BD1D04FDEB66}" type="slidenum">
              <a:rPr lang="en-GB" smtClean="0"/>
              <a:t>‹#›</a:t>
            </a:fld>
            <a:endParaRPr lang="en-GB"/>
          </a:p>
        </p:txBody>
      </p:sp>
    </p:spTree>
    <p:extLst>
      <p:ext uri="{BB962C8B-B14F-4D97-AF65-F5344CB8AC3E}">
        <p14:creationId xmlns:p14="http://schemas.microsoft.com/office/powerpoint/2010/main" val="95474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DB77F-F225-4DB2-90FD-5DFC3E3AA8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91751E3-6E16-4A50-9B04-61A1753258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289097E-0054-41B2-82D4-8F4F0D03ED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B50248-20DF-401B-993F-4029A4930584}"/>
              </a:ext>
            </a:extLst>
          </p:cNvPr>
          <p:cNvSpPr>
            <a:spLocks noGrp="1"/>
          </p:cNvSpPr>
          <p:nvPr>
            <p:ph type="dt" sz="half" idx="10"/>
          </p:nvPr>
        </p:nvSpPr>
        <p:spPr/>
        <p:txBody>
          <a:bodyPr/>
          <a:lstStyle/>
          <a:p>
            <a:fld id="{DF1AA49E-C9FA-4835-AD2C-971579A1291F}" type="datetimeFigureOut">
              <a:rPr lang="en-GB" smtClean="0"/>
              <a:t>03/02/2023</a:t>
            </a:fld>
            <a:endParaRPr lang="en-GB"/>
          </a:p>
        </p:txBody>
      </p:sp>
      <p:sp>
        <p:nvSpPr>
          <p:cNvPr id="6" name="Footer Placeholder 5">
            <a:extLst>
              <a:ext uri="{FF2B5EF4-FFF2-40B4-BE49-F238E27FC236}">
                <a16:creationId xmlns:a16="http://schemas.microsoft.com/office/drawing/2014/main" id="{1C10E441-A14B-400C-B217-D8FAA2CF172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96B3D02-85E5-4FA1-B45E-81DB3F7A3226}"/>
              </a:ext>
            </a:extLst>
          </p:cNvPr>
          <p:cNvSpPr>
            <a:spLocks noGrp="1"/>
          </p:cNvSpPr>
          <p:nvPr>
            <p:ph type="sldNum" sz="quarter" idx="12"/>
          </p:nvPr>
        </p:nvSpPr>
        <p:spPr/>
        <p:txBody>
          <a:bodyPr/>
          <a:lstStyle/>
          <a:p>
            <a:fld id="{EDFA612A-D0B9-466E-AAB1-BD1D04FDEB66}" type="slidenum">
              <a:rPr lang="en-GB" smtClean="0"/>
              <a:t>‹#›</a:t>
            </a:fld>
            <a:endParaRPr lang="en-GB"/>
          </a:p>
        </p:txBody>
      </p:sp>
    </p:spTree>
    <p:extLst>
      <p:ext uri="{BB962C8B-B14F-4D97-AF65-F5344CB8AC3E}">
        <p14:creationId xmlns:p14="http://schemas.microsoft.com/office/powerpoint/2010/main" val="1053474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D622D-5CD5-4838-B6B7-2CDFBD5759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0DF5FE8-8EEE-48C8-BE76-27745C0C96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BA1C9E5-8CD6-4F7B-B2A7-C308A8DC5C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6C0C0E-7ED3-4021-94C0-90091788E98E}"/>
              </a:ext>
            </a:extLst>
          </p:cNvPr>
          <p:cNvSpPr>
            <a:spLocks noGrp="1"/>
          </p:cNvSpPr>
          <p:nvPr>
            <p:ph type="dt" sz="half" idx="10"/>
          </p:nvPr>
        </p:nvSpPr>
        <p:spPr/>
        <p:txBody>
          <a:bodyPr/>
          <a:lstStyle/>
          <a:p>
            <a:fld id="{DF1AA49E-C9FA-4835-AD2C-971579A1291F}" type="datetimeFigureOut">
              <a:rPr lang="en-GB" smtClean="0"/>
              <a:t>03/02/2023</a:t>
            </a:fld>
            <a:endParaRPr lang="en-GB"/>
          </a:p>
        </p:txBody>
      </p:sp>
      <p:sp>
        <p:nvSpPr>
          <p:cNvPr id="6" name="Footer Placeholder 5">
            <a:extLst>
              <a:ext uri="{FF2B5EF4-FFF2-40B4-BE49-F238E27FC236}">
                <a16:creationId xmlns:a16="http://schemas.microsoft.com/office/drawing/2014/main" id="{CA2BD587-BD27-4965-88E1-134CE2782C4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10A0B5B-AEAC-4B4E-9015-FE35F6FFC402}"/>
              </a:ext>
            </a:extLst>
          </p:cNvPr>
          <p:cNvSpPr>
            <a:spLocks noGrp="1"/>
          </p:cNvSpPr>
          <p:nvPr>
            <p:ph type="sldNum" sz="quarter" idx="12"/>
          </p:nvPr>
        </p:nvSpPr>
        <p:spPr/>
        <p:txBody>
          <a:bodyPr/>
          <a:lstStyle/>
          <a:p>
            <a:fld id="{EDFA612A-D0B9-466E-AAB1-BD1D04FDEB66}" type="slidenum">
              <a:rPr lang="en-GB" smtClean="0"/>
              <a:t>‹#›</a:t>
            </a:fld>
            <a:endParaRPr lang="en-GB"/>
          </a:p>
        </p:txBody>
      </p:sp>
    </p:spTree>
    <p:extLst>
      <p:ext uri="{BB962C8B-B14F-4D97-AF65-F5344CB8AC3E}">
        <p14:creationId xmlns:p14="http://schemas.microsoft.com/office/powerpoint/2010/main" val="36975184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5" Type="http://schemas.openxmlformats.org/officeDocument/2006/relationships/theme" Target="../theme/theme4.xml"/><Relationship Id="rId4"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slideLayout" Target="../slideLayouts/slideLayout41.xml"/><Relationship Id="rId1" Type="http://schemas.openxmlformats.org/officeDocument/2006/relationships/slideLayout" Target="../slideLayouts/slideLayout40.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5" Type="http://schemas.openxmlformats.org/officeDocument/2006/relationships/slideLayout" Target="../slideLayouts/slideLayout47.xml"/><Relationship Id="rId4" Type="http://schemas.openxmlformats.org/officeDocument/2006/relationships/slideLayout" Target="../slideLayouts/slideLayout46.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7.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9450F5-3D4D-47AB-9762-9AAA695606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7C548C8-A99A-474D-902D-CBEF63F904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7B5726E-731B-404A-8593-509ECC609E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1AA49E-C9FA-4835-AD2C-971579A1291F}" type="datetimeFigureOut">
              <a:rPr lang="en-GB" smtClean="0"/>
              <a:t>03/02/2023</a:t>
            </a:fld>
            <a:endParaRPr lang="en-GB"/>
          </a:p>
        </p:txBody>
      </p:sp>
      <p:sp>
        <p:nvSpPr>
          <p:cNvPr id="5" name="Footer Placeholder 4">
            <a:extLst>
              <a:ext uri="{FF2B5EF4-FFF2-40B4-BE49-F238E27FC236}">
                <a16:creationId xmlns:a16="http://schemas.microsoft.com/office/drawing/2014/main" id="{326A6B51-CA2C-4D47-82B3-584D0CA389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9891692-53B0-4287-9DDB-F1ECE9B1CA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FA612A-D0B9-466E-AAB1-BD1D04FDEB66}" type="slidenum">
              <a:rPr lang="en-GB" smtClean="0"/>
              <a:t>‹#›</a:t>
            </a:fld>
            <a:endParaRPr lang="en-GB"/>
          </a:p>
        </p:txBody>
      </p:sp>
    </p:spTree>
    <p:extLst>
      <p:ext uri="{BB962C8B-B14F-4D97-AF65-F5344CB8AC3E}">
        <p14:creationId xmlns:p14="http://schemas.microsoft.com/office/powerpoint/2010/main" val="30628783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76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A9C451-52F4-2442-BA3E-2E7CA5D67A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8462FF-1B8F-CA4D-B94C-82BC80A115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221B8D-9B83-FC43-AF2F-9CA901890D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BE2A07-6769-1449-99EB-FEF3EE93DCF7}" type="datetimeFigureOut">
              <a:rPr lang="en-US" smtClean="0">
                <a:solidFill>
                  <a:prstClr val="black">
                    <a:tint val="75000"/>
                  </a:prstClr>
                </a:solidFill>
              </a:rPr>
              <a:pPr/>
              <a:t>2/3/23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9B092BE-BEE4-034B-9748-1D04C61157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15EFE21-3502-C047-B2B4-29110A3D84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8237F9-9FCB-684D-B8CE-D75E185A7A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3434152"/>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A9C451-52F4-2442-BA3E-2E7CA5D67A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8462FF-1B8F-CA4D-B94C-82BC80A115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221B8D-9B83-FC43-AF2F-9CA901890D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BE2A07-6769-1449-99EB-FEF3EE93DCF7}" type="datetimeFigureOut">
              <a:rPr lang="en-US" smtClean="0">
                <a:solidFill>
                  <a:prstClr val="black">
                    <a:tint val="75000"/>
                  </a:prstClr>
                </a:solidFill>
              </a:rPr>
              <a:pPr/>
              <a:t>2/3/23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9B092BE-BEE4-034B-9748-1D04C61157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15EFE21-3502-C047-B2B4-29110A3D84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8237F9-9FCB-684D-B8CE-D75E185A7A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8375050"/>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182843" tIns="91422" rIns="182843" bIns="91422" rtlCol="0" anchor="ctr">
            <a:normAutofit/>
          </a:bodyPr>
          <a:lstStyle/>
          <a:p>
            <a:r>
              <a:rPr lang="en-US" dirty="0"/>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182843" tIns="91422" rIns="182843" bIns="91422"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33679058"/>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Lst>
  <p:hf hdr="0" ftr="0" dt="0"/>
  <p:txStyles>
    <p:titleStyle>
      <a:lvl1pPr algn="l" defTabSz="914217" rtl="0" eaLnBrk="1" latinLnBrk="0" hangingPunct="1">
        <a:lnSpc>
          <a:spcPct val="90000"/>
        </a:lnSpc>
        <a:spcBef>
          <a:spcPct val="0"/>
        </a:spcBef>
        <a:buNone/>
        <a:defRPr lang="en-US" sz="3000" b="0" i="0" kern="1200">
          <a:solidFill>
            <a:schemeClr val="tx1"/>
          </a:solidFill>
          <a:latin typeface="Open Sans Regular" charset="0"/>
          <a:ea typeface="Open Sans Regular" charset="0"/>
          <a:cs typeface="Open Sans Regular" charset="0"/>
        </a:defRPr>
      </a:lvl1pPr>
    </p:titleStyle>
    <p:bodyStyle>
      <a:lvl1pPr marL="228555" indent="-228555" algn="l" defTabSz="914217" rtl="0" eaLnBrk="1" latinLnBrk="0" hangingPunct="1">
        <a:lnSpc>
          <a:spcPct val="90000"/>
        </a:lnSpc>
        <a:spcBef>
          <a:spcPts val="1000"/>
        </a:spcBef>
        <a:buFont typeface="Arial" panose="020B0604020202020204" pitchFamily="34" charset="0"/>
        <a:buChar char="•"/>
        <a:defRPr lang="en-US" sz="2400" b="0" i="0" kern="1200" dirty="0" smtClean="0">
          <a:solidFill>
            <a:schemeClr val="tx1"/>
          </a:solidFill>
          <a:effectLst/>
          <a:latin typeface="Montserrat Light" charset="0"/>
          <a:ea typeface="Montserrat Light" charset="0"/>
          <a:cs typeface="Montserrat Light" charset="0"/>
        </a:defRPr>
      </a:lvl1pPr>
      <a:lvl2pPr marL="685663" indent="-228555" algn="l" defTabSz="914217" rtl="0" eaLnBrk="1" latinLnBrk="0" hangingPunct="1">
        <a:lnSpc>
          <a:spcPct val="90000"/>
        </a:lnSpc>
        <a:spcBef>
          <a:spcPts val="500"/>
        </a:spcBef>
        <a:buFont typeface="Arial" panose="020B0604020202020204" pitchFamily="34" charset="0"/>
        <a:buChar char="•"/>
        <a:defRPr lang="en-US" sz="2000" b="0" i="0" kern="1200" dirty="0" smtClean="0">
          <a:solidFill>
            <a:schemeClr val="tx1"/>
          </a:solidFill>
          <a:effectLst/>
          <a:latin typeface="Montserrat Light" charset="0"/>
          <a:ea typeface="Montserrat Light" charset="0"/>
          <a:cs typeface="Montserrat Light" charset="0"/>
        </a:defRPr>
      </a:lvl2pPr>
      <a:lvl3pPr marL="1142772" indent="-228555" algn="l" defTabSz="914217" rtl="0" eaLnBrk="1" latinLnBrk="0" hangingPunct="1">
        <a:lnSpc>
          <a:spcPct val="90000"/>
        </a:lnSpc>
        <a:spcBef>
          <a:spcPts val="500"/>
        </a:spcBef>
        <a:buFont typeface="Arial" panose="020B0604020202020204" pitchFamily="34" charset="0"/>
        <a:buChar char="•"/>
        <a:defRPr lang="en-US" sz="1800" b="0" i="0" kern="1200" dirty="0" smtClean="0">
          <a:solidFill>
            <a:schemeClr val="tx1"/>
          </a:solidFill>
          <a:effectLst/>
          <a:latin typeface="Montserrat Light" charset="0"/>
          <a:ea typeface="Montserrat Light" charset="0"/>
          <a:cs typeface="Montserrat Light" charset="0"/>
        </a:defRPr>
      </a:lvl3pPr>
      <a:lvl4pPr marL="1599880" indent="-228555" algn="l" defTabSz="914217" rtl="0" eaLnBrk="1" latinLnBrk="0" hangingPunct="1">
        <a:lnSpc>
          <a:spcPct val="90000"/>
        </a:lnSpc>
        <a:spcBef>
          <a:spcPts val="500"/>
        </a:spcBef>
        <a:buFont typeface="Arial" panose="020B0604020202020204" pitchFamily="34" charset="0"/>
        <a:buChar char="•"/>
        <a:defRPr lang="en-US" sz="1600" b="0" i="0" kern="1200" dirty="0" smtClean="0">
          <a:solidFill>
            <a:schemeClr val="tx1"/>
          </a:solidFill>
          <a:effectLst/>
          <a:latin typeface="Montserrat Light" charset="0"/>
          <a:ea typeface="Montserrat Light" charset="0"/>
          <a:cs typeface="Montserrat Light" charset="0"/>
        </a:defRPr>
      </a:lvl4pPr>
      <a:lvl5pPr marL="2056989" indent="-228555" algn="l" defTabSz="914217" rtl="0" eaLnBrk="1" latinLnBrk="0" hangingPunct="1">
        <a:lnSpc>
          <a:spcPct val="90000"/>
        </a:lnSpc>
        <a:spcBef>
          <a:spcPts val="500"/>
        </a:spcBef>
        <a:buFont typeface="Arial" panose="020B0604020202020204" pitchFamily="34" charset="0"/>
        <a:buChar char="•"/>
        <a:defRPr lang="en-US" sz="1600" b="0" i="0" kern="1200" dirty="0">
          <a:solidFill>
            <a:schemeClr val="tx1"/>
          </a:solidFill>
          <a:effectLst/>
          <a:latin typeface="Montserrat Light" charset="0"/>
          <a:ea typeface="Montserrat Light" charset="0"/>
          <a:cs typeface="Montserrat Light" charset="0"/>
        </a:defRPr>
      </a:lvl5pPr>
      <a:lvl6pPr marL="2514097"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182843" tIns="91422" rIns="182843" bIns="91422" rtlCol="0" anchor="ctr">
            <a:normAutofit/>
          </a:bodyPr>
          <a:lstStyle/>
          <a:p>
            <a:r>
              <a:rPr lang="en-US" dirty="0"/>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182843" tIns="91422" rIns="182843" bIns="9142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5"/>
            <a:ext cx="2743200" cy="365125"/>
          </a:xfrm>
          <a:prstGeom prst="rect">
            <a:avLst/>
          </a:prstGeom>
        </p:spPr>
        <p:txBody>
          <a:bodyPr vert="horz" lIns="182843" tIns="91422" rIns="182843" bIns="91422" rtlCol="0" anchor="ctr"/>
          <a:lstStyle>
            <a:lvl1pPr algn="l">
              <a:defRPr sz="1200">
                <a:solidFill>
                  <a:schemeClr val="tx1">
                    <a:tint val="75000"/>
                  </a:schemeClr>
                </a:solidFill>
                <a:latin typeface="Lato Regular"/>
                <a:cs typeface="Lato Regular"/>
              </a:defRPr>
            </a:lvl1pPr>
          </a:lstStyle>
          <a:p>
            <a:endParaRPr lang="en-US" dirty="0"/>
          </a:p>
        </p:txBody>
      </p:sp>
      <p:sp>
        <p:nvSpPr>
          <p:cNvPr id="5" name="Footer Placeholder 4"/>
          <p:cNvSpPr>
            <a:spLocks noGrp="1"/>
          </p:cNvSpPr>
          <p:nvPr>
            <p:ph type="ftr" sz="quarter" idx="3"/>
          </p:nvPr>
        </p:nvSpPr>
        <p:spPr>
          <a:xfrm>
            <a:off x="4038601" y="6356355"/>
            <a:ext cx="4114800" cy="365125"/>
          </a:xfrm>
          <a:prstGeom prst="rect">
            <a:avLst/>
          </a:prstGeom>
        </p:spPr>
        <p:txBody>
          <a:bodyPr vert="horz" lIns="182843" tIns="91422" rIns="182843" bIns="91422" rtlCol="0" anchor="ctr"/>
          <a:lstStyle>
            <a:lvl1pPr algn="ctr">
              <a:defRPr sz="1200">
                <a:solidFill>
                  <a:schemeClr val="tx1">
                    <a:tint val="75000"/>
                  </a:schemeClr>
                </a:solidFill>
                <a:latin typeface="Lato Regular"/>
                <a:cs typeface="Lato Regular"/>
              </a:defRPr>
            </a:lvl1pPr>
          </a:lstStyle>
          <a:p>
            <a:endParaRPr lang="en-US" dirty="0"/>
          </a:p>
        </p:txBody>
      </p:sp>
      <p:sp>
        <p:nvSpPr>
          <p:cNvPr id="6" name="Slide Number Placeholder 5"/>
          <p:cNvSpPr>
            <a:spLocks noGrp="1"/>
          </p:cNvSpPr>
          <p:nvPr>
            <p:ph type="sldNum" sz="quarter" idx="4"/>
          </p:nvPr>
        </p:nvSpPr>
        <p:spPr>
          <a:xfrm>
            <a:off x="8610600" y="6356355"/>
            <a:ext cx="2743200" cy="365125"/>
          </a:xfrm>
          <a:prstGeom prst="rect">
            <a:avLst/>
          </a:prstGeom>
        </p:spPr>
        <p:txBody>
          <a:bodyPr vert="horz" lIns="182843" tIns="91422" rIns="182843" bIns="91422" rtlCol="0" anchor="ctr"/>
          <a:lstStyle>
            <a:lvl1pPr algn="r">
              <a:defRPr sz="1200">
                <a:solidFill>
                  <a:schemeClr val="tx1">
                    <a:tint val="75000"/>
                  </a:schemeClr>
                </a:solidFill>
                <a:latin typeface="Lato Regular"/>
                <a:cs typeface="Lato Regular"/>
              </a:defRPr>
            </a:lvl1pPr>
          </a:lstStyle>
          <a:p>
            <a:fld id="{FCEE2C88-6C8F-484D-AF69-578F576B1F44}" type="slidenum">
              <a:rPr lang="en-US" smtClean="0"/>
              <a:pPr/>
              <a:t>‹#›</a:t>
            </a:fld>
            <a:endParaRPr lang="en-US" dirty="0"/>
          </a:p>
        </p:txBody>
      </p:sp>
      <p:sp>
        <p:nvSpPr>
          <p:cNvPr id="14" name="Rectangle 13"/>
          <p:cNvSpPr/>
          <p:nvPr userDrawn="1"/>
        </p:nvSpPr>
        <p:spPr>
          <a:xfrm>
            <a:off x="11432145" y="339968"/>
            <a:ext cx="462260" cy="462140"/>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
        <p:nvSpPr>
          <p:cNvPr id="15" name="TextBox 14"/>
          <p:cNvSpPr txBox="1"/>
          <p:nvPr userDrawn="1"/>
        </p:nvSpPr>
        <p:spPr>
          <a:xfrm>
            <a:off x="11458851" y="373596"/>
            <a:ext cx="402639" cy="307758"/>
          </a:xfrm>
          <a:prstGeom prst="rect">
            <a:avLst/>
          </a:prstGeom>
          <a:noFill/>
        </p:spPr>
        <p:txBody>
          <a:bodyPr wrap="none" lIns="91422" tIns="45711" rIns="91422" bIns="45711" rtlCol="0">
            <a:spAutoFit/>
          </a:bodyPr>
          <a:lstStyle/>
          <a:p>
            <a:pPr algn="ctr"/>
            <a:fld id="{260E2A6B-A809-4840-BF14-8648BC0BDF87}" type="slidenum">
              <a:rPr lang="id-ID" sz="1400" b="0" smtClean="0">
                <a:solidFill>
                  <a:schemeClr val="bg1"/>
                </a:solidFill>
                <a:latin typeface="Lato Light"/>
                <a:cs typeface="Lato Light"/>
              </a:rPr>
              <a:pPr algn="ctr"/>
              <a:t>‹#›</a:t>
            </a:fld>
            <a:endParaRPr lang="id-ID" sz="1400" b="0" dirty="0">
              <a:solidFill>
                <a:schemeClr val="bg1"/>
              </a:solidFill>
              <a:latin typeface="Lato Light"/>
              <a:cs typeface="Lato Light"/>
            </a:endParaRPr>
          </a:p>
        </p:txBody>
      </p:sp>
      <p:sp>
        <p:nvSpPr>
          <p:cNvPr id="16" name="Rectangle 15"/>
          <p:cNvSpPr/>
          <p:nvPr userDrawn="1"/>
        </p:nvSpPr>
        <p:spPr>
          <a:xfrm>
            <a:off x="11432145" y="720580"/>
            <a:ext cx="462260" cy="87532"/>
          </a:xfrm>
          <a:prstGeom prst="rect">
            <a:avLst/>
          </a:prstGeom>
          <a:solidFill>
            <a:schemeClr val="accent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solidFill>
                <a:schemeClr val="accent2">
                  <a:lumMod val="50000"/>
                </a:schemeClr>
              </a:solidFill>
            </a:endParaRPr>
          </a:p>
        </p:txBody>
      </p:sp>
      <p:sp>
        <p:nvSpPr>
          <p:cNvPr id="21" name="Rectangle 1"/>
          <p:cNvSpPr>
            <a:spLocks/>
          </p:cNvSpPr>
          <p:nvPr userDrawn="1"/>
        </p:nvSpPr>
        <p:spPr bwMode="auto">
          <a:xfrm>
            <a:off x="9972826" y="6435298"/>
            <a:ext cx="1383264"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pPr algn="r"/>
            <a:r>
              <a:rPr lang="en-US" sz="1200" b="0" dirty="0" err="1">
                <a:solidFill>
                  <a:schemeClr val="tx2"/>
                </a:solidFill>
                <a:latin typeface="Lato Regular"/>
                <a:ea typeface="ＭＳ Ｐゴシック" charset="0"/>
                <a:cs typeface="Lato Regular"/>
                <a:sym typeface="Bebas Neue" charset="0"/>
              </a:rPr>
              <a:t>www.slideforest.com</a:t>
            </a:r>
            <a:endParaRPr lang="en-US" sz="1200" b="0" dirty="0">
              <a:solidFill>
                <a:schemeClr val="tx2"/>
              </a:solidFill>
              <a:latin typeface="Lato Regular"/>
              <a:ea typeface="ＭＳ Ｐゴシック" charset="0"/>
              <a:cs typeface="Lato Regular"/>
              <a:sym typeface="Bebas Neue" charset="0"/>
            </a:endParaRPr>
          </a:p>
        </p:txBody>
      </p:sp>
      <p:sp>
        <p:nvSpPr>
          <p:cNvPr id="22" name="TextBox 21"/>
          <p:cNvSpPr txBox="1"/>
          <p:nvPr userDrawn="1"/>
        </p:nvSpPr>
        <p:spPr>
          <a:xfrm>
            <a:off x="812902" y="6417211"/>
            <a:ext cx="1828025" cy="276999"/>
          </a:xfrm>
          <a:prstGeom prst="rect">
            <a:avLst/>
          </a:prstGeom>
          <a:noFill/>
        </p:spPr>
        <p:txBody>
          <a:bodyPr wrap="square" rtlCol="0">
            <a:spAutoFit/>
          </a:bodyPr>
          <a:lstStyle/>
          <a:p>
            <a:r>
              <a:rPr lang="id-ID" sz="1200" b="1" dirty="0">
                <a:solidFill>
                  <a:schemeClr val="tx1"/>
                </a:solidFill>
                <a:latin typeface="Lato Regular"/>
                <a:cs typeface="Lato Regular"/>
              </a:rPr>
              <a:t>Branding</a:t>
            </a:r>
            <a:r>
              <a:rPr lang="id-ID" sz="1200" b="1" dirty="0">
                <a:solidFill>
                  <a:schemeClr val="tx1"/>
                </a:solidFill>
                <a:latin typeface="+mj-lt"/>
              </a:rPr>
              <a:t> </a:t>
            </a:r>
            <a:r>
              <a:rPr lang="id-ID" sz="1200" b="0" dirty="0">
                <a:solidFill>
                  <a:schemeClr val="tx1"/>
                </a:solidFill>
                <a:latin typeface="Calibri Light"/>
                <a:cs typeface="Calibri Light"/>
              </a:rPr>
              <a:t>Slides</a:t>
            </a:r>
          </a:p>
        </p:txBody>
      </p:sp>
    </p:spTree>
    <p:extLst>
      <p:ext uri="{BB962C8B-B14F-4D97-AF65-F5344CB8AC3E}">
        <p14:creationId xmlns:p14="http://schemas.microsoft.com/office/powerpoint/2010/main" val="1786062505"/>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Lst>
  <p:hf hdr="0" ftr="0" dt="0"/>
  <p:txStyles>
    <p:titleStyle>
      <a:lvl1pPr algn="l" defTabSz="914217" rtl="0" eaLnBrk="1" latinLnBrk="0" hangingPunct="1">
        <a:lnSpc>
          <a:spcPct val="90000"/>
        </a:lnSpc>
        <a:spcBef>
          <a:spcPct val="0"/>
        </a:spcBef>
        <a:buNone/>
        <a:defRPr lang="en-US" sz="3000" kern="1200">
          <a:solidFill>
            <a:schemeClr val="tx1"/>
          </a:solidFill>
          <a:latin typeface="Lato Regular"/>
          <a:ea typeface="+mj-ea"/>
          <a:cs typeface="Lato Regular"/>
        </a:defRPr>
      </a:lvl1pPr>
    </p:titleStyle>
    <p:bodyStyle>
      <a:lvl1pPr marL="228555" indent="-228555" algn="l" defTabSz="914217"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effectLst/>
          <a:latin typeface="Lato Regular"/>
          <a:ea typeface="+mn-ea"/>
          <a:cs typeface="Lato Regular"/>
        </a:defRPr>
      </a:lvl1pPr>
      <a:lvl2pPr marL="685663" indent="-228555" algn="l" defTabSz="914217"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Lato Regular"/>
          <a:ea typeface="+mn-ea"/>
          <a:cs typeface="Lato Regular"/>
        </a:defRPr>
      </a:lvl2pPr>
      <a:lvl3pPr marL="1142772" indent="-228555" algn="l" defTabSz="914217"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Lato Regular"/>
          <a:ea typeface="+mn-ea"/>
          <a:cs typeface="Lato Regular"/>
        </a:defRPr>
      </a:lvl3pPr>
      <a:lvl4pPr marL="1599880" indent="-228555" algn="l" defTabSz="914217" rtl="0" eaLnBrk="1" latinLnBrk="0" hangingPunct="1">
        <a:lnSpc>
          <a:spcPct val="90000"/>
        </a:lnSpc>
        <a:spcBef>
          <a:spcPts val="500"/>
        </a:spcBef>
        <a:buFont typeface="Arial" panose="020B0604020202020204" pitchFamily="34" charset="0"/>
        <a:buChar char="•"/>
        <a:defRPr lang="en-US" sz="1600" kern="1200" dirty="0" smtClean="0">
          <a:solidFill>
            <a:schemeClr val="tx1"/>
          </a:solidFill>
          <a:effectLst/>
          <a:latin typeface="Lato Regular"/>
          <a:ea typeface="+mn-ea"/>
          <a:cs typeface="Lato Regular"/>
        </a:defRPr>
      </a:lvl4pPr>
      <a:lvl5pPr marL="2056989" indent="-228555" algn="l" defTabSz="914217" rtl="0" eaLnBrk="1" latinLnBrk="0" hangingPunct="1">
        <a:lnSpc>
          <a:spcPct val="90000"/>
        </a:lnSpc>
        <a:spcBef>
          <a:spcPts val="500"/>
        </a:spcBef>
        <a:buFont typeface="Arial" panose="020B0604020202020204" pitchFamily="34" charset="0"/>
        <a:buChar char="•"/>
        <a:defRPr lang="en-US" sz="1600" kern="1200" dirty="0">
          <a:solidFill>
            <a:schemeClr val="tx1"/>
          </a:solidFill>
          <a:effectLst/>
          <a:latin typeface="Lato Regular"/>
          <a:ea typeface="+mn-ea"/>
          <a:cs typeface="Lato Regular"/>
        </a:defRPr>
      </a:lvl5pPr>
      <a:lvl6pPr marL="2514097"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5" name="Freeform 86"/>
          <p:cNvSpPr>
            <a:spLocks noChangeArrowheads="1"/>
          </p:cNvSpPr>
          <p:nvPr userDrawn="1"/>
        </p:nvSpPr>
        <p:spPr bwMode="auto">
          <a:xfrm>
            <a:off x="11325869" y="355881"/>
            <a:ext cx="358123" cy="358054"/>
          </a:xfrm>
          <a:prstGeom prst="ellipse">
            <a:avLst/>
          </a:prstGeom>
          <a:solidFill>
            <a:schemeClr val="accent3"/>
          </a:solidFill>
          <a:ln>
            <a:noFill/>
          </a:ln>
          <a:effectLst/>
        </p:spPr>
        <p:txBody>
          <a:bodyPr wrap="none" anchor="ctr"/>
          <a:lstStyle/>
          <a:p>
            <a:endParaRPr lang="en-US" sz="9950" b="1" i="0" dirty="0">
              <a:latin typeface="Roboto Bold" charset="0"/>
            </a:endParaRPr>
          </a:p>
        </p:txBody>
      </p:sp>
      <p:sp>
        <p:nvSpPr>
          <p:cNvPr id="2" name="Title Placeholder 1"/>
          <p:cNvSpPr>
            <a:spLocks noGrp="1"/>
          </p:cNvSpPr>
          <p:nvPr>
            <p:ph type="title"/>
          </p:nvPr>
        </p:nvSpPr>
        <p:spPr>
          <a:xfrm>
            <a:off x="838201" y="365126"/>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1"/>
          <p:cNvSpPr>
            <a:spLocks/>
          </p:cNvSpPr>
          <p:nvPr userDrawn="1"/>
        </p:nvSpPr>
        <p:spPr bwMode="auto">
          <a:xfrm>
            <a:off x="9555951" y="6333671"/>
            <a:ext cx="1809534"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pPr algn="r"/>
            <a:r>
              <a:rPr lang="en-US" sz="1200" b="1" i="0" spc="75" dirty="0">
                <a:solidFill>
                  <a:schemeClr val="bg1">
                    <a:lumMod val="85000"/>
                  </a:schemeClr>
                </a:solidFill>
                <a:latin typeface="Poppins Bold" panose="02000000000000000000" pitchFamily="2" charset="77"/>
                <a:ea typeface="Roboto" charset="0"/>
                <a:cs typeface="Poppins Bold" panose="02000000000000000000" pitchFamily="2" charset="77"/>
                <a:sym typeface="Bebas Neue" charset="0"/>
              </a:rPr>
              <a:t>WWW.SLIDEFOREST.COM</a:t>
            </a:r>
          </a:p>
        </p:txBody>
      </p:sp>
      <p:sp>
        <p:nvSpPr>
          <p:cNvPr id="12" name="TextBox 11"/>
          <p:cNvSpPr txBox="1"/>
          <p:nvPr userDrawn="1"/>
        </p:nvSpPr>
        <p:spPr>
          <a:xfrm>
            <a:off x="11320553" y="399694"/>
            <a:ext cx="357754" cy="261592"/>
          </a:xfrm>
          <a:prstGeom prst="rect">
            <a:avLst/>
          </a:prstGeom>
          <a:noFill/>
        </p:spPr>
        <p:txBody>
          <a:bodyPr wrap="none" lIns="91422" tIns="45711" rIns="91422" bIns="45711" rtlCol="0">
            <a:spAutoFit/>
          </a:bodyPr>
          <a:lstStyle/>
          <a:p>
            <a:pPr algn="ctr"/>
            <a:fld id="{260E2A6B-A809-4840-BF14-8648BC0BDF87}" type="slidenum">
              <a:rPr lang="id-ID" sz="1100" b="0" i="0" smtClean="0">
                <a:solidFill>
                  <a:schemeClr val="bg1"/>
                </a:solidFill>
                <a:latin typeface="Lato" charset="0"/>
                <a:ea typeface="Lato" charset="0"/>
                <a:cs typeface="Lato" charset="0"/>
              </a:rPr>
              <a:pPr algn="ctr"/>
              <a:t>‹#›</a:t>
            </a:fld>
            <a:endParaRPr lang="id-ID" sz="1100" b="0" i="0" dirty="0">
              <a:solidFill>
                <a:schemeClr val="bg1"/>
              </a:solidFill>
              <a:latin typeface="Lato" charset="0"/>
              <a:ea typeface="Lato" charset="0"/>
              <a:cs typeface="Lato" charset="0"/>
            </a:endParaRPr>
          </a:p>
        </p:txBody>
      </p:sp>
    </p:spTree>
    <p:extLst>
      <p:ext uri="{BB962C8B-B14F-4D97-AF65-F5344CB8AC3E}">
        <p14:creationId xmlns:p14="http://schemas.microsoft.com/office/powerpoint/2010/main" val="1895918012"/>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Lst>
  <p:hf hdr="0" ftr="0" dt="0"/>
  <p:txStyles>
    <p:titleStyle>
      <a:lvl1pPr algn="l" defTabSz="914172" rtl="0" eaLnBrk="1" latinLnBrk="0" hangingPunct="1">
        <a:lnSpc>
          <a:spcPct val="90000"/>
        </a:lnSpc>
        <a:spcBef>
          <a:spcPct val="0"/>
        </a:spcBef>
        <a:buNone/>
        <a:defRPr sz="4000" b="1" i="0" kern="1200">
          <a:solidFill>
            <a:schemeClr val="tx1"/>
          </a:solidFill>
          <a:latin typeface="Poppins Bold" panose="02000000000000000000" pitchFamily="2" charset="77"/>
          <a:ea typeface="Roboto" charset="0"/>
          <a:cs typeface="Poppins Bold" panose="02000000000000000000" pitchFamily="2" charset="77"/>
        </a:defRPr>
      </a:lvl1pPr>
    </p:titleStyle>
    <p:bodyStyle>
      <a:lvl1pPr marL="228543" indent="-228543" algn="l" defTabSz="914172" rtl="0" eaLnBrk="1" latinLnBrk="0" hangingPunct="1">
        <a:lnSpc>
          <a:spcPct val="90000"/>
        </a:lnSpc>
        <a:spcBef>
          <a:spcPts val="1000"/>
        </a:spcBef>
        <a:buFont typeface="Arial" panose="020B0604020202020204" pitchFamily="34" charset="0"/>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629" indent="-228543" algn="l" defTabSz="914172"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2715" indent="-228543" algn="l" defTabSz="914172"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599800" indent="-228543" algn="l" defTabSz="914172"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6886" indent="-228543" algn="l" defTabSz="914172"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3972"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7"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3"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29" indent="-228543" algn="l" defTabSz="91417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72" rtl="0" eaLnBrk="1" latinLnBrk="0" hangingPunct="1">
        <a:defRPr sz="1800" kern="1200">
          <a:solidFill>
            <a:schemeClr val="tx1"/>
          </a:solidFill>
          <a:latin typeface="+mn-lt"/>
          <a:ea typeface="+mn-ea"/>
          <a:cs typeface="+mn-cs"/>
        </a:defRPr>
      </a:lvl1pPr>
      <a:lvl2pPr marL="457086" algn="l" defTabSz="914172" rtl="0" eaLnBrk="1" latinLnBrk="0" hangingPunct="1">
        <a:defRPr sz="1800" kern="1200">
          <a:solidFill>
            <a:schemeClr val="tx1"/>
          </a:solidFill>
          <a:latin typeface="+mn-lt"/>
          <a:ea typeface="+mn-ea"/>
          <a:cs typeface="+mn-cs"/>
        </a:defRPr>
      </a:lvl2pPr>
      <a:lvl3pPr marL="914172" algn="l" defTabSz="914172" rtl="0" eaLnBrk="1" latinLnBrk="0" hangingPunct="1">
        <a:defRPr sz="1800" kern="1200">
          <a:solidFill>
            <a:schemeClr val="tx1"/>
          </a:solidFill>
          <a:latin typeface="+mn-lt"/>
          <a:ea typeface="+mn-ea"/>
          <a:cs typeface="+mn-cs"/>
        </a:defRPr>
      </a:lvl3pPr>
      <a:lvl4pPr marL="1371257" algn="l" defTabSz="914172" rtl="0" eaLnBrk="1" latinLnBrk="0" hangingPunct="1">
        <a:defRPr sz="1800" kern="1200">
          <a:solidFill>
            <a:schemeClr val="tx1"/>
          </a:solidFill>
          <a:latin typeface="+mn-lt"/>
          <a:ea typeface="+mn-ea"/>
          <a:cs typeface="+mn-cs"/>
        </a:defRPr>
      </a:lvl4pPr>
      <a:lvl5pPr marL="1828343" algn="l" defTabSz="914172" rtl="0" eaLnBrk="1" latinLnBrk="0" hangingPunct="1">
        <a:defRPr sz="1800" kern="1200">
          <a:solidFill>
            <a:schemeClr val="tx1"/>
          </a:solidFill>
          <a:latin typeface="+mn-lt"/>
          <a:ea typeface="+mn-ea"/>
          <a:cs typeface="+mn-cs"/>
        </a:defRPr>
      </a:lvl5pPr>
      <a:lvl6pPr marL="2285429" algn="l" defTabSz="914172" rtl="0" eaLnBrk="1" latinLnBrk="0" hangingPunct="1">
        <a:defRPr sz="1800" kern="1200">
          <a:solidFill>
            <a:schemeClr val="tx1"/>
          </a:solidFill>
          <a:latin typeface="+mn-lt"/>
          <a:ea typeface="+mn-ea"/>
          <a:cs typeface="+mn-cs"/>
        </a:defRPr>
      </a:lvl6pPr>
      <a:lvl7pPr marL="2742514" algn="l" defTabSz="914172" rtl="0" eaLnBrk="1" latinLnBrk="0" hangingPunct="1">
        <a:defRPr sz="1800" kern="1200">
          <a:solidFill>
            <a:schemeClr val="tx1"/>
          </a:solidFill>
          <a:latin typeface="+mn-lt"/>
          <a:ea typeface="+mn-ea"/>
          <a:cs typeface="+mn-cs"/>
        </a:defRPr>
      </a:lvl7pPr>
      <a:lvl8pPr marL="3199600" algn="l" defTabSz="914172" rtl="0" eaLnBrk="1" latinLnBrk="0" hangingPunct="1">
        <a:defRPr sz="1800" kern="1200">
          <a:solidFill>
            <a:schemeClr val="tx1"/>
          </a:solidFill>
          <a:latin typeface="+mn-lt"/>
          <a:ea typeface="+mn-ea"/>
          <a:cs typeface="+mn-cs"/>
        </a:defRPr>
      </a:lvl8pPr>
      <a:lvl9pPr marL="3656686" algn="l" defTabSz="914172"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BAECBB-6F20-4284-9802-1FCA682525C6}" type="datetimeFigureOut">
              <a:rPr lang="en-US" smtClean="0"/>
              <a:t>2/3/23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C0931A-090C-4C78-A530-5288E45AC4B2}" type="slidenum">
              <a:rPr lang="en-US" smtClean="0"/>
              <a:t>‹#›</a:t>
            </a:fld>
            <a:endParaRPr lang="en-US"/>
          </a:p>
        </p:txBody>
      </p:sp>
    </p:spTree>
    <p:extLst>
      <p:ext uri="{BB962C8B-B14F-4D97-AF65-F5344CB8AC3E}">
        <p14:creationId xmlns:p14="http://schemas.microsoft.com/office/powerpoint/2010/main" val="3945792595"/>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8DBF75-9995-4DD1-831B-6C919F887CF4}" type="datetimeFigureOut">
              <a:rPr lang="en-US" smtClean="0"/>
              <a:t>2/3/23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94D554-F351-47FA-84A7-672153C461DE}" type="slidenum">
              <a:rPr lang="en-US" smtClean="0"/>
              <a:t>‹#›</a:t>
            </a:fld>
            <a:endParaRPr lang="en-US"/>
          </a:p>
        </p:txBody>
      </p:sp>
    </p:spTree>
    <p:extLst>
      <p:ext uri="{BB962C8B-B14F-4D97-AF65-F5344CB8AC3E}">
        <p14:creationId xmlns:p14="http://schemas.microsoft.com/office/powerpoint/2010/main" val="2386028526"/>
      </p:ext>
    </p:extLst>
  </p:cSld>
  <p:clrMap bg1="lt1" tx1="dk1" bg2="lt2" tx2="dk2" accent1="accent1" accent2="accent2" accent3="accent3" accent4="accent4" accent5="accent5" accent6="accent6" hlink="hlink" folHlink="folHlink"/>
  <p:sldLayoutIdLst>
    <p:sldLayoutId id="214748376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20.png"/><Relationship Id="rId7" Type="http://schemas.openxmlformats.org/officeDocument/2006/relationships/diagramData" Target="../diagrams/data1.xml"/><Relationship Id="rId2" Type="http://schemas.openxmlformats.org/officeDocument/2006/relationships/image" Target="../media/image19.png"/><Relationship Id="rId1" Type="http://schemas.openxmlformats.org/officeDocument/2006/relationships/slideLayout" Target="../slideLayouts/slideLayout62.xml"/><Relationship Id="rId6" Type="http://schemas.openxmlformats.org/officeDocument/2006/relationships/image" Target="../media/image23.png"/><Relationship Id="rId11" Type="http://schemas.microsoft.com/office/2007/relationships/diagramDrawing" Target="../diagrams/drawing1.xml"/><Relationship Id="rId5" Type="http://schemas.openxmlformats.org/officeDocument/2006/relationships/image" Target="../media/image22.png"/><Relationship Id="rId10" Type="http://schemas.openxmlformats.org/officeDocument/2006/relationships/diagramColors" Target="../diagrams/colors1.xml"/><Relationship Id="rId4" Type="http://schemas.openxmlformats.org/officeDocument/2006/relationships/image" Target="../media/image21.png"/><Relationship Id="rId9"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6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0.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3.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7.png"/><Relationship Id="rId1" Type="http://schemas.openxmlformats.org/officeDocument/2006/relationships/slideLayout" Target="../slideLayouts/slideLayout6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6.xml"/><Relationship Id="rId1" Type="http://schemas.openxmlformats.org/officeDocument/2006/relationships/slideLayout" Target="../slideLayouts/slideLayout37.xml"/><Relationship Id="rId6" Type="http://schemas.openxmlformats.org/officeDocument/2006/relationships/image" Target="../media/image18.jpg"/><Relationship Id="rId5" Type="http://schemas.openxmlformats.org/officeDocument/2006/relationships/image" Target="../media/image30.jpg"/><Relationship Id="rId4" Type="http://schemas.openxmlformats.org/officeDocument/2006/relationships/image" Target="../media/image2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pn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png"/><Relationship Id="rId7" Type="http://schemas.openxmlformats.org/officeDocument/2006/relationships/diagramColors" Target="../diagrams/colors4.xml"/><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39.png"/><Relationship Id="rId5" Type="http://schemas.microsoft.com/office/2007/relationships/hdphoto" Target="../media/hdphoto1.wdp"/><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pn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40.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Layout" Target="../slideLayouts/slideLayout40.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8">
            <a:extLst>
              <a:ext uri="{FF2B5EF4-FFF2-40B4-BE49-F238E27FC236}">
                <a16:creationId xmlns:a16="http://schemas.microsoft.com/office/drawing/2014/main" id="{050C7AC7-0745-4F6B-87FB-0690C2A07E42}"/>
              </a:ext>
            </a:extLst>
          </p:cNvPr>
          <p:cNvSpPr>
            <a:spLocks/>
          </p:cNvSpPr>
          <p:nvPr/>
        </p:nvSpPr>
        <p:spPr bwMode="auto">
          <a:xfrm rot="10800000" flipH="1" flipV="1">
            <a:off x="3235478" y="2"/>
            <a:ext cx="877534" cy="486792"/>
          </a:xfrm>
          <a:custGeom>
            <a:avLst/>
            <a:gdLst>
              <a:gd name="T0" fmla="*/ 0 w 402"/>
              <a:gd name="T1" fmla="*/ 0 h 223"/>
              <a:gd name="T2" fmla="*/ 402 w 402"/>
              <a:gd name="T3" fmla="*/ 223 h 223"/>
              <a:gd name="T4" fmla="*/ 402 w 402"/>
              <a:gd name="T5" fmla="*/ 0 h 223"/>
              <a:gd name="T6" fmla="*/ 0 w 402"/>
              <a:gd name="T7" fmla="*/ 0 h 223"/>
            </a:gdLst>
            <a:ahLst/>
            <a:cxnLst>
              <a:cxn ang="0">
                <a:pos x="T0" y="T1"/>
              </a:cxn>
              <a:cxn ang="0">
                <a:pos x="T2" y="T3"/>
              </a:cxn>
              <a:cxn ang="0">
                <a:pos x="T4" y="T5"/>
              </a:cxn>
              <a:cxn ang="0">
                <a:pos x="T6" y="T7"/>
              </a:cxn>
            </a:cxnLst>
            <a:rect l="0" t="0" r="r" b="b"/>
            <a:pathLst>
              <a:path w="402" h="223">
                <a:moveTo>
                  <a:pt x="0" y="0"/>
                </a:moveTo>
                <a:lnTo>
                  <a:pt x="402" y="223"/>
                </a:lnTo>
                <a:lnTo>
                  <a:pt x="402" y="0"/>
                </a:lnTo>
                <a:lnTo>
                  <a:pt x="0" y="0"/>
                </a:lnTo>
                <a:close/>
              </a:path>
            </a:pathLst>
          </a:custGeom>
          <a:solidFill>
            <a:srgbClr val="1440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79">
            <a:extLst>
              <a:ext uri="{FF2B5EF4-FFF2-40B4-BE49-F238E27FC236}">
                <a16:creationId xmlns:a16="http://schemas.microsoft.com/office/drawing/2014/main" id="{14DFB5D1-832E-4DC7-BC07-A5794B09C9DA}"/>
              </a:ext>
            </a:extLst>
          </p:cNvPr>
          <p:cNvSpPr>
            <a:spLocks/>
          </p:cNvSpPr>
          <p:nvPr/>
        </p:nvSpPr>
        <p:spPr bwMode="auto">
          <a:xfrm rot="10800000" flipH="1" flipV="1">
            <a:off x="4113012" y="2"/>
            <a:ext cx="899363" cy="988863"/>
          </a:xfrm>
          <a:custGeom>
            <a:avLst/>
            <a:gdLst>
              <a:gd name="T0" fmla="*/ 402 w 412"/>
              <a:gd name="T1" fmla="*/ 0 h 453"/>
              <a:gd name="T2" fmla="*/ 0 w 412"/>
              <a:gd name="T3" fmla="*/ 223 h 453"/>
              <a:gd name="T4" fmla="*/ 412 w 412"/>
              <a:gd name="T5" fmla="*/ 453 h 453"/>
              <a:gd name="T6" fmla="*/ 412 w 412"/>
              <a:gd name="T7" fmla="*/ 0 h 453"/>
              <a:gd name="T8" fmla="*/ 402 w 412"/>
              <a:gd name="T9" fmla="*/ 0 h 453"/>
            </a:gdLst>
            <a:ahLst/>
            <a:cxnLst>
              <a:cxn ang="0">
                <a:pos x="T0" y="T1"/>
              </a:cxn>
              <a:cxn ang="0">
                <a:pos x="T2" y="T3"/>
              </a:cxn>
              <a:cxn ang="0">
                <a:pos x="T4" y="T5"/>
              </a:cxn>
              <a:cxn ang="0">
                <a:pos x="T6" y="T7"/>
              </a:cxn>
              <a:cxn ang="0">
                <a:pos x="T8" y="T9"/>
              </a:cxn>
            </a:cxnLst>
            <a:rect l="0" t="0" r="r" b="b"/>
            <a:pathLst>
              <a:path w="412" h="453">
                <a:moveTo>
                  <a:pt x="402" y="0"/>
                </a:moveTo>
                <a:lnTo>
                  <a:pt x="0" y="223"/>
                </a:lnTo>
                <a:lnTo>
                  <a:pt x="412" y="453"/>
                </a:lnTo>
                <a:lnTo>
                  <a:pt x="412" y="0"/>
                </a:lnTo>
                <a:lnTo>
                  <a:pt x="402" y="0"/>
                </a:lnTo>
                <a:close/>
              </a:path>
            </a:pathLst>
          </a:custGeom>
          <a:solidFill>
            <a:srgbClr val="1440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80">
            <a:extLst>
              <a:ext uri="{FF2B5EF4-FFF2-40B4-BE49-F238E27FC236}">
                <a16:creationId xmlns:a16="http://schemas.microsoft.com/office/drawing/2014/main" id="{D447BEF7-DB35-4B0B-913B-4F0E82775ED5}"/>
              </a:ext>
            </a:extLst>
          </p:cNvPr>
          <p:cNvSpPr>
            <a:spLocks/>
          </p:cNvSpPr>
          <p:nvPr/>
        </p:nvSpPr>
        <p:spPr bwMode="auto">
          <a:xfrm rot="10800000" flipH="1" flipV="1">
            <a:off x="4113012" y="2"/>
            <a:ext cx="877534" cy="486792"/>
          </a:xfrm>
          <a:custGeom>
            <a:avLst/>
            <a:gdLst>
              <a:gd name="T0" fmla="*/ 0 w 402"/>
              <a:gd name="T1" fmla="*/ 0 h 223"/>
              <a:gd name="T2" fmla="*/ 0 w 402"/>
              <a:gd name="T3" fmla="*/ 223 h 223"/>
              <a:gd name="T4" fmla="*/ 402 w 402"/>
              <a:gd name="T5" fmla="*/ 0 h 223"/>
              <a:gd name="T6" fmla="*/ 0 w 402"/>
              <a:gd name="T7" fmla="*/ 0 h 223"/>
            </a:gdLst>
            <a:ahLst/>
            <a:cxnLst>
              <a:cxn ang="0">
                <a:pos x="T0" y="T1"/>
              </a:cxn>
              <a:cxn ang="0">
                <a:pos x="T2" y="T3"/>
              </a:cxn>
              <a:cxn ang="0">
                <a:pos x="T4" y="T5"/>
              </a:cxn>
              <a:cxn ang="0">
                <a:pos x="T6" y="T7"/>
              </a:cxn>
            </a:cxnLst>
            <a:rect l="0" t="0" r="r" b="b"/>
            <a:pathLst>
              <a:path w="402" h="223">
                <a:moveTo>
                  <a:pt x="0" y="0"/>
                </a:moveTo>
                <a:lnTo>
                  <a:pt x="0" y="223"/>
                </a:lnTo>
                <a:lnTo>
                  <a:pt x="402" y="0"/>
                </a:lnTo>
                <a:lnTo>
                  <a:pt x="0" y="0"/>
                </a:lnTo>
                <a:close/>
              </a:path>
            </a:pathLst>
          </a:custGeom>
          <a:solidFill>
            <a:srgbClr val="1E71B8"/>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81">
            <a:extLst>
              <a:ext uri="{FF2B5EF4-FFF2-40B4-BE49-F238E27FC236}">
                <a16:creationId xmlns:a16="http://schemas.microsoft.com/office/drawing/2014/main" id="{37F81282-104D-4056-9E0F-754B0ECE4ED9}"/>
              </a:ext>
            </a:extLst>
          </p:cNvPr>
          <p:cNvSpPr>
            <a:spLocks/>
          </p:cNvSpPr>
          <p:nvPr/>
        </p:nvSpPr>
        <p:spPr bwMode="auto">
          <a:xfrm rot="10800000" flipH="1" flipV="1">
            <a:off x="5012376" y="2"/>
            <a:ext cx="897180" cy="988863"/>
          </a:xfrm>
          <a:custGeom>
            <a:avLst/>
            <a:gdLst>
              <a:gd name="T0" fmla="*/ 0 w 411"/>
              <a:gd name="T1" fmla="*/ 0 h 453"/>
              <a:gd name="T2" fmla="*/ 0 w 411"/>
              <a:gd name="T3" fmla="*/ 453 h 453"/>
              <a:gd name="T4" fmla="*/ 411 w 411"/>
              <a:gd name="T5" fmla="*/ 223 h 453"/>
              <a:gd name="T6" fmla="*/ 9 w 411"/>
              <a:gd name="T7" fmla="*/ 0 h 453"/>
              <a:gd name="T8" fmla="*/ 0 w 411"/>
              <a:gd name="T9" fmla="*/ 0 h 453"/>
            </a:gdLst>
            <a:ahLst/>
            <a:cxnLst>
              <a:cxn ang="0">
                <a:pos x="T0" y="T1"/>
              </a:cxn>
              <a:cxn ang="0">
                <a:pos x="T2" y="T3"/>
              </a:cxn>
              <a:cxn ang="0">
                <a:pos x="T4" y="T5"/>
              </a:cxn>
              <a:cxn ang="0">
                <a:pos x="T6" y="T7"/>
              </a:cxn>
              <a:cxn ang="0">
                <a:pos x="T8" y="T9"/>
              </a:cxn>
            </a:cxnLst>
            <a:rect l="0" t="0" r="r" b="b"/>
            <a:pathLst>
              <a:path w="411" h="453">
                <a:moveTo>
                  <a:pt x="0" y="0"/>
                </a:moveTo>
                <a:lnTo>
                  <a:pt x="0" y="453"/>
                </a:lnTo>
                <a:lnTo>
                  <a:pt x="411" y="223"/>
                </a:lnTo>
                <a:lnTo>
                  <a:pt x="9" y="0"/>
                </a:lnTo>
                <a:lnTo>
                  <a:pt x="0" y="0"/>
                </a:lnTo>
                <a:close/>
              </a:path>
            </a:pathLst>
          </a:custGeom>
          <a:solidFill>
            <a:srgbClr val="1E71B8"/>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82">
            <a:extLst>
              <a:ext uri="{FF2B5EF4-FFF2-40B4-BE49-F238E27FC236}">
                <a16:creationId xmlns:a16="http://schemas.microsoft.com/office/drawing/2014/main" id="{827E2172-D949-42AA-921F-F13474C38FAF}"/>
              </a:ext>
            </a:extLst>
          </p:cNvPr>
          <p:cNvSpPr>
            <a:spLocks/>
          </p:cNvSpPr>
          <p:nvPr/>
        </p:nvSpPr>
        <p:spPr bwMode="auto">
          <a:xfrm rot="10800000" flipH="1" flipV="1">
            <a:off x="5909557" y="486794"/>
            <a:ext cx="899363" cy="997595"/>
          </a:xfrm>
          <a:custGeom>
            <a:avLst/>
            <a:gdLst>
              <a:gd name="T0" fmla="*/ 0 w 412"/>
              <a:gd name="T1" fmla="*/ 0 h 457"/>
              <a:gd name="T2" fmla="*/ 412 w 412"/>
              <a:gd name="T3" fmla="*/ 230 h 457"/>
              <a:gd name="T4" fmla="*/ 0 w 412"/>
              <a:gd name="T5" fmla="*/ 457 h 457"/>
              <a:gd name="T6" fmla="*/ 0 w 412"/>
              <a:gd name="T7" fmla="*/ 0 h 457"/>
            </a:gdLst>
            <a:ahLst/>
            <a:cxnLst>
              <a:cxn ang="0">
                <a:pos x="T0" y="T1"/>
              </a:cxn>
              <a:cxn ang="0">
                <a:pos x="T2" y="T3"/>
              </a:cxn>
              <a:cxn ang="0">
                <a:pos x="T4" y="T5"/>
              </a:cxn>
              <a:cxn ang="0">
                <a:pos x="T6" y="T7"/>
              </a:cxn>
            </a:cxnLst>
            <a:rect l="0" t="0" r="r" b="b"/>
            <a:pathLst>
              <a:path w="412" h="457">
                <a:moveTo>
                  <a:pt x="0" y="0"/>
                </a:moveTo>
                <a:lnTo>
                  <a:pt x="412" y="230"/>
                </a:lnTo>
                <a:lnTo>
                  <a:pt x="0" y="457"/>
                </a:lnTo>
                <a:lnTo>
                  <a:pt x="0" y="0"/>
                </a:lnTo>
                <a:close/>
              </a:path>
            </a:pathLst>
          </a:custGeom>
          <a:solidFill>
            <a:schemeClr val="accent1">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83">
            <a:extLst>
              <a:ext uri="{FF2B5EF4-FFF2-40B4-BE49-F238E27FC236}">
                <a16:creationId xmlns:a16="http://schemas.microsoft.com/office/drawing/2014/main" id="{65853E3D-8A6B-43D7-A7BB-4DEED295FBBD}"/>
              </a:ext>
            </a:extLst>
          </p:cNvPr>
          <p:cNvSpPr>
            <a:spLocks/>
          </p:cNvSpPr>
          <p:nvPr/>
        </p:nvSpPr>
        <p:spPr bwMode="auto">
          <a:xfrm rot="10800000" flipH="1" flipV="1">
            <a:off x="5909557" y="2"/>
            <a:ext cx="899363" cy="988863"/>
          </a:xfrm>
          <a:custGeom>
            <a:avLst/>
            <a:gdLst>
              <a:gd name="T0" fmla="*/ 402 w 412"/>
              <a:gd name="T1" fmla="*/ 0 h 453"/>
              <a:gd name="T2" fmla="*/ 0 w 412"/>
              <a:gd name="T3" fmla="*/ 223 h 453"/>
              <a:gd name="T4" fmla="*/ 412 w 412"/>
              <a:gd name="T5" fmla="*/ 453 h 453"/>
              <a:gd name="T6" fmla="*/ 412 w 412"/>
              <a:gd name="T7" fmla="*/ 0 h 453"/>
              <a:gd name="T8" fmla="*/ 402 w 412"/>
              <a:gd name="T9" fmla="*/ 0 h 453"/>
            </a:gdLst>
            <a:ahLst/>
            <a:cxnLst>
              <a:cxn ang="0">
                <a:pos x="T0" y="T1"/>
              </a:cxn>
              <a:cxn ang="0">
                <a:pos x="T2" y="T3"/>
              </a:cxn>
              <a:cxn ang="0">
                <a:pos x="T4" y="T5"/>
              </a:cxn>
              <a:cxn ang="0">
                <a:pos x="T6" y="T7"/>
              </a:cxn>
              <a:cxn ang="0">
                <a:pos x="T8" y="T9"/>
              </a:cxn>
            </a:cxnLst>
            <a:rect l="0" t="0" r="r" b="b"/>
            <a:pathLst>
              <a:path w="412" h="453">
                <a:moveTo>
                  <a:pt x="402" y="0"/>
                </a:moveTo>
                <a:lnTo>
                  <a:pt x="0" y="223"/>
                </a:lnTo>
                <a:lnTo>
                  <a:pt x="412" y="453"/>
                </a:lnTo>
                <a:lnTo>
                  <a:pt x="412" y="0"/>
                </a:lnTo>
                <a:lnTo>
                  <a:pt x="402" y="0"/>
                </a:lnTo>
                <a:close/>
              </a:path>
            </a:pathLst>
          </a:custGeom>
          <a:solidFill>
            <a:srgbClr val="A2CE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84">
            <a:extLst>
              <a:ext uri="{FF2B5EF4-FFF2-40B4-BE49-F238E27FC236}">
                <a16:creationId xmlns:a16="http://schemas.microsoft.com/office/drawing/2014/main" id="{491F735F-FBF6-4485-B0CA-BF4E1849D1DE}"/>
              </a:ext>
            </a:extLst>
          </p:cNvPr>
          <p:cNvSpPr>
            <a:spLocks/>
          </p:cNvSpPr>
          <p:nvPr/>
        </p:nvSpPr>
        <p:spPr bwMode="auto">
          <a:xfrm rot="10800000" flipH="1" flipV="1">
            <a:off x="5909557" y="2"/>
            <a:ext cx="877534" cy="486792"/>
          </a:xfrm>
          <a:custGeom>
            <a:avLst/>
            <a:gdLst>
              <a:gd name="T0" fmla="*/ 0 w 402"/>
              <a:gd name="T1" fmla="*/ 0 h 223"/>
              <a:gd name="T2" fmla="*/ 0 w 402"/>
              <a:gd name="T3" fmla="*/ 223 h 223"/>
              <a:gd name="T4" fmla="*/ 402 w 402"/>
              <a:gd name="T5" fmla="*/ 0 h 223"/>
              <a:gd name="T6" fmla="*/ 0 w 402"/>
              <a:gd name="T7" fmla="*/ 0 h 223"/>
            </a:gdLst>
            <a:ahLst/>
            <a:cxnLst>
              <a:cxn ang="0">
                <a:pos x="T0" y="T1"/>
              </a:cxn>
              <a:cxn ang="0">
                <a:pos x="T2" y="T3"/>
              </a:cxn>
              <a:cxn ang="0">
                <a:pos x="T4" y="T5"/>
              </a:cxn>
              <a:cxn ang="0">
                <a:pos x="T6" y="T7"/>
              </a:cxn>
            </a:cxnLst>
            <a:rect l="0" t="0" r="r" b="b"/>
            <a:pathLst>
              <a:path w="402" h="223">
                <a:moveTo>
                  <a:pt x="0" y="0"/>
                </a:moveTo>
                <a:lnTo>
                  <a:pt x="0" y="223"/>
                </a:lnTo>
                <a:lnTo>
                  <a:pt x="402" y="0"/>
                </a:lnTo>
                <a:lnTo>
                  <a:pt x="0" y="0"/>
                </a:lnTo>
                <a:close/>
              </a:path>
            </a:pathLst>
          </a:custGeom>
          <a:solidFill>
            <a:srgbClr val="52B47D"/>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85">
            <a:extLst>
              <a:ext uri="{FF2B5EF4-FFF2-40B4-BE49-F238E27FC236}">
                <a16:creationId xmlns:a16="http://schemas.microsoft.com/office/drawing/2014/main" id="{E12BED25-9F0B-4799-AF59-6DB0FA9B335D}"/>
              </a:ext>
            </a:extLst>
          </p:cNvPr>
          <p:cNvSpPr>
            <a:spLocks/>
          </p:cNvSpPr>
          <p:nvPr/>
        </p:nvSpPr>
        <p:spPr bwMode="auto">
          <a:xfrm rot="10800000" flipH="1" flipV="1">
            <a:off x="6808919" y="1484388"/>
            <a:ext cx="897180" cy="999777"/>
          </a:xfrm>
          <a:custGeom>
            <a:avLst/>
            <a:gdLst>
              <a:gd name="T0" fmla="*/ 411 w 411"/>
              <a:gd name="T1" fmla="*/ 458 h 458"/>
              <a:gd name="T2" fmla="*/ 0 w 411"/>
              <a:gd name="T3" fmla="*/ 230 h 458"/>
              <a:gd name="T4" fmla="*/ 411 w 411"/>
              <a:gd name="T5" fmla="*/ 0 h 458"/>
              <a:gd name="T6" fmla="*/ 411 w 411"/>
              <a:gd name="T7" fmla="*/ 458 h 458"/>
            </a:gdLst>
            <a:ahLst/>
            <a:cxnLst>
              <a:cxn ang="0">
                <a:pos x="T0" y="T1"/>
              </a:cxn>
              <a:cxn ang="0">
                <a:pos x="T2" y="T3"/>
              </a:cxn>
              <a:cxn ang="0">
                <a:pos x="T4" y="T5"/>
              </a:cxn>
              <a:cxn ang="0">
                <a:pos x="T6" y="T7"/>
              </a:cxn>
            </a:cxnLst>
            <a:rect l="0" t="0" r="r" b="b"/>
            <a:pathLst>
              <a:path w="411" h="458">
                <a:moveTo>
                  <a:pt x="411" y="458"/>
                </a:moveTo>
                <a:lnTo>
                  <a:pt x="0" y="230"/>
                </a:lnTo>
                <a:lnTo>
                  <a:pt x="411" y="0"/>
                </a:lnTo>
                <a:lnTo>
                  <a:pt x="411" y="458"/>
                </a:lnTo>
                <a:close/>
              </a:path>
            </a:pathLst>
          </a:custGeom>
          <a:solidFill>
            <a:srgbClr val="2980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88">
            <a:extLst>
              <a:ext uri="{FF2B5EF4-FFF2-40B4-BE49-F238E27FC236}">
                <a16:creationId xmlns:a16="http://schemas.microsoft.com/office/drawing/2014/main" id="{C1292052-2C6C-4308-BF86-802B7CACA08D}"/>
              </a:ext>
            </a:extLst>
          </p:cNvPr>
          <p:cNvSpPr>
            <a:spLocks/>
          </p:cNvSpPr>
          <p:nvPr/>
        </p:nvSpPr>
        <p:spPr bwMode="auto">
          <a:xfrm rot="10800000" flipH="1" flipV="1">
            <a:off x="6824199" y="2"/>
            <a:ext cx="881900" cy="486792"/>
          </a:xfrm>
          <a:custGeom>
            <a:avLst/>
            <a:gdLst>
              <a:gd name="T0" fmla="*/ 0 w 404"/>
              <a:gd name="T1" fmla="*/ 0 h 223"/>
              <a:gd name="T2" fmla="*/ 404 w 404"/>
              <a:gd name="T3" fmla="*/ 223 h 223"/>
              <a:gd name="T4" fmla="*/ 404 w 404"/>
              <a:gd name="T5" fmla="*/ 0 h 223"/>
              <a:gd name="T6" fmla="*/ 0 w 404"/>
              <a:gd name="T7" fmla="*/ 0 h 223"/>
            </a:gdLst>
            <a:ahLst/>
            <a:cxnLst>
              <a:cxn ang="0">
                <a:pos x="T0" y="T1"/>
              </a:cxn>
              <a:cxn ang="0">
                <a:pos x="T2" y="T3"/>
              </a:cxn>
              <a:cxn ang="0">
                <a:pos x="T4" y="T5"/>
              </a:cxn>
              <a:cxn ang="0">
                <a:pos x="T6" y="T7"/>
              </a:cxn>
            </a:cxnLst>
            <a:rect l="0" t="0" r="r" b="b"/>
            <a:pathLst>
              <a:path w="404" h="223">
                <a:moveTo>
                  <a:pt x="0" y="0"/>
                </a:moveTo>
                <a:lnTo>
                  <a:pt x="404" y="223"/>
                </a:lnTo>
                <a:lnTo>
                  <a:pt x="404" y="0"/>
                </a:lnTo>
                <a:lnTo>
                  <a:pt x="0" y="0"/>
                </a:lnTo>
                <a:close/>
              </a:path>
            </a:pathLst>
          </a:custGeom>
          <a:solidFill>
            <a:srgbClr val="2980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89">
            <a:extLst>
              <a:ext uri="{FF2B5EF4-FFF2-40B4-BE49-F238E27FC236}">
                <a16:creationId xmlns:a16="http://schemas.microsoft.com/office/drawing/2014/main" id="{17390B79-B01E-402A-B076-0E4CE624BFE5}"/>
              </a:ext>
            </a:extLst>
          </p:cNvPr>
          <p:cNvSpPr>
            <a:spLocks/>
          </p:cNvSpPr>
          <p:nvPr/>
        </p:nvSpPr>
        <p:spPr bwMode="auto">
          <a:xfrm rot="10800000" flipH="1" flipV="1">
            <a:off x="7706099" y="2986238"/>
            <a:ext cx="899363" cy="988863"/>
          </a:xfrm>
          <a:custGeom>
            <a:avLst/>
            <a:gdLst>
              <a:gd name="T0" fmla="*/ 0 w 412"/>
              <a:gd name="T1" fmla="*/ 228 h 453"/>
              <a:gd name="T2" fmla="*/ 405 w 412"/>
              <a:gd name="T3" fmla="*/ 453 h 453"/>
              <a:gd name="T4" fmla="*/ 412 w 412"/>
              <a:gd name="T5" fmla="*/ 453 h 453"/>
              <a:gd name="T6" fmla="*/ 412 w 412"/>
              <a:gd name="T7" fmla="*/ 0 h 453"/>
              <a:gd name="T8" fmla="*/ 0 w 412"/>
              <a:gd name="T9" fmla="*/ 228 h 453"/>
            </a:gdLst>
            <a:ahLst/>
            <a:cxnLst>
              <a:cxn ang="0">
                <a:pos x="T0" y="T1"/>
              </a:cxn>
              <a:cxn ang="0">
                <a:pos x="T2" y="T3"/>
              </a:cxn>
              <a:cxn ang="0">
                <a:pos x="T4" y="T5"/>
              </a:cxn>
              <a:cxn ang="0">
                <a:pos x="T6" y="T7"/>
              </a:cxn>
              <a:cxn ang="0">
                <a:pos x="T8" y="T9"/>
              </a:cxn>
            </a:cxnLst>
            <a:rect l="0" t="0" r="r" b="b"/>
            <a:pathLst>
              <a:path w="412" h="453">
                <a:moveTo>
                  <a:pt x="0" y="228"/>
                </a:moveTo>
                <a:lnTo>
                  <a:pt x="405" y="453"/>
                </a:lnTo>
                <a:lnTo>
                  <a:pt x="412" y="453"/>
                </a:lnTo>
                <a:lnTo>
                  <a:pt x="412" y="0"/>
                </a:lnTo>
                <a:lnTo>
                  <a:pt x="0" y="228"/>
                </a:lnTo>
                <a:close/>
              </a:path>
            </a:pathLst>
          </a:custGeom>
          <a:solidFill>
            <a:srgbClr val="1440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90">
            <a:extLst>
              <a:ext uri="{FF2B5EF4-FFF2-40B4-BE49-F238E27FC236}">
                <a16:creationId xmlns:a16="http://schemas.microsoft.com/office/drawing/2014/main" id="{7A11C935-A7C0-4B9D-8D2D-8BB4C4BDC101}"/>
              </a:ext>
            </a:extLst>
          </p:cNvPr>
          <p:cNvSpPr>
            <a:spLocks/>
          </p:cNvSpPr>
          <p:nvPr/>
        </p:nvSpPr>
        <p:spPr bwMode="auto">
          <a:xfrm rot="10800000" flipH="1" flipV="1">
            <a:off x="7706099" y="1484388"/>
            <a:ext cx="899363" cy="999777"/>
          </a:xfrm>
          <a:custGeom>
            <a:avLst/>
            <a:gdLst>
              <a:gd name="T0" fmla="*/ 0 w 412"/>
              <a:gd name="T1" fmla="*/ 0 h 458"/>
              <a:gd name="T2" fmla="*/ 412 w 412"/>
              <a:gd name="T3" fmla="*/ 230 h 458"/>
              <a:gd name="T4" fmla="*/ 0 w 412"/>
              <a:gd name="T5" fmla="*/ 458 h 458"/>
              <a:gd name="T6" fmla="*/ 0 w 412"/>
              <a:gd name="T7" fmla="*/ 0 h 458"/>
            </a:gdLst>
            <a:ahLst/>
            <a:cxnLst>
              <a:cxn ang="0">
                <a:pos x="T0" y="T1"/>
              </a:cxn>
              <a:cxn ang="0">
                <a:pos x="T2" y="T3"/>
              </a:cxn>
              <a:cxn ang="0">
                <a:pos x="T4" y="T5"/>
              </a:cxn>
              <a:cxn ang="0">
                <a:pos x="T6" y="T7"/>
              </a:cxn>
            </a:cxnLst>
            <a:rect l="0" t="0" r="r" b="b"/>
            <a:pathLst>
              <a:path w="412" h="458">
                <a:moveTo>
                  <a:pt x="0" y="0"/>
                </a:moveTo>
                <a:lnTo>
                  <a:pt x="412" y="230"/>
                </a:lnTo>
                <a:lnTo>
                  <a:pt x="0" y="458"/>
                </a:lnTo>
                <a:lnTo>
                  <a:pt x="0" y="0"/>
                </a:lnTo>
                <a:close/>
              </a:path>
            </a:pathLst>
          </a:custGeom>
          <a:solidFill>
            <a:srgbClr val="1E71B8"/>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91">
            <a:extLst>
              <a:ext uri="{FF2B5EF4-FFF2-40B4-BE49-F238E27FC236}">
                <a16:creationId xmlns:a16="http://schemas.microsoft.com/office/drawing/2014/main" id="{BD69C194-C1BF-4FF6-B93D-2F4944104E39}"/>
              </a:ext>
            </a:extLst>
          </p:cNvPr>
          <p:cNvSpPr>
            <a:spLocks/>
          </p:cNvSpPr>
          <p:nvPr/>
        </p:nvSpPr>
        <p:spPr bwMode="auto">
          <a:xfrm rot="10800000" flipH="1" flipV="1">
            <a:off x="7706099" y="988865"/>
            <a:ext cx="899363" cy="997595"/>
          </a:xfrm>
          <a:custGeom>
            <a:avLst/>
            <a:gdLst>
              <a:gd name="T0" fmla="*/ 412 w 412"/>
              <a:gd name="T1" fmla="*/ 457 h 457"/>
              <a:gd name="T2" fmla="*/ 0 w 412"/>
              <a:gd name="T3" fmla="*/ 227 h 457"/>
              <a:gd name="T4" fmla="*/ 412 w 412"/>
              <a:gd name="T5" fmla="*/ 0 h 457"/>
              <a:gd name="T6" fmla="*/ 412 w 412"/>
              <a:gd name="T7" fmla="*/ 457 h 457"/>
            </a:gdLst>
            <a:ahLst/>
            <a:cxnLst>
              <a:cxn ang="0">
                <a:pos x="T0" y="T1"/>
              </a:cxn>
              <a:cxn ang="0">
                <a:pos x="T2" y="T3"/>
              </a:cxn>
              <a:cxn ang="0">
                <a:pos x="T4" y="T5"/>
              </a:cxn>
              <a:cxn ang="0">
                <a:pos x="T6" y="T7"/>
              </a:cxn>
            </a:cxnLst>
            <a:rect l="0" t="0" r="r" b="b"/>
            <a:pathLst>
              <a:path w="412" h="457">
                <a:moveTo>
                  <a:pt x="412" y="457"/>
                </a:moveTo>
                <a:lnTo>
                  <a:pt x="0" y="227"/>
                </a:lnTo>
                <a:lnTo>
                  <a:pt x="412" y="0"/>
                </a:lnTo>
                <a:lnTo>
                  <a:pt x="412" y="457"/>
                </a:lnTo>
                <a:close/>
              </a:path>
            </a:pathLst>
          </a:custGeom>
          <a:solidFill>
            <a:schemeClr val="accent1">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92">
            <a:extLst>
              <a:ext uri="{FF2B5EF4-FFF2-40B4-BE49-F238E27FC236}">
                <a16:creationId xmlns:a16="http://schemas.microsoft.com/office/drawing/2014/main" id="{9964C348-DC0A-4046-A537-E721DE0ED6B0}"/>
              </a:ext>
            </a:extLst>
          </p:cNvPr>
          <p:cNvSpPr>
            <a:spLocks/>
          </p:cNvSpPr>
          <p:nvPr/>
        </p:nvSpPr>
        <p:spPr bwMode="auto">
          <a:xfrm rot="10800000" flipH="1" flipV="1">
            <a:off x="7706099" y="2"/>
            <a:ext cx="899363" cy="988863"/>
          </a:xfrm>
          <a:custGeom>
            <a:avLst/>
            <a:gdLst>
              <a:gd name="T0" fmla="*/ 402 w 412"/>
              <a:gd name="T1" fmla="*/ 0 h 453"/>
              <a:gd name="T2" fmla="*/ 0 w 412"/>
              <a:gd name="T3" fmla="*/ 223 h 453"/>
              <a:gd name="T4" fmla="*/ 412 w 412"/>
              <a:gd name="T5" fmla="*/ 453 h 453"/>
              <a:gd name="T6" fmla="*/ 412 w 412"/>
              <a:gd name="T7" fmla="*/ 0 h 453"/>
              <a:gd name="T8" fmla="*/ 402 w 412"/>
              <a:gd name="T9" fmla="*/ 0 h 453"/>
            </a:gdLst>
            <a:ahLst/>
            <a:cxnLst>
              <a:cxn ang="0">
                <a:pos x="T0" y="T1"/>
              </a:cxn>
              <a:cxn ang="0">
                <a:pos x="T2" y="T3"/>
              </a:cxn>
              <a:cxn ang="0">
                <a:pos x="T4" y="T5"/>
              </a:cxn>
              <a:cxn ang="0">
                <a:pos x="T6" y="T7"/>
              </a:cxn>
              <a:cxn ang="0">
                <a:pos x="T8" y="T9"/>
              </a:cxn>
            </a:cxnLst>
            <a:rect l="0" t="0" r="r" b="b"/>
            <a:pathLst>
              <a:path w="412" h="453">
                <a:moveTo>
                  <a:pt x="402" y="0"/>
                </a:moveTo>
                <a:lnTo>
                  <a:pt x="0" y="223"/>
                </a:lnTo>
                <a:lnTo>
                  <a:pt x="412" y="453"/>
                </a:lnTo>
                <a:lnTo>
                  <a:pt x="412" y="0"/>
                </a:lnTo>
                <a:lnTo>
                  <a:pt x="402" y="0"/>
                </a:lnTo>
                <a:close/>
              </a:path>
            </a:pathLst>
          </a:custGeom>
          <a:solidFill>
            <a:srgbClr val="A2CE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93">
            <a:extLst>
              <a:ext uri="{FF2B5EF4-FFF2-40B4-BE49-F238E27FC236}">
                <a16:creationId xmlns:a16="http://schemas.microsoft.com/office/drawing/2014/main" id="{60C0131E-1DAA-4353-A6F9-6F7E81E71B41}"/>
              </a:ext>
            </a:extLst>
          </p:cNvPr>
          <p:cNvSpPr>
            <a:spLocks/>
          </p:cNvSpPr>
          <p:nvPr/>
        </p:nvSpPr>
        <p:spPr bwMode="auto">
          <a:xfrm rot="10800000" flipH="1" flipV="1">
            <a:off x="7706099" y="2"/>
            <a:ext cx="877534" cy="486792"/>
          </a:xfrm>
          <a:custGeom>
            <a:avLst/>
            <a:gdLst>
              <a:gd name="T0" fmla="*/ 0 w 402"/>
              <a:gd name="T1" fmla="*/ 0 h 223"/>
              <a:gd name="T2" fmla="*/ 0 w 402"/>
              <a:gd name="T3" fmla="*/ 223 h 223"/>
              <a:gd name="T4" fmla="*/ 402 w 402"/>
              <a:gd name="T5" fmla="*/ 0 h 223"/>
              <a:gd name="T6" fmla="*/ 0 w 402"/>
              <a:gd name="T7" fmla="*/ 0 h 223"/>
            </a:gdLst>
            <a:ahLst/>
            <a:cxnLst>
              <a:cxn ang="0">
                <a:pos x="T0" y="T1"/>
              </a:cxn>
              <a:cxn ang="0">
                <a:pos x="T2" y="T3"/>
              </a:cxn>
              <a:cxn ang="0">
                <a:pos x="T4" y="T5"/>
              </a:cxn>
              <a:cxn ang="0">
                <a:pos x="T6" y="T7"/>
              </a:cxn>
            </a:cxnLst>
            <a:rect l="0" t="0" r="r" b="b"/>
            <a:pathLst>
              <a:path w="402" h="223">
                <a:moveTo>
                  <a:pt x="0" y="0"/>
                </a:moveTo>
                <a:lnTo>
                  <a:pt x="0" y="223"/>
                </a:lnTo>
                <a:lnTo>
                  <a:pt x="402" y="0"/>
                </a:lnTo>
                <a:lnTo>
                  <a:pt x="0" y="0"/>
                </a:lnTo>
                <a:close/>
              </a:path>
            </a:pathLst>
          </a:custGeom>
          <a:solidFill>
            <a:srgbClr val="1440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94">
            <a:extLst>
              <a:ext uri="{FF2B5EF4-FFF2-40B4-BE49-F238E27FC236}">
                <a16:creationId xmlns:a16="http://schemas.microsoft.com/office/drawing/2014/main" id="{E8F043B6-1C3F-4501-8A16-29B698475941}"/>
              </a:ext>
            </a:extLst>
          </p:cNvPr>
          <p:cNvSpPr>
            <a:spLocks/>
          </p:cNvSpPr>
          <p:nvPr/>
        </p:nvSpPr>
        <p:spPr bwMode="auto">
          <a:xfrm rot="10800000" flipH="1" flipV="1">
            <a:off x="8605463" y="2484166"/>
            <a:ext cx="897180" cy="999777"/>
          </a:xfrm>
          <a:custGeom>
            <a:avLst/>
            <a:gdLst>
              <a:gd name="T0" fmla="*/ 411 w 411"/>
              <a:gd name="T1" fmla="*/ 458 h 458"/>
              <a:gd name="T2" fmla="*/ 0 w 411"/>
              <a:gd name="T3" fmla="*/ 230 h 458"/>
              <a:gd name="T4" fmla="*/ 411 w 411"/>
              <a:gd name="T5" fmla="*/ 0 h 458"/>
              <a:gd name="T6" fmla="*/ 411 w 411"/>
              <a:gd name="T7" fmla="*/ 458 h 458"/>
            </a:gdLst>
            <a:ahLst/>
            <a:cxnLst>
              <a:cxn ang="0">
                <a:pos x="T0" y="T1"/>
              </a:cxn>
              <a:cxn ang="0">
                <a:pos x="T2" y="T3"/>
              </a:cxn>
              <a:cxn ang="0">
                <a:pos x="T4" y="T5"/>
              </a:cxn>
              <a:cxn ang="0">
                <a:pos x="T6" y="T7"/>
              </a:cxn>
            </a:cxnLst>
            <a:rect l="0" t="0" r="r" b="b"/>
            <a:pathLst>
              <a:path w="411" h="458">
                <a:moveTo>
                  <a:pt x="411" y="458"/>
                </a:moveTo>
                <a:lnTo>
                  <a:pt x="0" y="230"/>
                </a:lnTo>
                <a:lnTo>
                  <a:pt x="411" y="0"/>
                </a:lnTo>
                <a:lnTo>
                  <a:pt x="411" y="458"/>
                </a:lnTo>
                <a:close/>
              </a:path>
            </a:pathLst>
          </a:custGeom>
          <a:solidFill>
            <a:schemeClr val="accent1">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95">
            <a:extLst>
              <a:ext uri="{FF2B5EF4-FFF2-40B4-BE49-F238E27FC236}">
                <a16:creationId xmlns:a16="http://schemas.microsoft.com/office/drawing/2014/main" id="{9BC014C2-B708-43B8-A806-FBB50FACF374}"/>
              </a:ext>
            </a:extLst>
          </p:cNvPr>
          <p:cNvSpPr>
            <a:spLocks/>
          </p:cNvSpPr>
          <p:nvPr/>
        </p:nvSpPr>
        <p:spPr bwMode="auto">
          <a:xfrm rot="10800000" flipH="1" flipV="1">
            <a:off x="8605463" y="1484388"/>
            <a:ext cx="897180" cy="999777"/>
          </a:xfrm>
          <a:custGeom>
            <a:avLst/>
            <a:gdLst>
              <a:gd name="T0" fmla="*/ 411 w 411"/>
              <a:gd name="T1" fmla="*/ 458 h 458"/>
              <a:gd name="T2" fmla="*/ 0 w 411"/>
              <a:gd name="T3" fmla="*/ 230 h 458"/>
              <a:gd name="T4" fmla="*/ 411 w 411"/>
              <a:gd name="T5" fmla="*/ 0 h 458"/>
              <a:gd name="T6" fmla="*/ 411 w 411"/>
              <a:gd name="T7" fmla="*/ 458 h 458"/>
            </a:gdLst>
            <a:ahLst/>
            <a:cxnLst>
              <a:cxn ang="0">
                <a:pos x="T0" y="T1"/>
              </a:cxn>
              <a:cxn ang="0">
                <a:pos x="T2" y="T3"/>
              </a:cxn>
              <a:cxn ang="0">
                <a:pos x="T4" y="T5"/>
              </a:cxn>
              <a:cxn ang="0">
                <a:pos x="T6" y="T7"/>
              </a:cxn>
            </a:cxnLst>
            <a:rect l="0" t="0" r="r" b="b"/>
            <a:pathLst>
              <a:path w="411" h="458">
                <a:moveTo>
                  <a:pt x="411" y="458"/>
                </a:moveTo>
                <a:lnTo>
                  <a:pt x="0" y="230"/>
                </a:lnTo>
                <a:lnTo>
                  <a:pt x="411" y="0"/>
                </a:lnTo>
                <a:lnTo>
                  <a:pt x="411" y="458"/>
                </a:lnTo>
                <a:close/>
              </a:path>
            </a:pathLst>
          </a:custGeom>
          <a:solidFill>
            <a:srgbClr val="2980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96">
            <a:extLst>
              <a:ext uri="{FF2B5EF4-FFF2-40B4-BE49-F238E27FC236}">
                <a16:creationId xmlns:a16="http://schemas.microsoft.com/office/drawing/2014/main" id="{470EDFBA-936C-4CCF-9FC7-40CAB279FF3F}"/>
              </a:ext>
            </a:extLst>
          </p:cNvPr>
          <p:cNvSpPr>
            <a:spLocks/>
          </p:cNvSpPr>
          <p:nvPr/>
        </p:nvSpPr>
        <p:spPr bwMode="auto">
          <a:xfrm rot="10800000" flipH="1" flipV="1">
            <a:off x="8605463" y="988865"/>
            <a:ext cx="897180" cy="997595"/>
          </a:xfrm>
          <a:custGeom>
            <a:avLst/>
            <a:gdLst>
              <a:gd name="T0" fmla="*/ 0 w 411"/>
              <a:gd name="T1" fmla="*/ 0 h 457"/>
              <a:gd name="T2" fmla="*/ 411 w 411"/>
              <a:gd name="T3" fmla="*/ 227 h 457"/>
              <a:gd name="T4" fmla="*/ 0 w 411"/>
              <a:gd name="T5" fmla="*/ 457 h 457"/>
              <a:gd name="T6" fmla="*/ 0 w 411"/>
              <a:gd name="T7" fmla="*/ 0 h 457"/>
            </a:gdLst>
            <a:ahLst/>
            <a:cxnLst>
              <a:cxn ang="0">
                <a:pos x="T0" y="T1"/>
              </a:cxn>
              <a:cxn ang="0">
                <a:pos x="T2" y="T3"/>
              </a:cxn>
              <a:cxn ang="0">
                <a:pos x="T4" y="T5"/>
              </a:cxn>
              <a:cxn ang="0">
                <a:pos x="T6" y="T7"/>
              </a:cxn>
            </a:cxnLst>
            <a:rect l="0" t="0" r="r" b="b"/>
            <a:pathLst>
              <a:path w="411" h="457">
                <a:moveTo>
                  <a:pt x="0" y="0"/>
                </a:moveTo>
                <a:lnTo>
                  <a:pt x="411" y="227"/>
                </a:lnTo>
                <a:lnTo>
                  <a:pt x="0" y="457"/>
                </a:lnTo>
                <a:lnTo>
                  <a:pt x="0" y="0"/>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97">
            <a:extLst>
              <a:ext uri="{FF2B5EF4-FFF2-40B4-BE49-F238E27FC236}">
                <a16:creationId xmlns:a16="http://schemas.microsoft.com/office/drawing/2014/main" id="{9B74321A-B154-4AED-AE72-8E197F3E5148}"/>
              </a:ext>
            </a:extLst>
          </p:cNvPr>
          <p:cNvSpPr>
            <a:spLocks/>
          </p:cNvSpPr>
          <p:nvPr/>
        </p:nvSpPr>
        <p:spPr bwMode="auto">
          <a:xfrm rot="10800000" flipH="1" flipV="1">
            <a:off x="8620743" y="2"/>
            <a:ext cx="881900" cy="486792"/>
          </a:xfrm>
          <a:custGeom>
            <a:avLst/>
            <a:gdLst>
              <a:gd name="T0" fmla="*/ 0 w 404"/>
              <a:gd name="T1" fmla="*/ 0 h 223"/>
              <a:gd name="T2" fmla="*/ 404 w 404"/>
              <a:gd name="T3" fmla="*/ 223 h 223"/>
              <a:gd name="T4" fmla="*/ 404 w 404"/>
              <a:gd name="T5" fmla="*/ 0 h 223"/>
              <a:gd name="T6" fmla="*/ 0 w 404"/>
              <a:gd name="T7" fmla="*/ 0 h 223"/>
            </a:gdLst>
            <a:ahLst/>
            <a:cxnLst>
              <a:cxn ang="0">
                <a:pos x="T0" y="T1"/>
              </a:cxn>
              <a:cxn ang="0">
                <a:pos x="T2" y="T3"/>
              </a:cxn>
              <a:cxn ang="0">
                <a:pos x="T4" y="T5"/>
              </a:cxn>
              <a:cxn ang="0">
                <a:pos x="T6" y="T7"/>
              </a:cxn>
            </a:cxnLst>
            <a:rect l="0" t="0" r="r" b="b"/>
            <a:pathLst>
              <a:path w="404" h="223">
                <a:moveTo>
                  <a:pt x="0" y="0"/>
                </a:moveTo>
                <a:lnTo>
                  <a:pt x="404" y="223"/>
                </a:lnTo>
                <a:lnTo>
                  <a:pt x="404" y="0"/>
                </a:lnTo>
                <a:lnTo>
                  <a:pt x="0" y="0"/>
                </a:lnTo>
                <a:close/>
              </a:path>
            </a:pathLst>
          </a:custGeom>
          <a:solidFill>
            <a:srgbClr val="1440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98">
            <a:extLst>
              <a:ext uri="{FF2B5EF4-FFF2-40B4-BE49-F238E27FC236}">
                <a16:creationId xmlns:a16="http://schemas.microsoft.com/office/drawing/2014/main" id="{6CE7A6AF-D02F-4449-A6C3-4384C12169ED}"/>
              </a:ext>
            </a:extLst>
          </p:cNvPr>
          <p:cNvSpPr>
            <a:spLocks/>
          </p:cNvSpPr>
          <p:nvPr/>
        </p:nvSpPr>
        <p:spPr bwMode="auto">
          <a:xfrm rot="10800000" flipH="1" flipV="1">
            <a:off x="9502644" y="2484166"/>
            <a:ext cx="892814" cy="999777"/>
          </a:xfrm>
          <a:custGeom>
            <a:avLst/>
            <a:gdLst>
              <a:gd name="T0" fmla="*/ 0 w 409"/>
              <a:gd name="T1" fmla="*/ 0 h 458"/>
              <a:gd name="T2" fmla="*/ 409 w 409"/>
              <a:gd name="T3" fmla="*/ 230 h 458"/>
              <a:gd name="T4" fmla="*/ 0 w 409"/>
              <a:gd name="T5" fmla="*/ 458 h 458"/>
              <a:gd name="T6" fmla="*/ 0 w 409"/>
              <a:gd name="T7" fmla="*/ 0 h 458"/>
            </a:gdLst>
            <a:ahLst/>
            <a:cxnLst>
              <a:cxn ang="0">
                <a:pos x="T0" y="T1"/>
              </a:cxn>
              <a:cxn ang="0">
                <a:pos x="T2" y="T3"/>
              </a:cxn>
              <a:cxn ang="0">
                <a:pos x="T4" y="T5"/>
              </a:cxn>
              <a:cxn ang="0">
                <a:pos x="T6" y="T7"/>
              </a:cxn>
            </a:cxnLst>
            <a:rect l="0" t="0" r="r" b="b"/>
            <a:pathLst>
              <a:path w="409" h="458">
                <a:moveTo>
                  <a:pt x="0" y="0"/>
                </a:moveTo>
                <a:lnTo>
                  <a:pt x="409" y="230"/>
                </a:lnTo>
                <a:lnTo>
                  <a:pt x="0" y="458"/>
                </a:lnTo>
                <a:lnTo>
                  <a:pt x="0" y="0"/>
                </a:lnTo>
                <a:close/>
              </a:path>
            </a:pathLst>
          </a:custGeom>
          <a:solidFill>
            <a:srgbClr val="1E71B8"/>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99">
            <a:extLst>
              <a:ext uri="{FF2B5EF4-FFF2-40B4-BE49-F238E27FC236}">
                <a16:creationId xmlns:a16="http://schemas.microsoft.com/office/drawing/2014/main" id="{D395F39E-6059-412F-BE5F-6A689B4A04F3}"/>
              </a:ext>
            </a:extLst>
          </p:cNvPr>
          <p:cNvSpPr>
            <a:spLocks/>
          </p:cNvSpPr>
          <p:nvPr/>
        </p:nvSpPr>
        <p:spPr bwMode="auto">
          <a:xfrm rot="10800000" flipH="1" flipV="1">
            <a:off x="9502644" y="1986459"/>
            <a:ext cx="892814" cy="999777"/>
          </a:xfrm>
          <a:custGeom>
            <a:avLst/>
            <a:gdLst>
              <a:gd name="T0" fmla="*/ 409 w 409"/>
              <a:gd name="T1" fmla="*/ 458 h 458"/>
              <a:gd name="T2" fmla="*/ 0 w 409"/>
              <a:gd name="T3" fmla="*/ 228 h 458"/>
              <a:gd name="T4" fmla="*/ 409 w 409"/>
              <a:gd name="T5" fmla="*/ 0 h 458"/>
              <a:gd name="T6" fmla="*/ 409 w 409"/>
              <a:gd name="T7" fmla="*/ 458 h 458"/>
            </a:gdLst>
            <a:ahLst/>
            <a:cxnLst>
              <a:cxn ang="0">
                <a:pos x="T0" y="T1"/>
              </a:cxn>
              <a:cxn ang="0">
                <a:pos x="T2" y="T3"/>
              </a:cxn>
              <a:cxn ang="0">
                <a:pos x="T4" y="T5"/>
              </a:cxn>
              <a:cxn ang="0">
                <a:pos x="T6" y="T7"/>
              </a:cxn>
            </a:cxnLst>
            <a:rect l="0" t="0" r="r" b="b"/>
            <a:pathLst>
              <a:path w="409" h="458">
                <a:moveTo>
                  <a:pt x="409" y="458"/>
                </a:moveTo>
                <a:lnTo>
                  <a:pt x="0" y="228"/>
                </a:lnTo>
                <a:lnTo>
                  <a:pt x="409" y="0"/>
                </a:lnTo>
                <a:lnTo>
                  <a:pt x="409" y="458"/>
                </a:lnTo>
                <a:close/>
              </a:path>
            </a:pathLst>
          </a:custGeom>
          <a:solidFill>
            <a:srgbClr val="52B47D"/>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101">
            <a:extLst>
              <a:ext uri="{FF2B5EF4-FFF2-40B4-BE49-F238E27FC236}">
                <a16:creationId xmlns:a16="http://schemas.microsoft.com/office/drawing/2014/main" id="{454BCEC5-F5AD-4111-B8F2-EAB13F0B942F}"/>
              </a:ext>
            </a:extLst>
          </p:cNvPr>
          <p:cNvSpPr>
            <a:spLocks/>
          </p:cNvSpPr>
          <p:nvPr/>
        </p:nvSpPr>
        <p:spPr bwMode="auto">
          <a:xfrm rot="10800000" flipH="1" flipV="1">
            <a:off x="9502644" y="486794"/>
            <a:ext cx="892814" cy="997595"/>
          </a:xfrm>
          <a:custGeom>
            <a:avLst/>
            <a:gdLst>
              <a:gd name="T0" fmla="*/ 0 w 409"/>
              <a:gd name="T1" fmla="*/ 0 h 457"/>
              <a:gd name="T2" fmla="*/ 409 w 409"/>
              <a:gd name="T3" fmla="*/ 230 h 457"/>
              <a:gd name="T4" fmla="*/ 0 w 409"/>
              <a:gd name="T5" fmla="*/ 457 h 457"/>
              <a:gd name="T6" fmla="*/ 0 w 409"/>
              <a:gd name="T7" fmla="*/ 0 h 457"/>
            </a:gdLst>
            <a:ahLst/>
            <a:cxnLst>
              <a:cxn ang="0">
                <a:pos x="T0" y="T1"/>
              </a:cxn>
              <a:cxn ang="0">
                <a:pos x="T2" y="T3"/>
              </a:cxn>
              <a:cxn ang="0">
                <a:pos x="T4" y="T5"/>
              </a:cxn>
              <a:cxn ang="0">
                <a:pos x="T6" y="T7"/>
              </a:cxn>
            </a:cxnLst>
            <a:rect l="0" t="0" r="r" b="b"/>
            <a:pathLst>
              <a:path w="409" h="457">
                <a:moveTo>
                  <a:pt x="0" y="0"/>
                </a:moveTo>
                <a:lnTo>
                  <a:pt x="409" y="230"/>
                </a:lnTo>
                <a:lnTo>
                  <a:pt x="0" y="457"/>
                </a:lnTo>
                <a:lnTo>
                  <a:pt x="0" y="0"/>
                </a:lnTo>
                <a:close/>
              </a:path>
            </a:pathLst>
          </a:custGeom>
          <a:solidFill>
            <a:srgbClr val="2980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02">
            <a:extLst>
              <a:ext uri="{FF2B5EF4-FFF2-40B4-BE49-F238E27FC236}">
                <a16:creationId xmlns:a16="http://schemas.microsoft.com/office/drawing/2014/main" id="{09BDD7D0-2A65-4AB7-AEBA-FDA66B9AD1D4}"/>
              </a:ext>
            </a:extLst>
          </p:cNvPr>
          <p:cNvSpPr>
            <a:spLocks/>
          </p:cNvSpPr>
          <p:nvPr/>
        </p:nvSpPr>
        <p:spPr bwMode="auto">
          <a:xfrm rot="10800000" flipH="1" flipV="1">
            <a:off x="9502644" y="2"/>
            <a:ext cx="892814" cy="988863"/>
          </a:xfrm>
          <a:custGeom>
            <a:avLst/>
            <a:gdLst>
              <a:gd name="T0" fmla="*/ 402 w 409"/>
              <a:gd name="T1" fmla="*/ 0 h 453"/>
              <a:gd name="T2" fmla="*/ 0 w 409"/>
              <a:gd name="T3" fmla="*/ 223 h 453"/>
              <a:gd name="T4" fmla="*/ 409 w 409"/>
              <a:gd name="T5" fmla="*/ 453 h 453"/>
              <a:gd name="T6" fmla="*/ 409 w 409"/>
              <a:gd name="T7" fmla="*/ 0 h 453"/>
              <a:gd name="T8" fmla="*/ 402 w 409"/>
              <a:gd name="T9" fmla="*/ 0 h 453"/>
            </a:gdLst>
            <a:ahLst/>
            <a:cxnLst>
              <a:cxn ang="0">
                <a:pos x="T0" y="T1"/>
              </a:cxn>
              <a:cxn ang="0">
                <a:pos x="T2" y="T3"/>
              </a:cxn>
              <a:cxn ang="0">
                <a:pos x="T4" y="T5"/>
              </a:cxn>
              <a:cxn ang="0">
                <a:pos x="T6" y="T7"/>
              </a:cxn>
              <a:cxn ang="0">
                <a:pos x="T8" y="T9"/>
              </a:cxn>
            </a:cxnLst>
            <a:rect l="0" t="0" r="r" b="b"/>
            <a:pathLst>
              <a:path w="409" h="453">
                <a:moveTo>
                  <a:pt x="402" y="0"/>
                </a:moveTo>
                <a:lnTo>
                  <a:pt x="0" y="223"/>
                </a:lnTo>
                <a:lnTo>
                  <a:pt x="409" y="453"/>
                </a:lnTo>
                <a:lnTo>
                  <a:pt x="409" y="0"/>
                </a:lnTo>
                <a:lnTo>
                  <a:pt x="402" y="0"/>
                </a:lnTo>
                <a:close/>
              </a:path>
            </a:pathLst>
          </a:custGeom>
          <a:solidFill>
            <a:schemeClr val="accent1">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103">
            <a:extLst>
              <a:ext uri="{FF2B5EF4-FFF2-40B4-BE49-F238E27FC236}">
                <a16:creationId xmlns:a16="http://schemas.microsoft.com/office/drawing/2014/main" id="{4ED89671-6F09-4D4B-BED5-F7093C4D5061}"/>
              </a:ext>
            </a:extLst>
          </p:cNvPr>
          <p:cNvSpPr>
            <a:spLocks/>
          </p:cNvSpPr>
          <p:nvPr/>
        </p:nvSpPr>
        <p:spPr bwMode="auto">
          <a:xfrm rot="10800000" flipH="1" flipV="1">
            <a:off x="9502644" y="2"/>
            <a:ext cx="877534" cy="486792"/>
          </a:xfrm>
          <a:custGeom>
            <a:avLst/>
            <a:gdLst>
              <a:gd name="T0" fmla="*/ 0 w 402"/>
              <a:gd name="T1" fmla="*/ 0 h 223"/>
              <a:gd name="T2" fmla="*/ 0 w 402"/>
              <a:gd name="T3" fmla="*/ 223 h 223"/>
              <a:gd name="T4" fmla="*/ 402 w 402"/>
              <a:gd name="T5" fmla="*/ 0 h 223"/>
              <a:gd name="T6" fmla="*/ 0 w 402"/>
              <a:gd name="T7" fmla="*/ 0 h 223"/>
            </a:gdLst>
            <a:ahLst/>
            <a:cxnLst>
              <a:cxn ang="0">
                <a:pos x="T0" y="T1"/>
              </a:cxn>
              <a:cxn ang="0">
                <a:pos x="T2" y="T3"/>
              </a:cxn>
              <a:cxn ang="0">
                <a:pos x="T4" y="T5"/>
              </a:cxn>
              <a:cxn ang="0">
                <a:pos x="T6" y="T7"/>
              </a:cxn>
            </a:cxnLst>
            <a:rect l="0" t="0" r="r" b="b"/>
            <a:pathLst>
              <a:path w="402" h="223">
                <a:moveTo>
                  <a:pt x="0" y="0"/>
                </a:moveTo>
                <a:lnTo>
                  <a:pt x="0" y="223"/>
                </a:lnTo>
                <a:lnTo>
                  <a:pt x="402" y="0"/>
                </a:lnTo>
                <a:lnTo>
                  <a:pt x="0" y="0"/>
                </a:lnTo>
                <a:close/>
              </a:path>
            </a:pathLst>
          </a:custGeom>
          <a:solidFill>
            <a:srgbClr val="52B47D"/>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104">
            <a:extLst>
              <a:ext uri="{FF2B5EF4-FFF2-40B4-BE49-F238E27FC236}">
                <a16:creationId xmlns:a16="http://schemas.microsoft.com/office/drawing/2014/main" id="{B4ECC463-7C43-4F23-B6D7-616FB0FE0DBF}"/>
              </a:ext>
            </a:extLst>
          </p:cNvPr>
          <p:cNvSpPr>
            <a:spLocks/>
          </p:cNvSpPr>
          <p:nvPr/>
        </p:nvSpPr>
        <p:spPr bwMode="auto">
          <a:xfrm rot="10800000" flipH="1" flipV="1">
            <a:off x="10395458" y="2484166"/>
            <a:ext cx="899363" cy="999777"/>
          </a:xfrm>
          <a:custGeom>
            <a:avLst/>
            <a:gdLst>
              <a:gd name="T0" fmla="*/ 412 w 412"/>
              <a:gd name="T1" fmla="*/ 458 h 458"/>
              <a:gd name="T2" fmla="*/ 0 w 412"/>
              <a:gd name="T3" fmla="*/ 230 h 458"/>
              <a:gd name="T4" fmla="*/ 412 w 412"/>
              <a:gd name="T5" fmla="*/ 0 h 458"/>
              <a:gd name="T6" fmla="*/ 412 w 412"/>
              <a:gd name="T7" fmla="*/ 458 h 458"/>
            </a:gdLst>
            <a:ahLst/>
            <a:cxnLst>
              <a:cxn ang="0">
                <a:pos x="T0" y="T1"/>
              </a:cxn>
              <a:cxn ang="0">
                <a:pos x="T2" y="T3"/>
              </a:cxn>
              <a:cxn ang="0">
                <a:pos x="T4" y="T5"/>
              </a:cxn>
              <a:cxn ang="0">
                <a:pos x="T6" y="T7"/>
              </a:cxn>
            </a:cxnLst>
            <a:rect l="0" t="0" r="r" b="b"/>
            <a:pathLst>
              <a:path w="412" h="458">
                <a:moveTo>
                  <a:pt x="412" y="458"/>
                </a:moveTo>
                <a:lnTo>
                  <a:pt x="0" y="230"/>
                </a:lnTo>
                <a:lnTo>
                  <a:pt x="412" y="0"/>
                </a:lnTo>
                <a:lnTo>
                  <a:pt x="412" y="458"/>
                </a:lnTo>
                <a:close/>
              </a:path>
            </a:pathLst>
          </a:custGeom>
          <a:solidFill>
            <a:srgbClr val="1F6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105">
            <a:extLst>
              <a:ext uri="{FF2B5EF4-FFF2-40B4-BE49-F238E27FC236}">
                <a16:creationId xmlns:a16="http://schemas.microsoft.com/office/drawing/2014/main" id="{4692BA81-5A65-4F28-9878-DB8562DB2EAD}"/>
              </a:ext>
            </a:extLst>
          </p:cNvPr>
          <p:cNvSpPr>
            <a:spLocks/>
          </p:cNvSpPr>
          <p:nvPr/>
        </p:nvSpPr>
        <p:spPr bwMode="auto">
          <a:xfrm rot="10800000" flipH="1" flipV="1">
            <a:off x="10395458" y="1484388"/>
            <a:ext cx="899363" cy="999777"/>
          </a:xfrm>
          <a:custGeom>
            <a:avLst/>
            <a:gdLst>
              <a:gd name="T0" fmla="*/ 412 w 412"/>
              <a:gd name="T1" fmla="*/ 458 h 458"/>
              <a:gd name="T2" fmla="*/ 0 w 412"/>
              <a:gd name="T3" fmla="*/ 230 h 458"/>
              <a:gd name="T4" fmla="*/ 412 w 412"/>
              <a:gd name="T5" fmla="*/ 0 h 458"/>
              <a:gd name="T6" fmla="*/ 412 w 412"/>
              <a:gd name="T7" fmla="*/ 458 h 458"/>
            </a:gdLst>
            <a:ahLst/>
            <a:cxnLst>
              <a:cxn ang="0">
                <a:pos x="T0" y="T1"/>
              </a:cxn>
              <a:cxn ang="0">
                <a:pos x="T2" y="T3"/>
              </a:cxn>
              <a:cxn ang="0">
                <a:pos x="T4" y="T5"/>
              </a:cxn>
              <a:cxn ang="0">
                <a:pos x="T6" y="T7"/>
              </a:cxn>
            </a:cxnLst>
            <a:rect l="0" t="0" r="r" b="b"/>
            <a:pathLst>
              <a:path w="412" h="458">
                <a:moveTo>
                  <a:pt x="412" y="458"/>
                </a:moveTo>
                <a:lnTo>
                  <a:pt x="0" y="230"/>
                </a:lnTo>
                <a:lnTo>
                  <a:pt x="412" y="0"/>
                </a:lnTo>
                <a:lnTo>
                  <a:pt x="412" y="458"/>
                </a:lnTo>
                <a:close/>
              </a:path>
            </a:pathLst>
          </a:custGeom>
          <a:solidFill>
            <a:srgbClr val="2980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106">
            <a:extLst>
              <a:ext uri="{FF2B5EF4-FFF2-40B4-BE49-F238E27FC236}">
                <a16:creationId xmlns:a16="http://schemas.microsoft.com/office/drawing/2014/main" id="{3546EC15-7198-48E5-9561-99598D25A072}"/>
              </a:ext>
            </a:extLst>
          </p:cNvPr>
          <p:cNvSpPr>
            <a:spLocks/>
          </p:cNvSpPr>
          <p:nvPr/>
        </p:nvSpPr>
        <p:spPr bwMode="auto">
          <a:xfrm rot="10800000" flipH="1" flipV="1">
            <a:off x="10395458" y="988865"/>
            <a:ext cx="899363" cy="997595"/>
          </a:xfrm>
          <a:custGeom>
            <a:avLst/>
            <a:gdLst>
              <a:gd name="T0" fmla="*/ 0 w 412"/>
              <a:gd name="T1" fmla="*/ 0 h 457"/>
              <a:gd name="T2" fmla="*/ 412 w 412"/>
              <a:gd name="T3" fmla="*/ 227 h 457"/>
              <a:gd name="T4" fmla="*/ 0 w 412"/>
              <a:gd name="T5" fmla="*/ 457 h 457"/>
              <a:gd name="T6" fmla="*/ 0 w 412"/>
              <a:gd name="T7" fmla="*/ 0 h 457"/>
            </a:gdLst>
            <a:ahLst/>
            <a:cxnLst>
              <a:cxn ang="0">
                <a:pos x="T0" y="T1"/>
              </a:cxn>
              <a:cxn ang="0">
                <a:pos x="T2" y="T3"/>
              </a:cxn>
              <a:cxn ang="0">
                <a:pos x="T4" y="T5"/>
              </a:cxn>
              <a:cxn ang="0">
                <a:pos x="T6" y="T7"/>
              </a:cxn>
            </a:cxnLst>
            <a:rect l="0" t="0" r="r" b="b"/>
            <a:pathLst>
              <a:path w="412" h="457">
                <a:moveTo>
                  <a:pt x="0" y="0"/>
                </a:moveTo>
                <a:lnTo>
                  <a:pt x="412" y="227"/>
                </a:lnTo>
                <a:lnTo>
                  <a:pt x="0" y="457"/>
                </a:lnTo>
                <a:lnTo>
                  <a:pt x="0" y="0"/>
                </a:lnTo>
                <a:close/>
              </a:path>
            </a:pathLst>
          </a:custGeom>
          <a:solidFill>
            <a:srgbClr val="52B47D"/>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107">
            <a:extLst>
              <a:ext uri="{FF2B5EF4-FFF2-40B4-BE49-F238E27FC236}">
                <a16:creationId xmlns:a16="http://schemas.microsoft.com/office/drawing/2014/main" id="{ED767B8F-5BC8-4F8F-8778-C07B56A7B761}"/>
              </a:ext>
            </a:extLst>
          </p:cNvPr>
          <p:cNvSpPr>
            <a:spLocks/>
          </p:cNvSpPr>
          <p:nvPr/>
        </p:nvSpPr>
        <p:spPr bwMode="auto">
          <a:xfrm rot="10800000" flipH="1" flipV="1">
            <a:off x="10395458" y="486794"/>
            <a:ext cx="899363" cy="997595"/>
          </a:xfrm>
          <a:custGeom>
            <a:avLst/>
            <a:gdLst>
              <a:gd name="T0" fmla="*/ 412 w 412"/>
              <a:gd name="T1" fmla="*/ 457 h 457"/>
              <a:gd name="T2" fmla="*/ 0 w 412"/>
              <a:gd name="T3" fmla="*/ 230 h 457"/>
              <a:gd name="T4" fmla="*/ 412 w 412"/>
              <a:gd name="T5" fmla="*/ 0 h 457"/>
              <a:gd name="T6" fmla="*/ 412 w 412"/>
              <a:gd name="T7" fmla="*/ 457 h 457"/>
            </a:gdLst>
            <a:ahLst/>
            <a:cxnLst>
              <a:cxn ang="0">
                <a:pos x="T0" y="T1"/>
              </a:cxn>
              <a:cxn ang="0">
                <a:pos x="T2" y="T3"/>
              </a:cxn>
              <a:cxn ang="0">
                <a:pos x="T4" y="T5"/>
              </a:cxn>
              <a:cxn ang="0">
                <a:pos x="T6" y="T7"/>
              </a:cxn>
            </a:cxnLst>
            <a:rect l="0" t="0" r="r" b="b"/>
            <a:pathLst>
              <a:path w="412" h="457">
                <a:moveTo>
                  <a:pt x="412" y="457"/>
                </a:moveTo>
                <a:lnTo>
                  <a:pt x="0" y="230"/>
                </a:lnTo>
                <a:lnTo>
                  <a:pt x="412" y="0"/>
                </a:lnTo>
                <a:lnTo>
                  <a:pt x="412" y="457"/>
                </a:lnTo>
                <a:close/>
              </a:path>
            </a:pathLst>
          </a:custGeom>
          <a:solidFill>
            <a:srgbClr val="1440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108">
            <a:extLst>
              <a:ext uri="{FF2B5EF4-FFF2-40B4-BE49-F238E27FC236}">
                <a16:creationId xmlns:a16="http://schemas.microsoft.com/office/drawing/2014/main" id="{56BE84AB-6F6C-4F3E-A7EB-CEBAF8146357}"/>
              </a:ext>
            </a:extLst>
          </p:cNvPr>
          <p:cNvSpPr>
            <a:spLocks/>
          </p:cNvSpPr>
          <p:nvPr/>
        </p:nvSpPr>
        <p:spPr bwMode="auto">
          <a:xfrm rot="10800000" flipH="1" flipV="1">
            <a:off x="10395458" y="2"/>
            <a:ext cx="899363" cy="988863"/>
          </a:xfrm>
          <a:custGeom>
            <a:avLst/>
            <a:gdLst>
              <a:gd name="T0" fmla="*/ 0 w 412"/>
              <a:gd name="T1" fmla="*/ 0 h 453"/>
              <a:gd name="T2" fmla="*/ 0 w 412"/>
              <a:gd name="T3" fmla="*/ 453 h 453"/>
              <a:gd name="T4" fmla="*/ 412 w 412"/>
              <a:gd name="T5" fmla="*/ 223 h 453"/>
              <a:gd name="T6" fmla="*/ 10 w 412"/>
              <a:gd name="T7" fmla="*/ 0 h 453"/>
              <a:gd name="T8" fmla="*/ 0 w 412"/>
              <a:gd name="T9" fmla="*/ 0 h 453"/>
            </a:gdLst>
            <a:ahLst/>
            <a:cxnLst>
              <a:cxn ang="0">
                <a:pos x="T0" y="T1"/>
              </a:cxn>
              <a:cxn ang="0">
                <a:pos x="T2" y="T3"/>
              </a:cxn>
              <a:cxn ang="0">
                <a:pos x="T4" y="T5"/>
              </a:cxn>
              <a:cxn ang="0">
                <a:pos x="T6" y="T7"/>
              </a:cxn>
              <a:cxn ang="0">
                <a:pos x="T8" y="T9"/>
              </a:cxn>
            </a:cxnLst>
            <a:rect l="0" t="0" r="r" b="b"/>
            <a:pathLst>
              <a:path w="412" h="453">
                <a:moveTo>
                  <a:pt x="0" y="0"/>
                </a:moveTo>
                <a:lnTo>
                  <a:pt x="0" y="453"/>
                </a:lnTo>
                <a:lnTo>
                  <a:pt x="412" y="223"/>
                </a:lnTo>
                <a:lnTo>
                  <a:pt x="10" y="0"/>
                </a:lnTo>
                <a:lnTo>
                  <a:pt x="0" y="0"/>
                </a:lnTo>
                <a:close/>
              </a:path>
            </a:pathLst>
          </a:custGeom>
          <a:solidFill>
            <a:srgbClr val="2980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109">
            <a:extLst>
              <a:ext uri="{FF2B5EF4-FFF2-40B4-BE49-F238E27FC236}">
                <a16:creationId xmlns:a16="http://schemas.microsoft.com/office/drawing/2014/main" id="{F7D022D4-628C-4908-B86B-C6ACA2EBC8A2}"/>
              </a:ext>
            </a:extLst>
          </p:cNvPr>
          <p:cNvSpPr>
            <a:spLocks/>
          </p:cNvSpPr>
          <p:nvPr/>
        </p:nvSpPr>
        <p:spPr bwMode="auto">
          <a:xfrm rot="10800000" flipH="1" flipV="1">
            <a:off x="10417287" y="2"/>
            <a:ext cx="877534" cy="486792"/>
          </a:xfrm>
          <a:custGeom>
            <a:avLst/>
            <a:gdLst>
              <a:gd name="T0" fmla="*/ 0 w 402"/>
              <a:gd name="T1" fmla="*/ 0 h 223"/>
              <a:gd name="T2" fmla="*/ 402 w 402"/>
              <a:gd name="T3" fmla="*/ 223 h 223"/>
              <a:gd name="T4" fmla="*/ 402 w 402"/>
              <a:gd name="T5" fmla="*/ 0 h 223"/>
              <a:gd name="T6" fmla="*/ 0 w 402"/>
              <a:gd name="T7" fmla="*/ 0 h 223"/>
            </a:gdLst>
            <a:ahLst/>
            <a:cxnLst>
              <a:cxn ang="0">
                <a:pos x="T0" y="T1"/>
              </a:cxn>
              <a:cxn ang="0">
                <a:pos x="T2" y="T3"/>
              </a:cxn>
              <a:cxn ang="0">
                <a:pos x="T4" y="T5"/>
              </a:cxn>
              <a:cxn ang="0">
                <a:pos x="T6" y="T7"/>
              </a:cxn>
            </a:cxnLst>
            <a:rect l="0" t="0" r="r" b="b"/>
            <a:pathLst>
              <a:path w="402" h="223">
                <a:moveTo>
                  <a:pt x="0" y="0"/>
                </a:moveTo>
                <a:lnTo>
                  <a:pt x="402" y="223"/>
                </a:lnTo>
                <a:lnTo>
                  <a:pt x="402" y="0"/>
                </a:lnTo>
                <a:lnTo>
                  <a:pt x="0" y="0"/>
                </a:lnTo>
                <a:close/>
              </a:path>
            </a:pathLst>
          </a:custGeom>
          <a:solidFill>
            <a:srgbClr val="1440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12">
            <a:extLst>
              <a:ext uri="{FF2B5EF4-FFF2-40B4-BE49-F238E27FC236}">
                <a16:creationId xmlns:a16="http://schemas.microsoft.com/office/drawing/2014/main" id="{62B1FC40-B33B-467A-AF11-92804402FBFA}"/>
              </a:ext>
            </a:extLst>
          </p:cNvPr>
          <p:cNvSpPr>
            <a:spLocks/>
          </p:cNvSpPr>
          <p:nvPr/>
        </p:nvSpPr>
        <p:spPr bwMode="auto">
          <a:xfrm rot="10800000" flipH="1" flipV="1">
            <a:off x="11294820" y="988865"/>
            <a:ext cx="897180" cy="997595"/>
          </a:xfrm>
          <a:custGeom>
            <a:avLst/>
            <a:gdLst>
              <a:gd name="T0" fmla="*/ 411 w 411"/>
              <a:gd name="T1" fmla="*/ 457 h 457"/>
              <a:gd name="T2" fmla="*/ 0 w 411"/>
              <a:gd name="T3" fmla="*/ 227 h 457"/>
              <a:gd name="T4" fmla="*/ 411 w 411"/>
              <a:gd name="T5" fmla="*/ 0 h 457"/>
              <a:gd name="T6" fmla="*/ 411 w 411"/>
              <a:gd name="T7" fmla="*/ 457 h 457"/>
            </a:gdLst>
            <a:ahLst/>
            <a:cxnLst>
              <a:cxn ang="0">
                <a:pos x="T0" y="T1"/>
              </a:cxn>
              <a:cxn ang="0">
                <a:pos x="T2" y="T3"/>
              </a:cxn>
              <a:cxn ang="0">
                <a:pos x="T4" y="T5"/>
              </a:cxn>
              <a:cxn ang="0">
                <a:pos x="T6" y="T7"/>
              </a:cxn>
            </a:cxnLst>
            <a:rect l="0" t="0" r="r" b="b"/>
            <a:pathLst>
              <a:path w="411" h="457">
                <a:moveTo>
                  <a:pt x="411" y="457"/>
                </a:moveTo>
                <a:lnTo>
                  <a:pt x="0" y="227"/>
                </a:lnTo>
                <a:lnTo>
                  <a:pt x="411" y="0"/>
                </a:lnTo>
                <a:lnTo>
                  <a:pt x="411" y="457"/>
                </a:lnTo>
                <a:close/>
              </a:path>
            </a:pathLst>
          </a:custGeom>
          <a:solidFill>
            <a:srgbClr val="A2CE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113">
            <a:extLst>
              <a:ext uri="{FF2B5EF4-FFF2-40B4-BE49-F238E27FC236}">
                <a16:creationId xmlns:a16="http://schemas.microsoft.com/office/drawing/2014/main" id="{D493CB0C-60CC-42EF-881A-D60D05657325}"/>
              </a:ext>
            </a:extLst>
          </p:cNvPr>
          <p:cNvSpPr>
            <a:spLocks/>
          </p:cNvSpPr>
          <p:nvPr/>
        </p:nvSpPr>
        <p:spPr bwMode="auto">
          <a:xfrm rot="10800000" flipH="1" flipV="1">
            <a:off x="11294820" y="2"/>
            <a:ext cx="897180" cy="988863"/>
          </a:xfrm>
          <a:custGeom>
            <a:avLst/>
            <a:gdLst>
              <a:gd name="T0" fmla="*/ 404 w 411"/>
              <a:gd name="T1" fmla="*/ 0 h 453"/>
              <a:gd name="T2" fmla="*/ 0 w 411"/>
              <a:gd name="T3" fmla="*/ 223 h 453"/>
              <a:gd name="T4" fmla="*/ 411 w 411"/>
              <a:gd name="T5" fmla="*/ 453 h 453"/>
              <a:gd name="T6" fmla="*/ 411 w 411"/>
              <a:gd name="T7" fmla="*/ 0 h 453"/>
              <a:gd name="T8" fmla="*/ 404 w 411"/>
              <a:gd name="T9" fmla="*/ 0 h 453"/>
            </a:gdLst>
            <a:ahLst/>
            <a:cxnLst>
              <a:cxn ang="0">
                <a:pos x="T0" y="T1"/>
              </a:cxn>
              <a:cxn ang="0">
                <a:pos x="T2" y="T3"/>
              </a:cxn>
              <a:cxn ang="0">
                <a:pos x="T4" y="T5"/>
              </a:cxn>
              <a:cxn ang="0">
                <a:pos x="T6" y="T7"/>
              </a:cxn>
              <a:cxn ang="0">
                <a:pos x="T8" y="T9"/>
              </a:cxn>
            </a:cxnLst>
            <a:rect l="0" t="0" r="r" b="b"/>
            <a:pathLst>
              <a:path w="411" h="453">
                <a:moveTo>
                  <a:pt x="404" y="0"/>
                </a:moveTo>
                <a:lnTo>
                  <a:pt x="0" y="223"/>
                </a:lnTo>
                <a:lnTo>
                  <a:pt x="411" y="453"/>
                </a:lnTo>
                <a:lnTo>
                  <a:pt x="411" y="0"/>
                </a:lnTo>
                <a:lnTo>
                  <a:pt x="404" y="0"/>
                </a:lnTo>
                <a:close/>
              </a:path>
            </a:pathLst>
          </a:custGeom>
          <a:solidFill>
            <a:srgbClr val="2980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114">
            <a:extLst>
              <a:ext uri="{FF2B5EF4-FFF2-40B4-BE49-F238E27FC236}">
                <a16:creationId xmlns:a16="http://schemas.microsoft.com/office/drawing/2014/main" id="{7283E4D0-0685-4EA5-8A9F-1BEE3AE5B054}"/>
              </a:ext>
            </a:extLst>
          </p:cNvPr>
          <p:cNvSpPr>
            <a:spLocks/>
          </p:cNvSpPr>
          <p:nvPr/>
        </p:nvSpPr>
        <p:spPr bwMode="auto">
          <a:xfrm rot="10800000" flipH="1" flipV="1">
            <a:off x="11294820" y="2"/>
            <a:ext cx="881900" cy="486792"/>
          </a:xfrm>
          <a:custGeom>
            <a:avLst/>
            <a:gdLst>
              <a:gd name="T0" fmla="*/ 0 w 404"/>
              <a:gd name="T1" fmla="*/ 0 h 223"/>
              <a:gd name="T2" fmla="*/ 0 w 404"/>
              <a:gd name="T3" fmla="*/ 223 h 223"/>
              <a:gd name="T4" fmla="*/ 404 w 404"/>
              <a:gd name="T5" fmla="*/ 0 h 223"/>
              <a:gd name="T6" fmla="*/ 0 w 404"/>
              <a:gd name="T7" fmla="*/ 0 h 223"/>
            </a:gdLst>
            <a:ahLst/>
            <a:cxnLst>
              <a:cxn ang="0">
                <a:pos x="T0" y="T1"/>
              </a:cxn>
              <a:cxn ang="0">
                <a:pos x="T2" y="T3"/>
              </a:cxn>
              <a:cxn ang="0">
                <a:pos x="T4" y="T5"/>
              </a:cxn>
              <a:cxn ang="0">
                <a:pos x="T6" y="T7"/>
              </a:cxn>
            </a:cxnLst>
            <a:rect l="0" t="0" r="r" b="b"/>
            <a:pathLst>
              <a:path w="404" h="223">
                <a:moveTo>
                  <a:pt x="0" y="0"/>
                </a:moveTo>
                <a:lnTo>
                  <a:pt x="0" y="223"/>
                </a:lnTo>
                <a:lnTo>
                  <a:pt x="404" y="0"/>
                </a:lnTo>
                <a:lnTo>
                  <a:pt x="0" y="0"/>
                </a:lnTo>
                <a:close/>
              </a:path>
            </a:pathLst>
          </a:custGeom>
          <a:solidFill>
            <a:srgbClr val="52B47D"/>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Freeform 100">
            <a:extLst>
              <a:ext uri="{FF2B5EF4-FFF2-40B4-BE49-F238E27FC236}">
                <a16:creationId xmlns:a16="http://schemas.microsoft.com/office/drawing/2014/main" id="{764B0B99-7377-405B-A67B-B7C2F9BAB04D}"/>
              </a:ext>
            </a:extLst>
          </p:cNvPr>
          <p:cNvSpPr>
            <a:spLocks/>
          </p:cNvSpPr>
          <p:nvPr/>
        </p:nvSpPr>
        <p:spPr bwMode="auto">
          <a:xfrm rot="10800000" flipH="1" flipV="1">
            <a:off x="9502643" y="1484386"/>
            <a:ext cx="892813" cy="999778"/>
          </a:xfrm>
          <a:custGeom>
            <a:avLst/>
            <a:gdLst>
              <a:gd name="T0" fmla="*/ 0 w 409"/>
              <a:gd name="T1" fmla="*/ 0 h 458"/>
              <a:gd name="T2" fmla="*/ 409 w 409"/>
              <a:gd name="T3" fmla="*/ 230 h 458"/>
              <a:gd name="T4" fmla="*/ 0 w 409"/>
              <a:gd name="T5" fmla="*/ 458 h 458"/>
              <a:gd name="T6" fmla="*/ 0 w 409"/>
              <a:gd name="T7" fmla="*/ 0 h 458"/>
            </a:gdLst>
            <a:ahLst/>
            <a:cxnLst>
              <a:cxn ang="0">
                <a:pos x="T0" y="T1"/>
              </a:cxn>
              <a:cxn ang="0">
                <a:pos x="T2" y="T3"/>
              </a:cxn>
              <a:cxn ang="0">
                <a:pos x="T4" y="T5"/>
              </a:cxn>
              <a:cxn ang="0">
                <a:pos x="T6" y="T7"/>
              </a:cxn>
            </a:cxnLst>
            <a:rect l="0" t="0" r="r" b="b"/>
            <a:pathLst>
              <a:path w="409" h="458">
                <a:moveTo>
                  <a:pt x="0" y="0"/>
                </a:moveTo>
                <a:lnTo>
                  <a:pt x="409" y="230"/>
                </a:lnTo>
                <a:lnTo>
                  <a:pt x="0" y="458"/>
                </a:lnTo>
                <a:lnTo>
                  <a:pt x="0" y="0"/>
                </a:lnTo>
                <a:close/>
              </a:path>
            </a:pathLst>
          </a:custGeom>
          <a:solidFill>
            <a:srgbClr val="1F60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87">
            <a:extLst>
              <a:ext uri="{FF2B5EF4-FFF2-40B4-BE49-F238E27FC236}">
                <a16:creationId xmlns:a16="http://schemas.microsoft.com/office/drawing/2014/main" id="{270E725A-9FDF-41B1-A45B-32D659545467}"/>
              </a:ext>
            </a:extLst>
          </p:cNvPr>
          <p:cNvSpPr>
            <a:spLocks/>
          </p:cNvSpPr>
          <p:nvPr/>
        </p:nvSpPr>
        <p:spPr bwMode="auto">
          <a:xfrm rot="10800000" flipH="1" flipV="1">
            <a:off x="6808919" y="2"/>
            <a:ext cx="897180" cy="988863"/>
          </a:xfrm>
          <a:custGeom>
            <a:avLst/>
            <a:gdLst>
              <a:gd name="T0" fmla="*/ 0 w 411"/>
              <a:gd name="T1" fmla="*/ 0 h 453"/>
              <a:gd name="T2" fmla="*/ 0 w 411"/>
              <a:gd name="T3" fmla="*/ 453 h 453"/>
              <a:gd name="T4" fmla="*/ 411 w 411"/>
              <a:gd name="T5" fmla="*/ 223 h 453"/>
              <a:gd name="T6" fmla="*/ 7 w 411"/>
              <a:gd name="T7" fmla="*/ 0 h 453"/>
              <a:gd name="T8" fmla="*/ 0 w 411"/>
              <a:gd name="T9" fmla="*/ 0 h 453"/>
            </a:gdLst>
            <a:ahLst/>
            <a:cxnLst>
              <a:cxn ang="0">
                <a:pos x="T0" y="T1"/>
              </a:cxn>
              <a:cxn ang="0">
                <a:pos x="T2" y="T3"/>
              </a:cxn>
              <a:cxn ang="0">
                <a:pos x="T4" y="T5"/>
              </a:cxn>
              <a:cxn ang="0">
                <a:pos x="T6" y="T7"/>
              </a:cxn>
              <a:cxn ang="0">
                <a:pos x="T8" y="T9"/>
              </a:cxn>
            </a:cxnLst>
            <a:rect l="0" t="0" r="r" b="b"/>
            <a:pathLst>
              <a:path w="411" h="453">
                <a:moveTo>
                  <a:pt x="0" y="0"/>
                </a:moveTo>
                <a:lnTo>
                  <a:pt x="0" y="453"/>
                </a:lnTo>
                <a:lnTo>
                  <a:pt x="411" y="223"/>
                </a:lnTo>
                <a:lnTo>
                  <a:pt x="7" y="0"/>
                </a:lnTo>
                <a:lnTo>
                  <a:pt x="0" y="0"/>
                </a:lnTo>
                <a:close/>
              </a:path>
            </a:pathLst>
          </a:custGeom>
          <a:solidFill>
            <a:srgbClr val="52B47D"/>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Freeform 111">
            <a:extLst>
              <a:ext uri="{FF2B5EF4-FFF2-40B4-BE49-F238E27FC236}">
                <a16:creationId xmlns:a16="http://schemas.microsoft.com/office/drawing/2014/main" id="{E7931B49-869C-4415-8082-EF97CD4D33E0}"/>
              </a:ext>
            </a:extLst>
          </p:cNvPr>
          <p:cNvSpPr>
            <a:spLocks/>
          </p:cNvSpPr>
          <p:nvPr/>
        </p:nvSpPr>
        <p:spPr bwMode="auto">
          <a:xfrm rot="10800000" flipH="1" flipV="1">
            <a:off x="11294819" y="1484388"/>
            <a:ext cx="897180" cy="999778"/>
          </a:xfrm>
          <a:custGeom>
            <a:avLst/>
            <a:gdLst>
              <a:gd name="T0" fmla="*/ 0 w 411"/>
              <a:gd name="T1" fmla="*/ 0 h 458"/>
              <a:gd name="T2" fmla="*/ 411 w 411"/>
              <a:gd name="T3" fmla="*/ 230 h 458"/>
              <a:gd name="T4" fmla="*/ 0 w 411"/>
              <a:gd name="T5" fmla="*/ 458 h 458"/>
              <a:gd name="T6" fmla="*/ 0 w 411"/>
              <a:gd name="T7" fmla="*/ 0 h 458"/>
            </a:gdLst>
            <a:ahLst/>
            <a:cxnLst>
              <a:cxn ang="0">
                <a:pos x="T0" y="T1"/>
              </a:cxn>
              <a:cxn ang="0">
                <a:pos x="T2" y="T3"/>
              </a:cxn>
              <a:cxn ang="0">
                <a:pos x="T4" y="T5"/>
              </a:cxn>
              <a:cxn ang="0">
                <a:pos x="T6" y="T7"/>
              </a:cxn>
            </a:cxnLst>
            <a:rect l="0" t="0" r="r" b="b"/>
            <a:pathLst>
              <a:path w="411" h="458">
                <a:moveTo>
                  <a:pt x="0" y="0"/>
                </a:moveTo>
                <a:lnTo>
                  <a:pt x="411" y="230"/>
                </a:lnTo>
                <a:lnTo>
                  <a:pt x="0" y="458"/>
                </a:lnTo>
                <a:lnTo>
                  <a:pt x="0" y="0"/>
                </a:lnTo>
                <a:close/>
              </a:path>
            </a:pathLst>
          </a:custGeom>
          <a:solidFill>
            <a:schemeClr val="accent1">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Google Shape;188;p27">
            <a:extLst>
              <a:ext uri="{FF2B5EF4-FFF2-40B4-BE49-F238E27FC236}">
                <a16:creationId xmlns:a16="http://schemas.microsoft.com/office/drawing/2014/main" id="{EC4C5C83-EECB-42EB-B7CB-E014C238FC47}"/>
              </a:ext>
            </a:extLst>
          </p:cNvPr>
          <p:cNvSpPr/>
          <p:nvPr/>
        </p:nvSpPr>
        <p:spPr>
          <a:xfrm>
            <a:off x="5546559" y="4974878"/>
            <a:ext cx="6199893"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dirty="0">
                <a:solidFill>
                  <a:srgbClr val="1E71B8"/>
                </a:solidFill>
                <a:latin typeface="Open Sans"/>
                <a:ea typeface="Open Sans"/>
                <a:cs typeface="Open Sans"/>
                <a:sym typeface="Open Sans"/>
              </a:rPr>
              <a:t>NES IMPACT ASSESSMENT</a:t>
            </a:r>
            <a:endParaRPr lang="en-US" sz="2000" dirty="0"/>
          </a:p>
        </p:txBody>
      </p:sp>
      <p:cxnSp>
        <p:nvCxnSpPr>
          <p:cNvPr id="43" name="Google Shape;190;p27">
            <a:extLst>
              <a:ext uri="{FF2B5EF4-FFF2-40B4-BE49-F238E27FC236}">
                <a16:creationId xmlns:a16="http://schemas.microsoft.com/office/drawing/2014/main" id="{7C80D6E9-8991-4F13-8D2C-0CC109EADAF0}"/>
              </a:ext>
            </a:extLst>
          </p:cNvPr>
          <p:cNvCxnSpPr/>
          <p:nvPr/>
        </p:nvCxnSpPr>
        <p:spPr>
          <a:xfrm flipH="1">
            <a:off x="5432189" y="4987319"/>
            <a:ext cx="29032" cy="1833562"/>
          </a:xfrm>
          <a:prstGeom prst="straightConnector1">
            <a:avLst/>
          </a:prstGeom>
          <a:noFill/>
          <a:ln w="12700" cap="flat" cmpd="sng">
            <a:solidFill>
              <a:srgbClr val="D9D9D9"/>
            </a:solidFill>
            <a:prstDash val="solid"/>
            <a:miter lim="800000"/>
            <a:headEnd type="none" w="sm" len="sm"/>
            <a:tailEnd type="none" w="sm" len="sm"/>
          </a:ln>
        </p:spPr>
      </p:cxnSp>
      <p:pic>
        <p:nvPicPr>
          <p:cNvPr id="44" name="Picture 43">
            <a:extLst>
              <a:ext uri="{FF2B5EF4-FFF2-40B4-BE49-F238E27FC236}">
                <a16:creationId xmlns:a16="http://schemas.microsoft.com/office/drawing/2014/main" id="{8C905FC2-600A-466E-84A3-A765755F7B52}"/>
              </a:ext>
            </a:extLst>
          </p:cNvPr>
          <p:cNvPicPr>
            <a:picLocks noChangeAspect="1"/>
          </p:cNvPicPr>
          <p:nvPr/>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6176" t="49541" r="18966" b="11824"/>
          <a:stretch/>
        </p:blipFill>
        <p:spPr>
          <a:xfrm>
            <a:off x="156088" y="122817"/>
            <a:ext cx="2110902" cy="1257395"/>
          </a:xfrm>
          <a:prstGeom prst="rect">
            <a:avLst/>
          </a:prstGeom>
        </p:spPr>
      </p:pic>
      <p:sp>
        <p:nvSpPr>
          <p:cNvPr id="50" name="Freeform 82">
            <a:extLst>
              <a:ext uri="{FF2B5EF4-FFF2-40B4-BE49-F238E27FC236}">
                <a16:creationId xmlns:a16="http://schemas.microsoft.com/office/drawing/2014/main" id="{AA8CE70C-9491-42D4-AFD8-15156463B5DE}"/>
              </a:ext>
            </a:extLst>
          </p:cNvPr>
          <p:cNvSpPr>
            <a:spLocks/>
          </p:cNvSpPr>
          <p:nvPr/>
        </p:nvSpPr>
        <p:spPr bwMode="auto">
          <a:xfrm rot="10800000" flipH="1" flipV="1">
            <a:off x="6830748" y="978850"/>
            <a:ext cx="899363" cy="997595"/>
          </a:xfrm>
          <a:custGeom>
            <a:avLst/>
            <a:gdLst>
              <a:gd name="T0" fmla="*/ 0 w 412"/>
              <a:gd name="T1" fmla="*/ 0 h 457"/>
              <a:gd name="T2" fmla="*/ 412 w 412"/>
              <a:gd name="T3" fmla="*/ 230 h 457"/>
              <a:gd name="T4" fmla="*/ 0 w 412"/>
              <a:gd name="T5" fmla="*/ 457 h 457"/>
              <a:gd name="T6" fmla="*/ 0 w 412"/>
              <a:gd name="T7" fmla="*/ 0 h 457"/>
            </a:gdLst>
            <a:ahLst/>
            <a:cxnLst>
              <a:cxn ang="0">
                <a:pos x="T0" y="T1"/>
              </a:cxn>
              <a:cxn ang="0">
                <a:pos x="T2" y="T3"/>
              </a:cxn>
              <a:cxn ang="0">
                <a:pos x="T4" y="T5"/>
              </a:cxn>
              <a:cxn ang="0">
                <a:pos x="T6" y="T7"/>
              </a:cxn>
            </a:cxnLst>
            <a:rect l="0" t="0" r="r" b="b"/>
            <a:pathLst>
              <a:path w="412" h="457">
                <a:moveTo>
                  <a:pt x="0" y="0"/>
                </a:moveTo>
                <a:lnTo>
                  <a:pt x="412" y="230"/>
                </a:lnTo>
                <a:lnTo>
                  <a:pt x="0" y="457"/>
                </a:lnTo>
                <a:lnTo>
                  <a:pt x="0" y="0"/>
                </a:lnTo>
                <a:close/>
              </a:path>
            </a:pathLst>
          </a:custGeom>
          <a:solidFill>
            <a:schemeClr val="accent1">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8974296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8E265688-0105-4EAB-A502-21D45E97FBE6}"/>
              </a:ext>
            </a:extLst>
          </p:cNvPr>
          <p:cNvCxnSpPr>
            <a:cxnSpLocks/>
          </p:cNvCxnSpPr>
          <p:nvPr/>
        </p:nvCxnSpPr>
        <p:spPr>
          <a:xfrm flipH="1">
            <a:off x="8007303" y="467833"/>
            <a:ext cx="869699" cy="6294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6" name="Text Placeholder 33"/>
          <p:cNvSpPr txBox="1">
            <a:spLocks/>
          </p:cNvSpPr>
          <p:nvPr/>
        </p:nvSpPr>
        <p:spPr>
          <a:xfrm>
            <a:off x="5254581" y="1190271"/>
            <a:ext cx="1062506" cy="207753"/>
          </a:xfrm>
          <a:prstGeom prst="rect">
            <a:avLst/>
          </a:prstGeom>
        </p:spPr>
        <p:txBody>
          <a:bodyPr lIns="0" tIns="0" rIns="0" bIns="0"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mn-cs"/>
              </a:rPr>
              <a:t>Your Text Here</a:t>
            </a:r>
          </a:p>
        </p:txBody>
      </p:sp>
      <p:sp>
        <p:nvSpPr>
          <p:cNvPr id="117" name="Text Placeholder 33"/>
          <p:cNvSpPr txBox="1">
            <a:spLocks/>
          </p:cNvSpPr>
          <p:nvPr/>
        </p:nvSpPr>
        <p:spPr>
          <a:xfrm>
            <a:off x="7536244" y="2181470"/>
            <a:ext cx="1062506" cy="207753"/>
          </a:xfrm>
          <a:prstGeom prst="rect">
            <a:avLst/>
          </a:prstGeom>
        </p:spPr>
        <p:txBody>
          <a:bodyPr lIns="0" tIns="0" rIns="0" bIns="0"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mn-cs"/>
              </a:rPr>
              <a:t>Your Text Here</a:t>
            </a:r>
          </a:p>
        </p:txBody>
      </p:sp>
      <p:sp>
        <p:nvSpPr>
          <p:cNvPr id="118" name="Text Placeholder 33"/>
          <p:cNvSpPr txBox="1">
            <a:spLocks/>
          </p:cNvSpPr>
          <p:nvPr/>
        </p:nvSpPr>
        <p:spPr>
          <a:xfrm>
            <a:off x="8055553" y="3433965"/>
            <a:ext cx="1062506" cy="207753"/>
          </a:xfrm>
          <a:prstGeom prst="rect">
            <a:avLst/>
          </a:prstGeom>
        </p:spPr>
        <p:txBody>
          <a:bodyPr lIns="0" tIns="0" rIns="0" bIns="0"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mn-cs"/>
              </a:rPr>
              <a:t>Your Text Here</a:t>
            </a:r>
          </a:p>
        </p:txBody>
      </p:sp>
      <p:sp>
        <p:nvSpPr>
          <p:cNvPr id="119" name="Text Placeholder 33"/>
          <p:cNvSpPr txBox="1">
            <a:spLocks/>
          </p:cNvSpPr>
          <p:nvPr/>
        </p:nvSpPr>
        <p:spPr>
          <a:xfrm>
            <a:off x="7536244" y="4800498"/>
            <a:ext cx="1062506" cy="207753"/>
          </a:xfrm>
          <a:prstGeom prst="rect">
            <a:avLst/>
          </a:prstGeom>
        </p:spPr>
        <p:txBody>
          <a:bodyPr lIns="0" tIns="0" rIns="0" bIns="0"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mn-cs"/>
              </a:rPr>
              <a:t>Your Text Here</a:t>
            </a:r>
          </a:p>
        </p:txBody>
      </p:sp>
      <p:sp>
        <p:nvSpPr>
          <p:cNvPr id="120" name="Text Placeholder 33"/>
          <p:cNvSpPr txBox="1">
            <a:spLocks/>
          </p:cNvSpPr>
          <p:nvPr/>
        </p:nvSpPr>
        <p:spPr>
          <a:xfrm>
            <a:off x="2970975" y="2175749"/>
            <a:ext cx="1062506" cy="207753"/>
          </a:xfrm>
          <a:prstGeom prst="rect">
            <a:avLst/>
          </a:prstGeom>
        </p:spPr>
        <p:txBody>
          <a:bodyPr lIns="0" tIns="0" rIns="0" bIns="0"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mn-cs"/>
              </a:rPr>
              <a:t>Your Text Here</a:t>
            </a:r>
          </a:p>
        </p:txBody>
      </p:sp>
      <p:sp>
        <p:nvSpPr>
          <p:cNvPr id="121" name="Text Placeholder 33"/>
          <p:cNvSpPr txBox="1">
            <a:spLocks/>
          </p:cNvSpPr>
          <p:nvPr/>
        </p:nvSpPr>
        <p:spPr>
          <a:xfrm>
            <a:off x="2414872" y="3431620"/>
            <a:ext cx="1062506" cy="207753"/>
          </a:xfrm>
          <a:prstGeom prst="rect">
            <a:avLst/>
          </a:prstGeom>
        </p:spPr>
        <p:txBody>
          <a:bodyPr lIns="0" tIns="0" rIns="0" bIns="0"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mn-cs"/>
              </a:rPr>
              <a:t>Your Text Here</a:t>
            </a:r>
          </a:p>
        </p:txBody>
      </p:sp>
      <p:sp>
        <p:nvSpPr>
          <p:cNvPr id="122" name="Text Placeholder 33"/>
          <p:cNvSpPr txBox="1">
            <a:spLocks/>
          </p:cNvSpPr>
          <p:nvPr/>
        </p:nvSpPr>
        <p:spPr>
          <a:xfrm>
            <a:off x="2944243" y="4797520"/>
            <a:ext cx="1062506" cy="207753"/>
          </a:xfrm>
          <a:prstGeom prst="rect">
            <a:avLst/>
          </a:prstGeom>
        </p:spPr>
        <p:txBody>
          <a:bodyPr lIns="0" tIns="0" rIns="0" bIns="0"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mn-cs"/>
              </a:rPr>
              <a:t>Your Text Here</a:t>
            </a:r>
          </a:p>
        </p:txBody>
      </p:sp>
      <p:sp>
        <p:nvSpPr>
          <p:cNvPr id="123" name="Text Placeholder 33"/>
          <p:cNvSpPr txBox="1">
            <a:spLocks/>
          </p:cNvSpPr>
          <p:nvPr/>
        </p:nvSpPr>
        <p:spPr>
          <a:xfrm>
            <a:off x="5266342" y="5800277"/>
            <a:ext cx="1062506" cy="207753"/>
          </a:xfrm>
          <a:prstGeom prst="rect">
            <a:avLst/>
          </a:prstGeom>
        </p:spPr>
        <p:txBody>
          <a:bodyPr lIns="0" tIns="0" rIns="0" bIns="0"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mn-cs"/>
              </a:rPr>
              <a:t>Your Text Here</a:t>
            </a:r>
          </a:p>
        </p:txBody>
      </p:sp>
      <p:sp>
        <p:nvSpPr>
          <p:cNvPr id="124" name="Text Placeholder 32"/>
          <p:cNvSpPr txBox="1">
            <a:spLocks/>
          </p:cNvSpPr>
          <p:nvPr/>
        </p:nvSpPr>
        <p:spPr>
          <a:xfrm>
            <a:off x="9755636" y="2614814"/>
            <a:ext cx="1237343" cy="444680"/>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1088232"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srgbClr val="000000"/>
                </a:solidFill>
                <a:effectLst/>
                <a:uLnTx/>
                <a:uFillTx/>
                <a:latin typeface="Calibri Light" panose="020F0302020204030204" pitchFamily="34" charset="0"/>
                <a:ea typeface="Calibri" panose="020F0502020204030204" pitchFamily="34" charset="0"/>
                <a:cs typeface="+mn-cs"/>
              </a:rPr>
              <a:t>Universal Banking Model of Nigeria was reformed</a:t>
            </a:r>
            <a:endParaRPr kumimoji="0" lang="en-US" sz="1100" b="0" i="0" u="none" strike="noStrike" kern="1200" cap="none" spc="0" normalizeH="0" baseline="0" noProof="0" dirty="0">
              <a:ln>
                <a:noFill/>
              </a:ln>
              <a:solidFill>
                <a:prstClr val="white">
                  <a:lumMod val="75000"/>
                </a:prstClr>
              </a:solidFill>
              <a:effectLst/>
              <a:uLnTx/>
              <a:uFillTx/>
              <a:latin typeface="Arial" panose="020B0604020202020204" pitchFamily="34" charset="0"/>
              <a:ea typeface="+mn-ea"/>
              <a:cs typeface="+mn-cs"/>
            </a:endParaRPr>
          </a:p>
        </p:txBody>
      </p:sp>
      <p:sp>
        <p:nvSpPr>
          <p:cNvPr id="125" name="Text Placeholder 32"/>
          <p:cNvSpPr txBox="1">
            <a:spLocks/>
          </p:cNvSpPr>
          <p:nvPr/>
        </p:nvSpPr>
        <p:spPr>
          <a:xfrm>
            <a:off x="10035528" y="3935964"/>
            <a:ext cx="1430198" cy="501098"/>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holders of commercial licenses received the opportunity to sell their services to other non-core banks. </a:t>
            </a: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26" name="Text Placeholder 32"/>
          <p:cNvSpPr txBox="1">
            <a:spLocks/>
          </p:cNvSpPr>
          <p:nvPr/>
        </p:nvSpPr>
        <p:spPr>
          <a:xfrm>
            <a:off x="9650154" y="5255195"/>
            <a:ext cx="1265223" cy="290946"/>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new types of licenses were created</a:t>
            </a: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27" name="Text Placeholder 32"/>
          <p:cNvSpPr txBox="1">
            <a:spLocks/>
          </p:cNvSpPr>
          <p:nvPr/>
        </p:nvSpPr>
        <p:spPr>
          <a:xfrm>
            <a:off x="6878217" y="6181763"/>
            <a:ext cx="1164744" cy="345732"/>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helped private banks to fix their financial position. </a:t>
            </a: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28" name="Text Placeholder 32"/>
          <p:cNvSpPr txBox="1">
            <a:spLocks/>
          </p:cNvSpPr>
          <p:nvPr/>
        </p:nvSpPr>
        <p:spPr>
          <a:xfrm>
            <a:off x="4090693" y="5333072"/>
            <a:ext cx="2297536" cy="345732"/>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r" defTabSz="1088232"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srgbClr val="000000"/>
                </a:solidFill>
                <a:effectLst/>
                <a:uLnTx/>
                <a:uFillTx/>
                <a:latin typeface="Calibri Light" panose="020F0302020204030204" pitchFamily="34" charset="0"/>
                <a:ea typeface="Calibri" panose="020F0502020204030204" pitchFamily="34" charset="0"/>
                <a:cs typeface="+mn-cs"/>
              </a:rPr>
              <a:t>Gathered non-profitable or not working loans of the commercial banks. </a:t>
            </a:r>
            <a:endParaRPr kumimoji="0" lang="en-US" sz="1100" b="0" i="0" u="none" strike="noStrike" kern="1200" cap="none" spc="0" normalizeH="0" baseline="0" noProof="0" dirty="0">
              <a:ln>
                <a:noFill/>
              </a:ln>
              <a:solidFill>
                <a:prstClr val="white">
                  <a:lumMod val="75000"/>
                </a:prstClr>
              </a:solidFill>
              <a:effectLst/>
              <a:uLnTx/>
              <a:uFillTx/>
              <a:latin typeface="Arial" panose="020B0604020202020204" pitchFamily="34" charset="0"/>
              <a:ea typeface="+mn-ea"/>
              <a:cs typeface="+mn-cs"/>
            </a:endParaRPr>
          </a:p>
        </p:txBody>
      </p:sp>
      <p:sp>
        <p:nvSpPr>
          <p:cNvPr id="129" name="Text Placeholder 32"/>
          <p:cNvSpPr txBox="1">
            <a:spLocks/>
          </p:cNvSpPr>
          <p:nvPr/>
        </p:nvSpPr>
        <p:spPr>
          <a:xfrm>
            <a:off x="4214615" y="3938827"/>
            <a:ext cx="1736302" cy="498235"/>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r" defTabSz="1088232"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srgbClr val="000000"/>
                </a:solidFill>
                <a:effectLst/>
                <a:uLnTx/>
                <a:uFillTx/>
                <a:latin typeface="Calibri Light" panose="020F0302020204030204"/>
                <a:ea typeface="+mn-ea"/>
                <a:cs typeface="+mn-cs"/>
              </a:rPr>
              <a:t>Asset Management Corporation of Nigeria (AMCON) was founded</a:t>
            </a:r>
          </a:p>
        </p:txBody>
      </p:sp>
      <p:sp>
        <p:nvSpPr>
          <p:cNvPr id="130" name="Text Placeholder 32"/>
          <p:cNvSpPr txBox="1">
            <a:spLocks/>
          </p:cNvSpPr>
          <p:nvPr/>
        </p:nvSpPr>
        <p:spPr>
          <a:xfrm>
            <a:off x="3834850" y="2588256"/>
            <a:ext cx="2297536" cy="77437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r" defTabSz="1088232"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srgbClr val="000000"/>
                </a:solidFill>
                <a:effectLst/>
                <a:uLnTx/>
                <a:uFillTx/>
                <a:latin typeface="Calibri Light" panose="020F0302020204030204"/>
                <a:ea typeface="+mn-ea"/>
                <a:cs typeface="+mn-cs"/>
              </a:rPr>
              <a:t>the first wave of banking reforms - consolidation of existing commercial banks - remaining banks became more profitable and more stable</a:t>
            </a:r>
          </a:p>
        </p:txBody>
      </p:sp>
      <p:grpSp>
        <p:nvGrpSpPr>
          <p:cNvPr id="6" name="Group 5">
            <a:extLst>
              <a:ext uri="{FF2B5EF4-FFF2-40B4-BE49-F238E27FC236}">
                <a16:creationId xmlns:a16="http://schemas.microsoft.com/office/drawing/2014/main" id="{8040E810-B604-4147-A453-881414ADE0AA}"/>
              </a:ext>
            </a:extLst>
          </p:cNvPr>
          <p:cNvGrpSpPr/>
          <p:nvPr/>
        </p:nvGrpSpPr>
        <p:grpSpPr>
          <a:xfrm>
            <a:off x="4725622" y="848924"/>
            <a:ext cx="6496824" cy="5263926"/>
            <a:chOff x="2351692" y="682580"/>
            <a:chExt cx="6834397" cy="5263926"/>
          </a:xfrm>
        </p:grpSpPr>
        <p:sp>
          <p:nvSpPr>
            <p:cNvPr id="8" name="Oval 7"/>
            <p:cNvSpPr/>
            <p:nvPr/>
          </p:nvSpPr>
          <p:spPr>
            <a:xfrm>
              <a:off x="3932552" y="1744407"/>
              <a:ext cx="3704620" cy="3704620"/>
            </a:xfrm>
            <a:prstGeom prst="ellipse">
              <a:avLst/>
            </a:prstGeom>
            <a:noFill/>
            <a:ln>
              <a:solidFill>
                <a:schemeClr val="bg1">
                  <a:lumMod val="6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1" name="Text Placeholder 32"/>
            <p:cNvSpPr txBox="1">
              <a:spLocks/>
            </p:cNvSpPr>
            <p:nvPr/>
          </p:nvSpPr>
          <p:spPr>
            <a:xfrm>
              <a:off x="4981534" y="682580"/>
              <a:ext cx="1587737" cy="666260"/>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srgbClr val="000000"/>
                  </a:solidFill>
                  <a:effectLst/>
                  <a:uLnTx/>
                  <a:uFillTx/>
                  <a:latin typeface="Calibri Light" panose="020F0302020204030204" pitchFamily="34" charset="0"/>
                  <a:ea typeface="Calibri" panose="020F0502020204030204" pitchFamily="34" charset="0"/>
                  <a:cs typeface="Times New Roman" panose="02020603050405020304" pitchFamily="18" charset="0"/>
                </a:rPr>
                <a:t>working field of commercial banks was reduced</a:t>
              </a: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4" name="Group 3">
              <a:extLst>
                <a:ext uri="{FF2B5EF4-FFF2-40B4-BE49-F238E27FC236}">
                  <a16:creationId xmlns:a16="http://schemas.microsoft.com/office/drawing/2014/main" id="{69B4630B-A611-4BF8-AAEA-14851041A285}"/>
                </a:ext>
              </a:extLst>
            </p:cNvPr>
            <p:cNvGrpSpPr/>
            <p:nvPr/>
          </p:nvGrpSpPr>
          <p:grpSpPr>
            <a:xfrm>
              <a:off x="2351692" y="1221171"/>
              <a:ext cx="6834397" cy="4725335"/>
              <a:chOff x="2351692" y="1221171"/>
              <a:chExt cx="6834397" cy="4725335"/>
            </a:xfrm>
          </p:grpSpPr>
          <p:sp>
            <p:nvSpPr>
              <p:cNvPr id="51" name="Freeform 5"/>
              <p:cNvSpPr>
                <a:spLocks noEditPoints="1"/>
              </p:cNvSpPr>
              <p:nvPr/>
            </p:nvSpPr>
            <p:spPr bwMode="auto">
              <a:xfrm>
                <a:off x="4650191" y="2425384"/>
                <a:ext cx="2340859" cy="2331545"/>
              </a:xfrm>
              <a:custGeom>
                <a:avLst/>
                <a:gdLst>
                  <a:gd name="T0" fmla="*/ 1070 w 1070"/>
                  <a:gd name="T1" fmla="*/ 560 h 1066"/>
                  <a:gd name="T2" fmla="*/ 973 w 1070"/>
                  <a:gd name="T3" fmla="*/ 462 h 1066"/>
                  <a:gd name="T4" fmla="*/ 1034 w 1070"/>
                  <a:gd name="T5" fmla="*/ 340 h 1066"/>
                  <a:gd name="T6" fmla="*/ 904 w 1070"/>
                  <a:gd name="T7" fmla="*/ 288 h 1066"/>
                  <a:gd name="T8" fmla="*/ 910 w 1070"/>
                  <a:gd name="T9" fmla="*/ 153 h 1066"/>
                  <a:gd name="T10" fmla="*/ 769 w 1070"/>
                  <a:gd name="T11" fmla="*/ 157 h 1066"/>
                  <a:gd name="T12" fmla="*/ 721 w 1070"/>
                  <a:gd name="T13" fmla="*/ 33 h 1066"/>
                  <a:gd name="T14" fmla="*/ 591 w 1070"/>
                  <a:gd name="T15" fmla="*/ 94 h 1066"/>
                  <a:gd name="T16" fmla="*/ 535 w 1070"/>
                  <a:gd name="T17" fmla="*/ 0 h 1066"/>
                  <a:gd name="T18" fmla="*/ 478 w 1070"/>
                  <a:gd name="T19" fmla="*/ 94 h 1066"/>
                  <a:gd name="T20" fmla="*/ 349 w 1070"/>
                  <a:gd name="T21" fmla="*/ 33 h 1066"/>
                  <a:gd name="T22" fmla="*/ 301 w 1070"/>
                  <a:gd name="T23" fmla="*/ 157 h 1066"/>
                  <a:gd name="T24" fmla="*/ 159 w 1070"/>
                  <a:gd name="T25" fmla="*/ 153 h 1066"/>
                  <a:gd name="T26" fmla="*/ 165 w 1070"/>
                  <a:gd name="T27" fmla="*/ 288 h 1066"/>
                  <a:gd name="T28" fmla="*/ 36 w 1070"/>
                  <a:gd name="T29" fmla="*/ 340 h 1066"/>
                  <a:gd name="T30" fmla="*/ 96 w 1070"/>
                  <a:gd name="T31" fmla="*/ 462 h 1066"/>
                  <a:gd name="T32" fmla="*/ 0 w 1070"/>
                  <a:gd name="T33" fmla="*/ 560 h 1066"/>
                  <a:gd name="T34" fmla="*/ 105 w 1070"/>
                  <a:gd name="T35" fmla="*/ 647 h 1066"/>
                  <a:gd name="T36" fmla="*/ 55 w 1070"/>
                  <a:gd name="T37" fmla="*/ 774 h 1066"/>
                  <a:gd name="T38" fmla="*/ 187 w 1070"/>
                  <a:gd name="T39" fmla="*/ 812 h 1066"/>
                  <a:gd name="T40" fmla="*/ 192 w 1070"/>
                  <a:gd name="T41" fmla="*/ 946 h 1066"/>
                  <a:gd name="T42" fmla="*/ 328 w 1070"/>
                  <a:gd name="T43" fmla="*/ 929 h 1066"/>
                  <a:gd name="T44" fmla="*/ 385 w 1070"/>
                  <a:gd name="T45" fmla="*/ 1050 h 1066"/>
                  <a:gd name="T46" fmla="*/ 504 w 1070"/>
                  <a:gd name="T47" fmla="*/ 978 h 1066"/>
                  <a:gd name="T48" fmla="*/ 566 w 1070"/>
                  <a:gd name="T49" fmla="*/ 978 h 1066"/>
                  <a:gd name="T50" fmla="*/ 684 w 1070"/>
                  <a:gd name="T51" fmla="*/ 1050 h 1066"/>
                  <a:gd name="T52" fmla="*/ 741 w 1070"/>
                  <a:gd name="T53" fmla="*/ 929 h 1066"/>
                  <a:gd name="T54" fmla="*/ 878 w 1070"/>
                  <a:gd name="T55" fmla="*/ 946 h 1066"/>
                  <a:gd name="T56" fmla="*/ 882 w 1070"/>
                  <a:gd name="T57" fmla="*/ 812 h 1066"/>
                  <a:gd name="T58" fmla="*/ 1014 w 1070"/>
                  <a:gd name="T59" fmla="*/ 774 h 1066"/>
                  <a:gd name="T60" fmla="*/ 965 w 1070"/>
                  <a:gd name="T61" fmla="*/ 647 h 1066"/>
                  <a:gd name="T62" fmla="*/ 535 w 1070"/>
                  <a:gd name="T63" fmla="*/ 831 h 1066"/>
                  <a:gd name="T64" fmla="*/ 535 w 1070"/>
                  <a:gd name="T65" fmla="*/ 235 h 1066"/>
                  <a:gd name="T66" fmla="*/ 535 w 1070"/>
                  <a:gd name="T67" fmla="*/ 831 h 1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70" h="1066">
                    <a:moveTo>
                      <a:pt x="1060" y="638"/>
                    </a:moveTo>
                    <a:cubicBezTo>
                      <a:pt x="1065" y="613"/>
                      <a:pt x="1068" y="586"/>
                      <a:pt x="1070" y="560"/>
                    </a:cubicBezTo>
                    <a:cubicBezTo>
                      <a:pt x="979" y="531"/>
                      <a:pt x="979" y="531"/>
                      <a:pt x="979" y="531"/>
                    </a:cubicBezTo>
                    <a:cubicBezTo>
                      <a:pt x="979" y="507"/>
                      <a:pt x="977" y="484"/>
                      <a:pt x="973" y="462"/>
                    </a:cubicBezTo>
                    <a:cubicBezTo>
                      <a:pt x="1057" y="414"/>
                      <a:pt x="1057" y="414"/>
                      <a:pt x="1057" y="414"/>
                    </a:cubicBezTo>
                    <a:cubicBezTo>
                      <a:pt x="1051" y="389"/>
                      <a:pt x="1043" y="364"/>
                      <a:pt x="1034" y="340"/>
                    </a:cubicBezTo>
                    <a:cubicBezTo>
                      <a:pt x="939" y="351"/>
                      <a:pt x="939" y="351"/>
                      <a:pt x="939" y="351"/>
                    </a:cubicBezTo>
                    <a:cubicBezTo>
                      <a:pt x="929" y="329"/>
                      <a:pt x="917" y="308"/>
                      <a:pt x="904" y="288"/>
                    </a:cubicBezTo>
                    <a:cubicBezTo>
                      <a:pt x="961" y="211"/>
                      <a:pt x="961" y="211"/>
                      <a:pt x="961" y="211"/>
                    </a:cubicBezTo>
                    <a:cubicBezTo>
                      <a:pt x="945" y="191"/>
                      <a:pt x="929" y="171"/>
                      <a:pt x="910" y="153"/>
                    </a:cubicBezTo>
                    <a:cubicBezTo>
                      <a:pt x="828" y="202"/>
                      <a:pt x="828" y="202"/>
                      <a:pt x="828" y="202"/>
                    </a:cubicBezTo>
                    <a:cubicBezTo>
                      <a:pt x="810" y="185"/>
                      <a:pt x="790" y="170"/>
                      <a:pt x="769" y="157"/>
                    </a:cubicBezTo>
                    <a:cubicBezTo>
                      <a:pt x="789" y="64"/>
                      <a:pt x="789" y="64"/>
                      <a:pt x="789" y="64"/>
                    </a:cubicBezTo>
                    <a:cubicBezTo>
                      <a:pt x="767" y="52"/>
                      <a:pt x="744" y="41"/>
                      <a:pt x="721" y="33"/>
                    </a:cubicBezTo>
                    <a:cubicBezTo>
                      <a:pt x="665" y="110"/>
                      <a:pt x="665" y="110"/>
                      <a:pt x="665" y="110"/>
                    </a:cubicBezTo>
                    <a:cubicBezTo>
                      <a:pt x="641" y="103"/>
                      <a:pt x="617" y="98"/>
                      <a:pt x="591" y="94"/>
                    </a:cubicBezTo>
                    <a:cubicBezTo>
                      <a:pt x="572" y="1"/>
                      <a:pt x="572" y="1"/>
                      <a:pt x="572" y="1"/>
                    </a:cubicBezTo>
                    <a:cubicBezTo>
                      <a:pt x="560" y="0"/>
                      <a:pt x="547" y="0"/>
                      <a:pt x="535" y="0"/>
                    </a:cubicBezTo>
                    <a:cubicBezTo>
                      <a:pt x="522" y="0"/>
                      <a:pt x="509" y="0"/>
                      <a:pt x="497" y="1"/>
                    </a:cubicBezTo>
                    <a:cubicBezTo>
                      <a:pt x="478" y="94"/>
                      <a:pt x="478" y="94"/>
                      <a:pt x="478" y="94"/>
                    </a:cubicBezTo>
                    <a:cubicBezTo>
                      <a:pt x="453" y="98"/>
                      <a:pt x="428" y="103"/>
                      <a:pt x="404" y="110"/>
                    </a:cubicBezTo>
                    <a:cubicBezTo>
                      <a:pt x="349" y="33"/>
                      <a:pt x="349" y="33"/>
                      <a:pt x="349" y="33"/>
                    </a:cubicBezTo>
                    <a:cubicBezTo>
                      <a:pt x="325" y="41"/>
                      <a:pt x="302" y="52"/>
                      <a:pt x="280" y="64"/>
                    </a:cubicBezTo>
                    <a:cubicBezTo>
                      <a:pt x="301" y="157"/>
                      <a:pt x="301" y="157"/>
                      <a:pt x="301" y="157"/>
                    </a:cubicBezTo>
                    <a:cubicBezTo>
                      <a:pt x="279" y="170"/>
                      <a:pt x="260" y="185"/>
                      <a:pt x="241" y="202"/>
                    </a:cubicBezTo>
                    <a:cubicBezTo>
                      <a:pt x="159" y="153"/>
                      <a:pt x="159" y="153"/>
                      <a:pt x="159" y="153"/>
                    </a:cubicBezTo>
                    <a:cubicBezTo>
                      <a:pt x="141" y="171"/>
                      <a:pt x="124" y="191"/>
                      <a:pt x="108" y="211"/>
                    </a:cubicBezTo>
                    <a:cubicBezTo>
                      <a:pt x="165" y="288"/>
                      <a:pt x="165" y="288"/>
                      <a:pt x="165" y="288"/>
                    </a:cubicBezTo>
                    <a:cubicBezTo>
                      <a:pt x="152" y="308"/>
                      <a:pt x="140" y="329"/>
                      <a:pt x="130" y="351"/>
                    </a:cubicBezTo>
                    <a:cubicBezTo>
                      <a:pt x="36" y="340"/>
                      <a:pt x="36" y="340"/>
                      <a:pt x="36" y="340"/>
                    </a:cubicBezTo>
                    <a:cubicBezTo>
                      <a:pt x="26" y="364"/>
                      <a:pt x="19" y="389"/>
                      <a:pt x="13" y="414"/>
                    </a:cubicBezTo>
                    <a:cubicBezTo>
                      <a:pt x="96" y="462"/>
                      <a:pt x="96" y="462"/>
                      <a:pt x="96" y="462"/>
                    </a:cubicBezTo>
                    <a:cubicBezTo>
                      <a:pt x="93" y="484"/>
                      <a:pt x="91" y="507"/>
                      <a:pt x="90" y="531"/>
                    </a:cubicBezTo>
                    <a:cubicBezTo>
                      <a:pt x="0" y="560"/>
                      <a:pt x="0" y="560"/>
                      <a:pt x="0" y="560"/>
                    </a:cubicBezTo>
                    <a:cubicBezTo>
                      <a:pt x="1" y="586"/>
                      <a:pt x="4" y="613"/>
                      <a:pt x="9" y="638"/>
                    </a:cubicBezTo>
                    <a:cubicBezTo>
                      <a:pt x="105" y="647"/>
                      <a:pt x="105" y="647"/>
                      <a:pt x="105" y="647"/>
                    </a:cubicBezTo>
                    <a:cubicBezTo>
                      <a:pt x="110" y="669"/>
                      <a:pt x="118" y="690"/>
                      <a:pt x="126" y="711"/>
                    </a:cubicBezTo>
                    <a:cubicBezTo>
                      <a:pt x="55" y="774"/>
                      <a:pt x="55" y="774"/>
                      <a:pt x="55" y="774"/>
                    </a:cubicBezTo>
                    <a:cubicBezTo>
                      <a:pt x="67" y="798"/>
                      <a:pt x="81" y="821"/>
                      <a:pt x="96" y="843"/>
                    </a:cubicBezTo>
                    <a:cubicBezTo>
                      <a:pt x="187" y="812"/>
                      <a:pt x="187" y="812"/>
                      <a:pt x="187" y="812"/>
                    </a:cubicBezTo>
                    <a:cubicBezTo>
                      <a:pt x="201" y="829"/>
                      <a:pt x="215" y="845"/>
                      <a:pt x="231" y="860"/>
                    </a:cubicBezTo>
                    <a:cubicBezTo>
                      <a:pt x="192" y="946"/>
                      <a:pt x="192" y="946"/>
                      <a:pt x="192" y="946"/>
                    </a:cubicBezTo>
                    <a:cubicBezTo>
                      <a:pt x="212" y="964"/>
                      <a:pt x="234" y="979"/>
                      <a:pt x="258" y="994"/>
                    </a:cubicBezTo>
                    <a:cubicBezTo>
                      <a:pt x="328" y="929"/>
                      <a:pt x="328" y="929"/>
                      <a:pt x="328" y="929"/>
                    </a:cubicBezTo>
                    <a:cubicBezTo>
                      <a:pt x="347" y="938"/>
                      <a:pt x="366" y="947"/>
                      <a:pt x="386" y="954"/>
                    </a:cubicBezTo>
                    <a:cubicBezTo>
                      <a:pt x="385" y="1050"/>
                      <a:pt x="385" y="1050"/>
                      <a:pt x="385" y="1050"/>
                    </a:cubicBezTo>
                    <a:cubicBezTo>
                      <a:pt x="411" y="1057"/>
                      <a:pt x="438" y="1063"/>
                      <a:pt x="465" y="1066"/>
                    </a:cubicBezTo>
                    <a:cubicBezTo>
                      <a:pt x="504" y="978"/>
                      <a:pt x="504" y="978"/>
                      <a:pt x="504" y="978"/>
                    </a:cubicBezTo>
                    <a:cubicBezTo>
                      <a:pt x="514" y="979"/>
                      <a:pt x="524" y="979"/>
                      <a:pt x="535" y="979"/>
                    </a:cubicBezTo>
                    <a:cubicBezTo>
                      <a:pt x="545" y="979"/>
                      <a:pt x="556" y="979"/>
                      <a:pt x="566" y="978"/>
                    </a:cubicBezTo>
                    <a:cubicBezTo>
                      <a:pt x="604" y="1066"/>
                      <a:pt x="604" y="1066"/>
                      <a:pt x="604" y="1066"/>
                    </a:cubicBezTo>
                    <a:cubicBezTo>
                      <a:pt x="631" y="1063"/>
                      <a:pt x="658" y="1057"/>
                      <a:pt x="684" y="1050"/>
                    </a:cubicBezTo>
                    <a:cubicBezTo>
                      <a:pt x="683" y="954"/>
                      <a:pt x="683" y="954"/>
                      <a:pt x="683" y="954"/>
                    </a:cubicBezTo>
                    <a:cubicBezTo>
                      <a:pt x="703" y="947"/>
                      <a:pt x="722" y="938"/>
                      <a:pt x="741" y="929"/>
                    </a:cubicBezTo>
                    <a:cubicBezTo>
                      <a:pt x="812" y="994"/>
                      <a:pt x="812" y="994"/>
                      <a:pt x="812" y="994"/>
                    </a:cubicBezTo>
                    <a:cubicBezTo>
                      <a:pt x="835" y="979"/>
                      <a:pt x="857" y="964"/>
                      <a:pt x="878" y="946"/>
                    </a:cubicBezTo>
                    <a:cubicBezTo>
                      <a:pt x="838" y="860"/>
                      <a:pt x="838" y="860"/>
                      <a:pt x="838" y="860"/>
                    </a:cubicBezTo>
                    <a:cubicBezTo>
                      <a:pt x="854" y="845"/>
                      <a:pt x="869" y="829"/>
                      <a:pt x="882" y="812"/>
                    </a:cubicBezTo>
                    <a:cubicBezTo>
                      <a:pt x="973" y="843"/>
                      <a:pt x="973" y="843"/>
                      <a:pt x="973" y="843"/>
                    </a:cubicBezTo>
                    <a:cubicBezTo>
                      <a:pt x="989" y="821"/>
                      <a:pt x="1002" y="798"/>
                      <a:pt x="1014" y="774"/>
                    </a:cubicBezTo>
                    <a:cubicBezTo>
                      <a:pt x="943" y="711"/>
                      <a:pt x="943" y="711"/>
                      <a:pt x="943" y="711"/>
                    </a:cubicBezTo>
                    <a:cubicBezTo>
                      <a:pt x="952" y="690"/>
                      <a:pt x="959" y="669"/>
                      <a:pt x="965" y="647"/>
                    </a:cubicBezTo>
                    <a:lnTo>
                      <a:pt x="1060" y="638"/>
                    </a:lnTo>
                    <a:close/>
                    <a:moveTo>
                      <a:pt x="535" y="831"/>
                    </a:moveTo>
                    <a:cubicBezTo>
                      <a:pt x="370" y="831"/>
                      <a:pt x="237" y="698"/>
                      <a:pt x="237" y="533"/>
                    </a:cubicBezTo>
                    <a:cubicBezTo>
                      <a:pt x="237" y="368"/>
                      <a:pt x="370" y="235"/>
                      <a:pt x="535" y="235"/>
                    </a:cubicBezTo>
                    <a:cubicBezTo>
                      <a:pt x="699" y="235"/>
                      <a:pt x="833" y="368"/>
                      <a:pt x="833" y="533"/>
                    </a:cubicBezTo>
                    <a:cubicBezTo>
                      <a:pt x="833" y="698"/>
                      <a:pt x="699" y="831"/>
                      <a:pt x="535" y="831"/>
                    </a:cubicBezTo>
                    <a:close/>
                  </a:path>
                </a:pathLst>
              </a:custGeom>
              <a:solidFill>
                <a:srgbClr val="00B05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7" name="Group 6"/>
              <p:cNvGrpSpPr/>
              <p:nvPr/>
            </p:nvGrpSpPr>
            <p:grpSpPr>
              <a:xfrm>
                <a:off x="4805576" y="5118879"/>
                <a:ext cx="1050392" cy="827627"/>
                <a:chOff x="4911342" y="5347580"/>
                <a:chExt cx="1050392" cy="827627"/>
              </a:xfrm>
              <a:solidFill>
                <a:schemeClr val="accent5"/>
              </a:solidFill>
            </p:grpSpPr>
            <p:sp>
              <p:nvSpPr>
                <p:cNvPr id="55" name="Freeform 11"/>
                <p:cNvSpPr>
                  <a:spLocks/>
                </p:cNvSpPr>
                <p:nvPr/>
              </p:nvSpPr>
              <p:spPr bwMode="auto">
                <a:xfrm>
                  <a:off x="4911342" y="5967454"/>
                  <a:ext cx="1050392" cy="207753"/>
                </a:xfrm>
                <a:custGeom>
                  <a:avLst/>
                  <a:gdLst>
                    <a:gd name="T0" fmla="*/ 530 w 530"/>
                    <a:gd name="T1" fmla="*/ 47 h 95"/>
                    <a:gd name="T2" fmla="*/ 482 w 530"/>
                    <a:gd name="T3" fmla="*/ 95 h 95"/>
                    <a:gd name="T4" fmla="*/ 48 w 530"/>
                    <a:gd name="T5" fmla="*/ 95 h 95"/>
                    <a:gd name="T6" fmla="*/ 0 w 530"/>
                    <a:gd name="T7" fmla="*/ 47 h 95"/>
                    <a:gd name="T8" fmla="*/ 0 w 530"/>
                    <a:gd name="T9" fmla="*/ 47 h 95"/>
                    <a:gd name="T10" fmla="*/ 48 w 530"/>
                    <a:gd name="T11" fmla="*/ 0 h 95"/>
                    <a:gd name="T12" fmla="*/ 482 w 530"/>
                    <a:gd name="T13" fmla="*/ 0 h 95"/>
                    <a:gd name="T14" fmla="*/ 530 w 530"/>
                    <a:gd name="T15" fmla="*/ 47 h 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0" h="95">
                      <a:moveTo>
                        <a:pt x="530" y="47"/>
                      </a:moveTo>
                      <a:cubicBezTo>
                        <a:pt x="530" y="74"/>
                        <a:pt x="508" y="95"/>
                        <a:pt x="482" y="95"/>
                      </a:cubicBezTo>
                      <a:cubicBezTo>
                        <a:pt x="48" y="95"/>
                        <a:pt x="48" y="95"/>
                        <a:pt x="48" y="95"/>
                      </a:cubicBezTo>
                      <a:cubicBezTo>
                        <a:pt x="22" y="95"/>
                        <a:pt x="0" y="74"/>
                        <a:pt x="0" y="47"/>
                      </a:cubicBezTo>
                      <a:cubicBezTo>
                        <a:pt x="0" y="47"/>
                        <a:pt x="0" y="47"/>
                        <a:pt x="0" y="47"/>
                      </a:cubicBezTo>
                      <a:cubicBezTo>
                        <a:pt x="0" y="21"/>
                        <a:pt x="22" y="0"/>
                        <a:pt x="48" y="0"/>
                      </a:cubicBezTo>
                      <a:cubicBezTo>
                        <a:pt x="482" y="0"/>
                        <a:pt x="482" y="0"/>
                        <a:pt x="482" y="0"/>
                      </a:cubicBezTo>
                      <a:cubicBezTo>
                        <a:pt x="508" y="0"/>
                        <a:pt x="530" y="21"/>
                        <a:pt x="530"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4" name="Oval 20"/>
                <p:cNvSpPr>
                  <a:spLocks noChangeArrowheads="1"/>
                </p:cNvSpPr>
                <p:nvPr/>
              </p:nvSpPr>
              <p:spPr bwMode="auto">
                <a:xfrm>
                  <a:off x="5272757" y="5347580"/>
                  <a:ext cx="538541" cy="53854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5" name="Group 4"/>
              <p:cNvGrpSpPr/>
              <p:nvPr/>
            </p:nvGrpSpPr>
            <p:grpSpPr>
              <a:xfrm>
                <a:off x="6804937" y="1980221"/>
                <a:ext cx="1878913" cy="590195"/>
                <a:chOff x="6742739" y="2286500"/>
                <a:chExt cx="1878913" cy="590195"/>
              </a:xfrm>
              <a:solidFill>
                <a:schemeClr val="accent2"/>
              </a:solidFill>
            </p:grpSpPr>
            <p:sp>
              <p:nvSpPr>
                <p:cNvPr id="56" name="Freeform 12"/>
                <p:cNvSpPr>
                  <a:spLocks/>
                </p:cNvSpPr>
                <p:nvPr/>
              </p:nvSpPr>
              <p:spPr bwMode="auto">
                <a:xfrm>
                  <a:off x="7423087" y="2473028"/>
                  <a:ext cx="1198565" cy="217139"/>
                </a:xfrm>
                <a:custGeom>
                  <a:avLst/>
                  <a:gdLst>
                    <a:gd name="T0" fmla="*/ 530 w 530"/>
                    <a:gd name="T1" fmla="*/ 48 h 96"/>
                    <a:gd name="T2" fmla="*/ 482 w 530"/>
                    <a:gd name="T3" fmla="*/ 96 h 96"/>
                    <a:gd name="T4" fmla="*/ 48 w 530"/>
                    <a:gd name="T5" fmla="*/ 96 h 96"/>
                    <a:gd name="T6" fmla="*/ 0 w 530"/>
                    <a:gd name="T7" fmla="*/ 48 h 96"/>
                    <a:gd name="T8" fmla="*/ 0 w 530"/>
                    <a:gd name="T9" fmla="*/ 48 h 96"/>
                    <a:gd name="T10" fmla="*/ 48 w 530"/>
                    <a:gd name="T11" fmla="*/ 0 h 96"/>
                    <a:gd name="T12" fmla="*/ 482 w 530"/>
                    <a:gd name="T13" fmla="*/ 0 h 96"/>
                    <a:gd name="T14" fmla="*/ 530 w 530"/>
                    <a:gd name="T15" fmla="*/ 48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0" h="96">
                      <a:moveTo>
                        <a:pt x="530" y="48"/>
                      </a:moveTo>
                      <a:cubicBezTo>
                        <a:pt x="530" y="75"/>
                        <a:pt x="508" y="96"/>
                        <a:pt x="482" y="96"/>
                      </a:cubicBezTo>
                      <a:cubicBezTo>
                        <a:pt x="48" y="96"/>
                        <a:pt x="48" y="96"/>
                        <a:pt x="48" y="96"/>
                      </a:cubicBezTo>
                      <a:cubicBezTo>
                        <a:pt x="22" y="96"/>
                        <a:pt x="0" y="75"/>
                        <a:pt x="0" y="48"/>
                      </a:cubicBezTo>
                      <a:cubicBezTo>
                        <a:pt x="0" y="48"/>
                        <a:pt x="0" y="48"/>
                        <a:pt x="0" y="48"/>
                      </a:cubicBezTo>
                      <a:cubicBezTo>
                        <a:pt x="0" y="22"/>
                        <a:pt x="22" y="0"/>
                        <a:pt x="48" y="0"/>
                      </a:cubicBezTo>
                      <a:cubicBezTo>
                        <a:pt x="482" y="0"/>
                        <a:pt x="482" y="0"/>
                        <a:pt x="482" y="0"/>
                      </a:cubicBezTo>
                      <a:cubicBezTo>
                        <a:pt x="508" y="0"/>
                        <a:pt x="530" y="22"/>
                        <a:pt x="530" y="48"/>
                      </a:cubicBez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6" name="Freeform 22"/>
                <p:cNvSpPr>
                  <a:spLocks/>
                </p:cNvSpPr>
                <p:nvPr/>
              </p:nvSpPr>
              <p:spPr bwMode="auto">
                <a:xfrm>
                  <a:off x="6742739" y="2286500"/>
                  <a:ext cx="590195" cy="590195"/>
                </a:xfrm>
                <a:custGeom>
                  <a:avLst/>
                  <a:gdLst>
                    <a:gd name="T0" fmla="*/ 215 w 261"/>
                    <a:gd name="T1" fmla="*/ 46 h 261"/>
                    <a:gd name="T2" fmla="*/ 46 w 261"/>
                    <a:gd name="T3" fmla="*/ 46 h 261"/>
                    <a:gd name="T4" fmla="*/ 46 w 261"/>
                    <a:gd name="T5" fmla="*/ 214 h 261"/>
                    <a:gd name="T6" fmla="*/ 215 w 261"/>
                    <a:gd name="T7" fmla="*/ 214 h 261"/>
                    <a:gd name="T8" fmla="*/ 215 w 261"/>
                    <a:gd name="T9" fmla="*/ 46 h 261"/>
                  </a:gdLst>
                  <a:ahLst/>
                  <a:cxnLst>
                    <a:cxn ang="0">
                      <a:pos x="T0" y="T1"/>
                    </a:cxn>
                    <a:cxn ang="0">
                      <a:pos x="T2" y="T3"/>
                    </a:cxn>
                    <a:cxn ang="0">
                      <a:pos x="T4" y="T5"/>
                    </a:cxn>
                    <a:cxn ang="0">
                      <a:pos x="T6" y="T7"/>
                    </a:cxn>
                    <a:cxn ang="0">
                      <a:pos x="T8" y="T9"/>
                    </a:cxn>
                  </a:cxnLst>
                  <a:rect l="0" t="0" r="r" b="b"/>
                  <a:pathLst>
                    <a:path w="261" h="261">
                      <a:moveTo>
                        <a:pt x="215" y="46"/>
                      </a:moveTo>
                      <a:cubicBezTo>
                        <a:pt x="168" y="0"/>
                        <a:pt x="93" y="0"/>
                        <a:pt x="46" y="46"/>
                      </a:cubicBezTo>
                      <a:cubicBezTo>
                        <a:pt x="0" y="92"/>
                        <a:pt x="0" y="168"/>
                        <a:pt x="46" y="214"/>
                      </a:cubicBezTo>
                      <a:cubicBezTo>
                        <a:pt x="93" y="261"/>
                        <a:pt x="168" y="261"/>
                        <a:pt x="215" y="214"/>
                      </a:cubicBezTo>
                      <a:cubicBezTo>
                        <a:pt x="261" y="168"/>
                        <a:pt x="261" y="92"/>
                        <a:pt x="215" y="46"/>
                      </a:cubicBez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72" name="Group 71"/>
              <p:cNvGrpSpPr/>
              <p:nvPr/>
            </p:nvGrpSpPr>
            <p:grpSpPr>
              <a:xfrm>
                <a:off x="7307176" y="3236426"/>
                <a:ext cx="1878913" cy="590195"/>
                <a:chOff x="6742739" y="2286500"/>
                <a:chExt cx="1878913" cy="590195"/>
              </a:xfrm>
              <a:solidFill>
                <a:schemeClr val="accent3"/>
              </a:solidFill>
            </p:grpSpPr>
            <p:sp>
              <p:nvSpPr>
                <p:cNvPr id="74" name="Freeform 12"/>
                <p:cNvSpPr>
                  <a:spLocks/>
                </p:cNvSpPr>
                <p:nvPr/>
              </p:nvSpPr>
              <p:spPr bwMode="auto">
                <a:xfrm>
                  <a:off x="7423087" y="2473028"/>
                  <a:ext cx="1198565" cy="217139"/>
                </a:xfrm>
                <a:custGeom>
                  <a:avLst/>
                  <a:gdLst>
                    <a:gd name="T0" fmla="*/ 530 w 530"/>
                    <a:gd name="T1" fmla="*/ 48 h 96"/>
                    <a:gd name="T2" fmla="*/ 482 w 530"/>
                    <a:gd name="T3" fmla="*/ 96 h 96"/>
                    <a:gd name="T4" fmla="*/ 48 w 530"/>
                    <a:gd name="T5" fmla="*/ 96 h 96"/>
                    <a:gd name="T6" fmla="*/ 0 w 530"/>
                    <a:gd name="T7" fmla="*/ 48 h 96"/>
                    <a:gd name="T8" fmla="*/ 0 w 530"/>
                    <a:gd name="T9" fmla="*/ 48 h 96"/>
                    <a:gd name="T10" fmla="*/ 48 w 530"/>
                    <a:gd name="T11" fmla="*/ 0 h 96"/>
                    <a:gd name="T12" fmla="*/ 482 w 530"/>
                    <a:gd name="T13" fmla="*/ 0 h 96"/>
                    <a:gd name="T14" fmla="*/ 530 w 530"/>
                    <a:gd name="T15" fmla="*/ 48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0" h="96">
                      <a:moveTo>
                        <a:pt x="530" y="48"/>
                      </a:moveTo>
                      <a:cubicBezTo>
                        <a:pt x="530" y="75"/>
                        <a:pt x="508" y="96"/>
                        <a:pt x="482" y="96"/>
                      </a:cubicBezTo>
                      <a:cubicBezTo>
                        <a:pt x="48" y="96"/>
                        <a:pt x="48" y="96"/>
                        <a:pt x="48" y="96"/>
                      </a:cubicBezTo>
                      <a:cubicBezTo>
                        <a:pt x="22" y="96"/>
                        <a:pt x="0" y="75"/>
                        <a:pt x="0" y="48"/>
                      </a:cubicBezTo>
                      <a:cubicBezTo>
                        <a:pt x="0" y="48"/>
                        <a:pt x="0" y="48"/>
                        <a:pt x="0" y="48"/>
                      </a:cubicBezTo>
                      <a:cubicBezTo>
                        <a:pt x="0" y="22"/>
                        <a:pt x="22" y="0"/>
                        <a:pt x="48" y="0"/>
                      </a:cubicBezTo>
                      <a:cubicBezTo>
                        <a:pt x="482" y="0"/>
                        <a:pt x="482" y="0"/>
                        <a:pt x="482" y="0"/>
                      </a:cubicBezTo>
                      <a:cubicBezTo>
                        <a:pt x="508" y="0"/>
                        <a:pt x="530" y="22"/>
                        <a:pt x="530" y="48"/>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5" name="Freeform 22"/>
                <p:cNvSpPr>
                  <a:spLocks/>
                </p:cNvSpPr>
                <p:nvPr/>
              </p:nvSpPr>
              <p:spPr bwMode="auto">
                <a:xfrm>
                  <a:off x="6742739" y="2286500"/>
                  <a:ext cx="590195" cy="590195"/>
                </a:xfrm>
                <a:custGeom>
                  <a:avLst/>
                  <a:gdLst>
                    <a:gd name="T0" fmla="*/ 215 w 261"/>
                    <a:gd name="T1" fmla="*/ 46 h 261"/>
                    <a:gd name="T2" fmla="*/ 46 w 261"/>
                    <a:gd name="T3" fmla="*/ 46 h 261"/>
                    <a:gd name="T4" fmla="*/ 46 w 261"/>
                    <a:gd name="T5" fmla="*/ 214 h 261"/>
                    <a:gd name="T6" fmla="*/ 215 w 261"/>
                    <a:gd name="T7" fmla="*/ 214 h 261"/>
                    <a:gd name="T8" fmla="*/ 215 w 261"/>
                    <a:gd name="T9" fmla="*/ 46 h 261"/>
                  </a:gdLst>
                  <a:ahLst/>
                  <a:cxnLst>
                    <a:cxn ang="0">
                      <a:pos x="T0" y="T1"/>
                    </a:cxn>
                    <a:cxn ang="0">
                      <a:pos x="T2" y="T3"/>
                    </a:cxn>
                    <a:cxn ang="0">
                      <a:pos x="T4" y="T5"/>
                    </a:cxn>
                    <a:cxn ang="0">
                      <a:pos x="T6" y="T7"/>
                    </a:cxn>
                    <a:cxn ang="0">
                      <a:pos x="T8" y="T9"/>
                    </a:cxn>
                  </a:cxnLst>
                  <a:rect l="0" t="0" r="r" b="b"/>
                  <a:pathLst>
                    <a:path w="261" h="261">
                      <a:moveTo>
                        <a:pt x="215" y="46"/>
                      </a:moveTo>
                      <a:cubicBezTo>
                        <a:pt x="168" y="0"/>
                        <a:pt x="93" y="0"/>
                        <a:pt x="46" y="46"/>
                      </a:cubicBezTo>
                      <a:cubicBezTo>
                        <a:pt x="0" y="92"/>
                        <a:pt x="0" y="168"/>
                        <a:pt x="46" y="214"/>
                      </a:cubicBezTo>
                      <a:cubicBezTo>
                        <a:pt x="93" y="261"/>
                        <a:pt x="168" y="261"/>
                        <a:pt x="215" y="214"/>
                      </a:cubicBezTo>
                      <a:cubicBezTo>
                        <a:pt x="261" y="168"/>
                        <a:pt x="261" y="92"/>
                        <a:pt x="215" y="46"/>
                      </a:cubicBezTo>
                      <a:close/>
                    </a:path>
                  </a:pathLst>
                </a:custGeom>
                <a:solidFill>
                  <a:srgbClr val="1E71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76" name="Group 75"/>
              <p:cNvGrpSpPr/>
              <p:nvPr/>
            </p:nvGrpSpPr>
            <p:grpSpPr>
              <a:xfrm>
                <a:off x="6787867" y="4591172"/>
                <a:ext cx="1878913" cy="590195"/>
                <a:chOff x="6742739" y="2286500"/>
                <a:chExt cx="1878913" cy="590195"/>
              </a:xfrm>
              <a:solidFill>
                <a:schemeClr val="accent4"/>
              </a:solidFill>
            </p:grpSpPr>
            <p:sp>
              <p:nvSpPr>
                <p:cNvPr id="77" name="Freeform 12"/>
                <p:cNvSpPr>
                  <a:spLocks/>
                </p:cNvSpPr>
                <p:nvPr/>
              </p:nvSpPr>
              <p:spPr bwMode="auto">
                <a:xfrm>
                  <a:off x="7423087" y="2473028"/>
                  <a:ext cx="1198565" cy="217139"/>
                </a:xfrm>
                <a:custGeom>
                  <a:avLst/>
                  <a:gdLst>
                    <a:gd name="T0" fmla="*/ 530 w 530"/>
                    <a:gd name="T1" fmla="*/ 48 h 96"/>
                    <a:gd name="T2" fmla="*/ 482 w 530"/>
                    <a:gd name="T3" fmla="*/ 96 h 96"/>
                    <a:gd name="T4" fmla="*/ 48 w 530"/>
                    <a:gd name="T5" fmla="*/ 96 h 96"/>
                    <a:gd name="T6" fmla="*/ 0 w 530"/>
                    <a:gd name="T7" fmla="*/ 48 h 96"/>
                    <a:gd name="T8" fmla="*/ 0 w 530"/>
                    <a:gd name="T9" fmla="*/ 48 h 96"/>
                    <a:gd name="T10" fmla="*/ 48 w 530"/>
                    <a:gd name="T11" fmla="*/ 0 h 96"/>
                    <a:gd name="T12" fmla="*/ 482 w 530"/>
                    <a:gd name="T13" fmla="*/ 0 h 96"/>
                    <a:gd name="T14" fmla="*/ 530 w 530"/>
                    <a:gd name="T15" fmla="*/ 48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0" h="96">
                      <a:moveTo>
                        <a:pt x="530" y="48"/>
                      </a:moveTo>
                      <a:cubicBezTo>
                        <a:pt x="530" y="75"/>
                        <a:pt x="508" y="96"/>
                        <a:pt x="482" y="96"/>
                      </a:cubicBezTo>
                      <a:cubicBezTo>
                        <a:pt x="48" y="96"/>
                        <a:pt x="48" y="96"/>
                        <a:pt x="48" y="96"/>
                      </a:cubicBezTo>
                      <a:cubicBezTo>
                        <a:pt x="22" y="96"/>
                        <a:pt x="0" y="75"/>
                        <a:pt x="0" y="48"/>
                      </a:cubicBezTo>
                      <a:cubicBezTo>
                        <a:pt x="0" y="48"/>
                        <a:pt x="0" y="48"/>
                        <a:pt x="0" y="48"/>
                      </a:cubicBezTo>
                      <a:cubicBezTo>
                        <a:pt x="0" y="22"/>
                        <a:pt x="22" y="0"/>
                        <a:pt x="48" y="0"/>
                      </a:cubicBezTo>
                      <a:cubicBezTo>
                        <a:pt x="482" y="0"/>
                        <a:pt x="482" y="0"/>
                        <a:pt x="482" y="0"/>
                      </a:cubicBezTo>
                      <a:cubicBezTo>
                        <a:pt x="508" y="0"/>
                        <a:pt x="530" y="22"/>
                        <a:pt x="530"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B230"/>
                    </a:solidFill>
                    <a:effectLst/>
                    <a:uLnTx/>
                    <a:uFillTx/>
                    <a:latin typeface="Calibri" panose="020F0502020204030204"/>
                    <a:ea typeface="+mn-ea"/>
                    <a:cs typeface="+mn-cs"/>
                  </a:endParaRPr>
                </a:p>
              </p:txBody>
            </p:sp>
            <p:sp>
              <p:nvSpPr>
                <p:cNvPr id="80" name="Freeform 22"/>
                <p:cNvSpPr>
                  <a:spLocks/>
                </p:cNvSpPr>
                <p:nvPr/>
              </p:nvSpPr>
              <p:spPr bwMode="auto">
                <a:xfrm>
                  <a:off x="6742739" y="2286500"/>
                  <a:ext cx="590195" cy="590195"/>
                </a:xfrm>
                <a:custGeom>
                  <a:avLst/>
                  <a:gdLst>
                    <a:gd name="T0" fmla="*/ 215 w 261"/>
                    <a:gd name="T1" fmla="*/ 46 h 261"/>
                    <a:gd name="T2" fmla="*/ 46 w 261"/>
                    <a:gd name="T3" fmla="*/ 46 h 261"/>
                    <a:gd name="T4" fmla="*/ 46 w 261"/>
                    <a:gd name="T5" fmla="*/ 214 h 261"/>
                    <a:gd name="T6" fmla="*/ 215 w 261"/>
                    <a:gd name="T7" fmla="*/ 214 h 261"/>
                    <a:gd name="T8" fmla="*/ 215 w 261"/>
                    <a:gd name="T9" fmla="*/ 46 h 261"/>
                  </a:gdLst>
                  <a:ahLst/>
                  <a:cxnLst>
                    <a:cxn ang="0">
                      <a:pos x="T0" y="T1"/>
                    </a:cxn>
                    <a:cxn ang="0">
                      <a:pos x="T2" y="T3"/>
                    </a:cxn>
                    <a:cxn ang="0">
                      <a:pos x="T4" y="T5"/>
                    </a:cxn>
                    <a:cxn ang="0">
                      <a:pos x="T6" y="T7"/>
                    </a:cxn>
                    <a:cxn ang="0">
                      <a:pos x="T8" y="T9"/>
                    </a:cxn>
                  </a:cxnLst>
                  <a:rect l="0" t="0" r="r" b="b"/>
                  <a:pathLst>
                    <a:path w="261" h="261">
                      <a:moveTo>
                        <a:pt x="215" y="46"/>
                      </a:moveTo>
                      <a:cubicBezTo>
                        <a:pt x="168" y="0"/>
                        <a:pt x="93" y="0"/>
                        <a:pt x="46" y="46"/>
                      </a:cubicBezTo>
                      <a:cubicBezTo>
                        <a:pt x="0" y="92"/>
                        <a:pt x="0" y="168"/>
                        <a:pt x="46" y="214"/>
                      </a:cubicBezTo>
                      <a:cubicBezTo>
                        <a:pt x="93" y="261"/>
                        <a:pt x="168" y="261"/>
                        <a:pt x="215" y="214"/>
                      </a:cubicBezTo>
                      <a:cubicBezTo>
                        <a:pt x="261" y="168"/>
                        <a:pt x="261" y="92"/>
                        <a:pt x="215"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B230"/>
                    </a:solidFill>
                    <a:effectLst/>
                    <a:uLnTx/>
                    <a:uFillTx/>
                    <a:latin typeface="Calibri" panose="020F0502020204030204"/>
                    <a:ea typeface="+mn-ea"/>
                    <a:cs typeface="+mn-cs"/>
                  </a:endParaRPr>
                </a:p>
              </p:txBody>
            </p:sp>
          </p:grpSp>
          <p:grpSp>
            <p:nvGrpSpPr>
              <p:cNvPr id="81" name="Group 80"/>
              <p:cNvGrpSpPr/>
              <p:nvPr/>
            </p:nvGrpSpPr>
            <p:grpSpPr>
              <a:xfrm rot="10800000">
                <a:off x="2878096" y="4591171"/>
                <a:ext cx="1878913" cy="590195"/>
                <a:chOff x="6742739" y="2286500"/>
                <a:chExt cx="1878913" cy="590195"/>
              </a:xfrm>
              <a:solidFill>
                <a:schemeClr val="accent6"/>
              </a:solidFill>
            </p:grpSpPr>
            <p:sp>
              <p:nvSpPr>
                <p:cNvPr id="82" name="Freeform 12"/>
                <p:cNvSpPr>
                  <a:spLocks/>
                </p:cNvSpPr>
                <p:nvPr/>
              </p:nvSpPr>
              <p:spPr bwMode="auto">
                <a:xfrm>
                  <a:off x="7423087" y="2473028"/>
                  <a:ext cx="1198565" cy="217139"/>
                </a:xfrm>
                <a:custGeom>
                  <a:avLst/>
                  <a:gdLst>
                    <a:gd name="T0" fmla="*/ 530 w 530"/>
                    <a:gd name="T1" fmla="*/ 48 h 96"/>
                    <a:gd name="T2" fmla="*/ 482 w 530"/>
                    <a:gd name="T3" fmla="*/ 96 h 96"/>
                    <a:gd name="T4" fmla="*/ 48 w 530"/>
                    <a:gd name="T5" fmla="*/ 96 h 96"/>
                    <a:gd name="T6" fmla="*/ 0 w 530"/>
                    <a:gd name="T7" fmla="*/ 48 h 96"/>
                    <a:gd name="T8" fmla="*/ 0 w 530"/>
                    <a:gd name="T9" fmla="*/ 48 h 96"/>
                    <a:gd name="T10" fmla="*/ 48 w 530"/>
                    <a:gd name="T11" fmla="*/ 0 h 96"/>
                    <a:gd name="T12" fmla="*/ 482 w 530"/>
                    <a:gd name="T13" fmla="*/ 0 h 96"/>
                    <a:gd name="T14" fmla="*/ 530 w 530"/>
                    <a:gd name="T15" fmla="*/ 48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0" h="96">
                      <a:moveTo>
                        <a:pt x="530" y="48"/>
                      </a:moveTo>
                      <a:cubicBezTo>
                        <a:pt x="530" y="75"/>
                        <a:pt x="508" y="96"/>
                        <a:pt x="482" y="96"/>
                      </a:cubicBezTo>
                      <a:cubicBezTo>
                        <a:pt x="48" y="96"/>
                        <a:pt x="48" y="96"/>
                        <a:pt x="48" y="96"/>
                      </a:cubicBezTo>
                      <a:cubicBezTo>
                        <a:pt x="22" y="96"/>
                        <a:pt x="0" y="75"/>
                        <a:pt x="0" y="48"/>
                      </a:cubicBezTo>
                      <a:cubicBezTo>
                        <a:pt x="0" y="48"/>
                        <a:pt x="0" y="48"/>
                        <a:pt x="0" y="48"/>
                      </a:cubicBezTo>
                      <a:cubicBezTo>
                        <a:pt x="0" y="22"/>
                        <a:pt x="22" y="0"/>
                        <a:pt x="48" y="0"/>
                      </a:cubicBezTo>
                      <a:cubicBezTo>
                        <a:pt x="482" y="0"/>
                        <a:pt x="482" y="0"/>
                        <a:pt x="482" y="0"/>
                      </a:cubicBezTo>
                      <a:cubicBezTo>
                        <a:pt x="508" y="0"/>
                        <a:pt x="530" y="22"/>
                        <a:pt x="530"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3" name="Freeform 22"/>
                <p:cNvSpPr>
                  <a:spLocks/>
                </p:cNvSpPr>
                <p:nvPr/>
              </p:nvSpPr>
              <p:spPr bwMode="auto">
                <a:xfrm>
                  <a:off x="6742739" y="2286500"/>
                  <a:ext cx="590195" cy="590195"/>
                </a:xfrm>
                <a:custGeom>
                  <a:avLst/>
                  <a:gdLst>
                    <a:gd name="T0" fmla="*/ 215 w 261"/>
                    <a:gd name="T1" fmla="*/ 46 h 261"/>
                    <a:gd name="T2" fmla="*/ 46 w 261"/>
                    <a:gd name="T3" fmla="*/ 46 h 261"/>
                    <a:gd name="T4" fmla="*/ 46 w 261"/>
                    <a:gd name="T5" fmla="*/ 214 h 261"/>
                    <a:gd name="T6" fmla="*/ 215 w 261"/>
                    <a:gd name="T7" fmla="*/ 214 h 261"/>
                    <a:gd name="T8" fmla="*/ 215 w 261"/>
                    <a:gd name="T9" fmla="*/ 46 h 261"/>
                  </a:gdLst>
                  <a:ahLst/>
                  <a:cxnLst>
                    <a:cxn ang="0">
                      <a:pos x="T0" y="T1"/>
                    </a:cxn>
                    <a:cxn ang="0">
                      <a:pos x="T2" y="T3"/>
                    </a:cxn>
                    <a:cxn ang="0">
                      <a:pos x="T4" y="T5"/>
                    </a:cxn>
                    <a:cxn ang="0">
                      <a:pos x="T6" y="T7"/>
                    </a:cxn>
                    <a:cxn ang="0">
                      <a:pos x="T8" y="T9"/>
                    </a:cxn>
                  </a:cxnLst>
                  <a:rect l="0" t="0" r="r" b="b"/>
                  <a:pathLst>
                    <a:path w="261" h="261">
                      <a:moveTo>
                        <a:pt x="215" y="46"/>
                      </a:moveTo>
                      <a:cubicBezTo>
                        <a:pt x="168" y="0"/>
                        <a:pt x="93" y="0"/>
                        <a:pt x="46" y="46"/>
                      </a:cubicBezTo>
                      <a:cubicBezTo>
                        <a:pt x="0" y="92"/>
                        <a:pt x="0" y="168"/>
                        <a:pt x="46" y="214"/>
                      </a:cubicBezTo>
                      <a:cubicBezTo>
                        <a:pt x="93" y="261"/>
                        <a:pt x="168" y="261"/>
                        <a:pt x="215" y="214"/>
                      </a:cubicBezTo>
                      <a:cubicBezTo>
                        <a:pt x="261" y="168"/>
                        <a:pt x="261" y="92"/>
                        <a:pt x="215"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100" name="Group 99"/>
              <p:cNvGrpSpPr/>
              <p:nvPr/>
            </p:nvGrpSpPr>
            <p:grpSpPr>
              <a:xfrm rot="10800000">
                <a:off x="2351692" y="3236425"/>
                <a:ext cx="1878913" cy="590195"/>
                <a:chOff x="6742739" y="2286500"/>
                <a:chExt cx="1878913" cy="590195"/>
              </a:xfrm>
              <a:solidFill>
                <a:schemeClr val="accent3"/>
              </a:solidFill>
            </p:grpSpPr>
            <p:sp>
              <p:nvSpPr>
                <p:cNvPr id="101" name="Freeform 12"/>
                <p:cNvSpPr>
                  <a:spLocks/>
                </p:cNvSpPr>
                <p:nvPr/>
              </p:nvSpPr>
              <p:spPr bwMode="auto">
                <a:xfrm>
                  <a:off x="7423087" y="2473028"/>
                  <a:ext cx="1198565" cy="217139"/>
                </a:xfrm>
                <a:custGeom>
                  <a:avLst/>
                  <a:gdLst>
                    <a:gd name="T0" fmla="*/ 530 w 530"/>
                    <a:gd name="T1" fmla="*/ 48 h 96"/>
                    <a:gd name="T2" fmla="*/ 482 w 530"/>
                    <a:gd name="T3" fmla="*/ 96 h 96"/>
                    <a:gd name="T4" fmla="*/ 48 w 530"/>
                    <a:gd name="T5" fmla="*/ 96 h 96"/>
                    <a:gd name="T6" fmla="*/ 0 w 530"/>
                    <a:gd name="T7" fmla="*/ 48 h 96"/>
                    <a:gd name="T8" fmla="*/ 0 w 530"/>
                    <a:gd name="T9" fmla="*/ 48 h 96"/>
                    <a:gd name="T10" fmla="*/ 48 w 530"/>
                    <a:gd name="T11" fmla="*/ 0 h 96"/>
                    <a:gd name="T12" fmla="*/ 482 w 530"/>
                    <a:gd name="T13" fmla="*/ 0 h 96"/>
                    <a:gd name="T14" fmla="*/ 530 w 530"/>
                    <a:gd name="T15" fmla="*/ 48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0" h="96">
                      <a:moveTo>
                        <a:pt x="530" y="48"/>
                      </a:moveTo>
                      <a:cubicBezTo>
                        <a:pt x="530" y="75"/>
                        <a:pt x="508" y="96"/>
                        <a:pt x="482" y="96"/>
                      </a:cubicBezTo>
                      <a:cubicBezTo>
                        <a:pt x="48" y="96"/>
                        <a:pt x="48" y="96"/>
                        <a:pt x="48" y="96"/>
                      </a:cubicBezTo>
                      <a:cubicBezTo>
                        <a:pt x="22" y="96"/>
                        <a:pt x="0" y="75"/>
                        <a:pt x="0" y="48"/>
                      </a:cubicBezTo>
                      <a:cubicBezTo>
                        <a:pt x="0" y="48"/>
                        <a:pt x="0" y="48"/>
                        <a:pt x="0" y="48"/>
                      </a:cubicBezTo>
                      <a:cubicBezTo>
                        <a:pt x="0" y="22"/>
                        <a:pt x="22" y="0"/>
                        <a:pt x="48" y="0"/>
                      </a:cubicBezTo>
                      <a:cubicBezTo>
                        <a:pt x="482" y="0"/>
                        <a:pt x="482" y="0"/>
                        <a:pt x="482" y="0"/>
                      </a:cubicBezTo>
                      <a:cubicBezTo>
                        <a:pt x="508" y="0"/>
                        <a:pt x="530" y="22"/>
                        <a:pt x="530" y="48"/>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02" name="Freeform 22"/>
                <p:cNvSpPr>
                  <a:spLocks/>
                </p:cNvSpPr>
                <p:nvPr/>
              </p:nvSpPr>
              <p:spPr bwMode="auto">
                <a:xfrm>
                  <a:off x="6742739" y="2286500"/>
                  <a:ext cx="590195" cy="590195"/>
                </a:xfrm>
                <a:custGeom>
                  <a:avLst/>
                  <a:gdLst>
                    <a:gd name="T0" fmla="*/ 215 w 261"/>
                    <a:gd name="T1" fmla="*/ 46 h 261"/>
                    <a:gd name="T2" fmla="*/ 46 w 261"/>
                    <a:gd name="T3" fmla="*/ 46 h 261"/>
                    <a:gd name="T4" fmla="*/ 46 w 261"/>
                    <a:gd name="T5" fmla="*/ 214 h 261"/>
                    <a:gd name="T6" fmla="*/ 215 w 261"/>
                    <a:gd name="T7" fmla="*/ 214 h 261"/>
                    <a:gd name="T8" fmla="*/ 215 w 261"/>
                    <a:gd name="T9" fmla="*/ 46 h 261"/>
                  </a:gdLst>
                  <a:ahLst/>
                  <a:cxnLst>
                    <a:cxn ang="0">
                      <a:pos x="T0" y="T1"/>
                    </a:cxn>
                    <a:cxn ang="0">
                      <a:pos x="T2" y="T3"/>
                    </a:cxn>
                    <a:cxn ang="0">
                      <a:pos x="T4" y="T5"/>
                    </a:cxn>
                    <a:cxn ang="0">
                      <a:pos x="T6" y="T7"/>
                    </a:cxn>
                    <a:cxn ang="0">
                      <a:pos x="T8" y="T9"/>
                    </a:cxn>
                  </a:cxnLst>
                  <a:rect l="0" t="0" r="r" b="b"/>
                  <a:pathLst>
                    <a:path w="261" h="261">
                      <a:moveTo>
                        <a:pt x="215" y="46"/>
                      </a:moveTo>
                      <a:cubicBezTo>
                        <a:pt x="168" y="0"/>
                        <a:pt x="93" y="0"/>
                        <a:pt x="46" y="46"/>
                      </a:cubicBezTo>
                      <a:cubicBezTo>
                        <a:pt x="0" y="92"/>
                        <a:pt x="0" y="168"/>
                        <a:pt x="46" y="214"/>
                      </a:cubicBezTo>
                      <a:cubicBezTo>
                        <a:pt x="93" y="261"/>
                        <a:pt x="168" y="261"/>
                        <a:pt x="215" y="214"/>
                      </a:cubicBezTo>
                      <a:cubicBezTo>
                        <a:pt x="261" y="168"/>
                        <a:pt x="261" y="92"/>
                        <a:pt x="215" y="46"/>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103" name="Group 102"/>
              <p:cNvGrpSpPr/>
              <p:nvPr/>
            </p:nvGrpSpPr>
            <p:grpSpPr>
              <a:xfrm rot="10800000">
                <a:off x="2819316" y="1980220"/>
                <a:ext cx="1945472" cy="590195"/>
                <a:chOff x="6742739" y="2286500"/>
                <a:chExt cx="1945472" cy="590195"/>
              </a:xfrm>
              <a:solidFill>
                <a:schemeClr val="accent2"/>
              </a:solidFill>
            </p:grpSpPr>
            <p:sp>
              <p:nvSpPr>
                <p:cNvPr id="110" name="Freeform 12"/>
                <p:cNvSpPr>
                  <a:spLocks/>
                </p:cNvSpPr>
                <p:nvPr/>
              </p:nvSpPr>
              <p:spPr bwMode="auto">
                <a:xfrm>
                  <a:off x="7489646" y="2536854"/>
                  <a:ext cx="1198565" cy="217139"/>
                </a:xfrm>
                <a:custGeom>
                  <a:avLst/>
                  <a:gdLst>
                    <a:gd name="T0" fmla="*/ 530 w 530"/>
                    <a:gd name="T1" fmla="*/ 48 h 96"/>
                    <a:gd name="T2" fmla="*/ 482 w 530"/>
                    <a:gd name="T3" fmla="*/ 96 h 96"/>
                    <a:gd name="T4" fmla="*/ 48 w 530"/>
                    <a:gd name="T5" fmla="*/ 96 h 96"/>
                    <a:gd name="T6" fmla="*/ 0 w 530"/>
                    <a:gd name="T7" fmla="*/ 48 h 96"/>
                    <a:gd name="T8" fmla="*/ 0 w 530"/>
                    <a:gd name="T9" fmla="*/ 48 h 96"/>
                    <a:gd name="T10" fmla="*/ 48 w 530"/>
                    <a:gd name="T11" fmla="*/ 0 h 96"/>
                    <a:gd name="T12" fmla="*/ 482 w 530"/>
                    <a:gd name="T13" fmla="*/ 0 h 96"/>
                    <a:gd name="T14" fmla="*/ 530 w 530"/>
                    <a:gd name="T15" fmla="*/ 48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0" h="96">
                      <a:moveTo>
                        <a:pt x="530" y="48"/>
                      </a:moveTo>
                      <a:cubicBezTo>
                        <a:pt x="530" y="75"/>
                        <a:pt x="508" y="96"/>
                        <a:pt x="482" y="96"/>
                      </a:cubicBezTo>
                      <a:cubicBezTo>
                        <a:pt x="48" y="96"/>
                        <a:pt x="48" y="96"/>
                        <a:pt x="48" y="96"/>
                      </a:cubicBezTo>
                      <a:cubicBezTo>
                        <a:pt x="22" y="96"/>
                        <a:pt x="0" y="75"/>
                        <a:pt x="0" y="48"/>
                      </a:cubicBezTo>
                      <a:cubicBezTo>
                        <a:pt x="0" y="48"/>
                        <a:pt x="0" y="48"/>
                        <a:pt x="0" y="48"/>
                      </a:cubicBezTo>
                      <a:cubicBezTo>
                        <a:pt x="0" y="22"/>
                        <a:pt x="22" y="0"/>
                        <a:pt x="48" y="0"/>
                      </a:cubicBezTo>
                      <a:cubicBezTo>
                        <a:pt x="482" y="0"/>
                        <a:pt x="482" y="0"/>
                        <a:pt x="482" y="0"/>
                      </a:cubicBezTo>
                      <a:cubicBezTo>
                        <a:pt x="508" y="0"/>
                        <a:pt x="530" y="22"/>
                        <a:pt x="530" y="48"/>
                      </a:cubicBez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1" name="Freeform 22"/>
                <p:cNvSpPr>
                  <a:spLocks/>
                </p:cNvSpPr>
                <p:nvPr/>
              </p:nvSpPr>
              <p:spPr bwMode="auto">
                <a:xfrm>
                  <a:off x="6742739" y="2286500"/>
                  <a:ext cx="590195" cy="590195"/>
                </a:xfrm>
                <a:custGeom>
                  <a:avLst/>
                  <a:gdLst>
                    <a:gd name="T0" fmla="*/ 215 w 261"/>
                    <a:gd name="T1" fmla="*/ 46 h 261"/>
                    <a:gd name="T2" fmla="*/ 46 w 261"/>
                    <a:gd name="T3" fmla="*/ 46 h 261"/>
                    <a:gd name="T4" fmla="*/ 46 w 261"/>
                    <a:gd name="T5" fmla="*/ 214 h 261"/>
                    <a:gd name="T6" fmla="*/ 215 w 261"/>
                    <a:gd name="T7" fmla="*/ 214 h 261"/>
                    <a:gd name="T8" fmla="*/ 215 w 261"/>
                    <a:gd name="T9" fmla="*/ 46 h 261"/>
                  </a:gdLst>
                  <a:ahLst/>
                  <a:cxnLst>
                    <a:cxn ang="0">
                      <a:pos x="T0" y="T1"/>
                    </a:cxn>
                    <a:cxn ang="0">
                      <a:pos x="T2" y="T3"/>
                    </a:cxn>
                    <a:cxn ang="0">
                      <a:pos x="T4" y="T5"/>
                    </a:cxn>
                    <a:cxn ang="0">
                      <a:pos x="T6" y="T7"/>
                    </a:cxn>
                    <a:cxn ang="0">
                      <a:pos x="T8" y="T9"/>
                    </a:cxn>
                  </a:cxnLst>
                  <a:rect l="0" t="0" r="r" b="b"/>
                  <a:pathLst>
                    <a:path w="261" h="261">
                      <a:moveTo>
                        <a:pt x="215" y="46"/>
                      </a:moveTo>
                      <a:cubicBezTo>
                        <a:pt x="168" y="0"/>
                        <a:pt x="93" y="0"/>
                        <a:pt x="46" y="46"/>
                      </a:cubicBezTo>
                      <a:cubicBezTo>
                        <a:pt x="0" y="92"/>
                        <a:pt x="0" y="168"/>
                        <a:pt x="46" y="214"/>
                      </a:cubicBezTo>
                      <a:cubicBezTo>
                        <a:pt x="93" y="261"/>
                        <a:pt x="168" y="261"/>
                        <a:pt x="215" y="214"/>
                      </a:cubicBezTo>
                      <a:cubicBezTo>
                        <a:pt x="261" y="168"/>
                        <a:pt x="261" y="92"/>
                        <a:pt x="215" y="46"/>
                      </a:cubicBez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112" name="Group 111"/>
              <p:cNvGrpSpPr/>
              <p:nvPr/>
            </p:nvGrpSpPr>
            <p:grpSpPr>
              <a:xfrm rot="10800000">
                <a:off x="4896696" y="1221171"/>
                <a:ext cx="1500180" cy="828270"/>
                <a:chOff x="5304081" y="5366132"/>
                <a:chExt cx="1500180" cy="828270"/>
              </a:xfrm>
              <a:solidFill>
                <a:schemeClr val="accent5"/>
              </a:solidFill>
            </p:grpSpPr>
            <p:sp>
              <p:nvSpPr>
                <p:cNvPr id="113" name="Freeform 11"/>
                <p:cNvSpPr>
                  <a:spLocks/>
                </p:cNvSpPr>
                <p:nvPr/>
              </p:nvSpPr>
              <p:spPr bwMode="auto">
                <a:xfrm>
                  <a:off x="5304081" y="5952583"/>
                  <a:ext cx="1500180" cy="241819"/>
                </a:xfrm>
                <a:custGeom>
                  <a:avLst/>
                  <a:gdLst>
                    <a:gd name="T0" fmla="*/ 530 w 530"/>
                    <a:gd name="T1" fmla="*/ 47 h 95"/>
                    <a:gd name="T2" fmla="*/ 482 w 530"/>
                    <a:gd name="T3" fmla="*/ 95 h 95"/>
                    <a:gd name="T4" fmla="*/ 48 w 530"/>
                    <a:gd name="T5" fmla="*/ 95 h 95"/>
                    <a:gd name="T6" fmla="*/ 0 w 530"/>
                    <a:gd name="T7" fmla="*/ 47 h 95"/>
                    <a:gd name="T8" fmla="*/ 0 w 530"/>
                    <a:gd name="T9" fmla="*/ 47 h 95"/>
                    <a:gd name="T10" fmla="*/ 48 w 530"/>
                    <a:gd name="T11" fmla="*/ 0 h 95"/>
                    <a:gd name="T12" fmla="*/ 482 w 530"/>
                    <a:gd name="T13" fmla="*/ 0 h 95"/>
                    <a:gd name="T14" fmla="*/ 530 w 530"/>
                    <a:gd name="T15" fmla="*/ 47 h 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0" h="95">
                      <a:moveTo>
                        <a:pt x="530" y="47"/>
                      </a:moveTo>
                      <a:cubicBezTo>
                        <a:pt x="530" y="74"/>
                        <a:pt x="508" y="95"/>
                        <a:pt x="482" y="95"/>
                      </a:cubicBezTo>
                      <a:cubicBezTo>
                        <a:pt x="48" y="95"/>
                        <a:pt x="48" y="95"/>
                        <a:pt x="48" y="95"/>
                      </a:cubicBezTo>
                      <a:cubicBezTo>
                        <a:pt x="22" y="95"/>
                        <a:pt x="0" y="74"/>
                        <a:pt x="0" y="47"/>
                      </a:cubicBezTo>
                      <a:cubicBezTo>
                        <a:pt x="0" y="47"/>
                        <a:pt x="0" y="47"/>
                        <a:pt x="0" y="47"/>
                      </a:cubicBezTo>
                      <a:cubicBezTo>
                        <a:pt x="0" y="21"/>
                        <a:pt x="22" y="0"/>
                        <a:pt x="48" y="0"/>
                      </a:cubicBezTo>
                      <a:cubicBezTo>
                        <a:pt x="482" y="0"/>
                        <a:pt x="482" y="0"/>
                        <a:pt x="482" y="0"/>
                      </a:cubicBezTo>
                      <a:cubicBezTo>
                        <a:pt x="508" y="0"/>
                        <a:pt x="530" y="21"/>
                        <a:pt x="530"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14" name="Oval 20"/>
                <p:cNvSpPr>
                  <a:spLocks noChangeArrowheads="1"/>
                </p:cNvSpPr>
                <p:nvPr/>
              </p:nvSpPr>
              <p:spPr bwMode="auto">
                <a:xfrm>
                  <a:off x="5634091" y="5366132"/>
                  <a:ext cx="538541" cy="53854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133" name="Freeform 115"/>
              <p:cNvSpPr>
                <a:spLocks noChangeArrowheads="1"/>
              </p:cNvSpPr>
              <p:nvPr/>
            </p:nvSpPr>
            <p:spPr bwMode="auto">
              <a:xfrm>
                <a:off x="5698928" y="1613533"/>
                <a:ext cx="220523" cy="273838"/>
              </a:xfrm>
              <a:custGeom>
                <a:avLst/>
                <a:gdLst>
                  <a:gd name="T0" fmla="*/ 381 w 400"/>
                  <a:gd name="T1" fmla="*/ 124 h 498"/>
                  <a:gd name="T2" fmla="*/ 381 w 400"/>
                  <a:gd name="T3" fmla="*/ 124 h 498"/>
                  <a:gd name="T4" fmla="*/ 231 w 400"/>
                  <a:gd name="T5" fmla="*/ 9 h 498"/>
                  <a:gd name="T6" fmla="*/ 115 w 400"/>
                  <a:gd name="T7" fmla="*/ 151 h 498"/>
                  <a:gd name="T8" fmla="*/ 133 w 400"/>
                  <a:gd name="T9" fmla="*/ 213 h 498"/>
                  <a:gd name="T10" fmla="*/ 9 w 400"/>
                  <a:gd name="T11" fmla="*/ 407 h 498"/>
                  <a:gd name="T12" fmla="*/ 0 w 400"/>
                  <a:gd name="T13" fmla="*/ 434 h 498"/>
                  <a:gd name="T14" fmla="*/ 9 w 400"/>
                  <a:gd name="T15" fmla="*/ 478 h 498"/>
                  <a:gd name="T16" fmla="*/ 27 w 400"/>
                  <a:gd name="T17" fmla="*/ 497 h 498"/>
                  <a:gd name="T18" fmla="*/ 62 w 400"/>
                  <a:gd name="T19" fmla="*/ 487 h 498"/>
                  <a:gd name="T20" fmla="*/ 89 w 400"/>
                  <a:gd name="T21" fmla="*/ 470 h 498"/>
                  <a:gd name="T22" fmla="*/ 142 w 400"/>
                  <a:gd name="T23" fmla="*/ 390 h 498"/>
                  <a:gd name="T24" fmla="*/ 142 w 400"/>
                  <a:gd name="T25" fmla="*/ 390 h 498"/>
                  <a:gd name="T26" fmla="*/ 177 w 400"/>
                  <a:gd name="T27" fmla="*/ 381 h 498"/>
                  <a:gd name="T28" fmla="*/ 231 w 400"/>
                  <a:gd name="T29" fmla="*/ 284 h 498"/>
                  <a:gd name="T30" fmla="*/ 293 w 400"/>
                  <a:gd name="T31" fmla="*/ 284 h 498"/>
                  <a:gd name="T32" fmla="*/ 381 w 400"/>
                  <a:gd name="T33" fmla="*/ 124 h 498"/>
                  <a:gd name="T34" fmla="*/ 319 w 400"/>
                  <a:gd name="T35" fmla="*/ 159 h 498"/>
                  <a:gd name="T36" fmla="*/ 319 w 400"/>
                  <a:gd name="T37" fmla="*/ 159 h 498"/>
                  <a:gd name="T38" fmla="*/ 256 w 400"/>
                  <a:gd name="T39" fmla="*/ 142 h 498"/>
                  <a:gd name="T40" fmla="*/ 221 w 400"/>
                  <a:gd name="T41" fmla="*/ 80 h 498"/>
                  <a:gd name="T42" fmla="*/ 310 w 400"/>
                  <a:gd name="T43" fmla="*/ 71 h 498"/>
                  <a:gd name="T44" fmla="*/ 319 w 400"/>
                  <a:gd name="T45" fmla="*/ 159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0" h="498">
                    <a:moveTo>
                      <a:pt x="381" y="124"/>
                    </a:moveTo>
                    <a:lnTo>
                      <a:pt x="381" y="124"/>
                    </a:lnTo>
                    <a:cubicBezTo>
                      <a:pt x="372" y="44"/>
                      <a:pt x="301" y="0"/>
                      <a:pt x="231" y="9"/>
                    </a:cubicBezTo>
                    <a:cubicBezTo>
                      <a:pt x="159" y="27"/>
                      <a:pt x="106" y="80"/>
                      <a:pt x="115" y="151"/>
                    </a:cubicBezTo>
                    <a:cubicBezTo>
                      <a:pt x="115" y="168"/>
                      <a:pt x="124" y="195"/>
                      <a:pt x="133" y="213"/>
                    </a:cubicBezTo>
                    <a:cubicBezTo>
                      <a:pt x="9" y="407"/>
                      <a:pt x="9" y="407"/>
                      <a:pt x="9" y="407"/>
                    </a:cubicBezTo>
                    <a:cubicBezTo>
                      <a:pt x="0" y="407"/>
                      <a:pt x="0" y="425"/>
                      <a:pt x="0" y="434"/>
                    </a:cubicBezTo>
                    <a:cubicBezTo>
                      <a:pt x="9" y="478"/>
                      <a:pt x="9" y="478"/>
                      <a:pt x="9" y="478"/>
                    </a:cubicBezTo>
                    <a:cubicBezTo>
                      <a:pt x="9" y="487"/>
                      <a:pt x="18" y="497"/>
                      <a:pt x="27" y="497"/>
                    </a:cubicBezTo>
                    <a:cubicBezTo>
                      <a:pt x="62" y="487"/>
                      <a:pt x="62" y="487"/>
                      <a:pt x="62" y="487"/>
                    </a:cubicBezTo>
                    <a:cubicBezTo>
                      <a:pt x="71" y="487"/>
                      <a:pt x="80" y="478"/>
                      <a:pt x="89" y="470"/>
                    </a:cubicBezTo>
                    <a:cubicBezTo>
                      <a:pt x="142" y="390"/>
                      <a:pt x="142" y="390"/>
                      <a:pt x="142" y="390"/>
                    </a:cubicBezTo>
                    <a:lnTo>
                      <a:pt x="142" y="390"/>
                    </a:lnTo>
                    <a:cubicBezTo>
                      <a:pt x="177" y="381"/>
                      <a:pt x="177" y="381"/>
                      <a:pt x="177" y="381"/>
                    </a:cubicBezTo>
                    <a:cubicBezTo>
                      <a:pt x="231" y="284"/>
                      <a:pt x="231" y="284"/>
                      <a:pt x="231" y="284"/>
                    </a:cubicBezTo>
                    <a:cubicBezTo>
                      <a:pt x="248" y="293"/>
                      <a:pt x="284" y="284"/>
                      <a:pt x="293" y="284"/>
                    </a:cubicBezTo>
                    <a:cubicBezTo>
                      <a:pt x="363" y="275"/>
                      <a:pt x="399" y="195"/>
                      <a:pt x="381" y="124"/>
                    </a:cubicBezTo>
                    <a:close/>
                    <a:moveTo>
                      <a:pt x="319" y="159"/>
                    </a:moveTo>
                    <a:lnTo>
                      <a:pt x="319" y="159"/>
                    </a:lnTo>
                    <a:cubicBezTo>
                      <a:pt x="301" y="187"/>
                      <a:pt x="284" y="168"/>
                      <a:pt x="256" y="142"/>
                    </a:cubicBezTo>
                    <a:cubicBezTo>
                      <a:pt x="231" y="124"/>
                      <a:pt x="203" y="115"/>
                      <a:pt x="221" y="80"/>
                    </a:cubicBezTo>
                    <a:cubicBezTo>
                      <a:pt x="240" y="53"/>
                      <a:pt x="284" y="44"/>
                      <a:pt x="310" y="71"/>
                    </a:cubicBezTo>
                    <a:cubicBezTo>
                      <a:pt x="337" y="89"/>
                      <a:pt x="346" y="133"/>
                      <a:pt x="319" y="159"/>
                    </a:cubicBezTo>
                    <a:close/>
                  </a:path>
                </a:pathLst>
              </a:custGeom>
              <a:solidFill>
                <a:schemeClr val="bg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9" name="Freeform 97"/>
              <p:cNvSpPr>
                <a:spLocks noChangeArrowheads="1"/>
              </p:cNvSpPr>
              <p:nvPr/>
            </p:nvSpPr>
            <p:spPr bwMode="auto">
              <a:xfrm>
                <a:off x="6961923" y="2135824"/>
                <a:ext cx="283214" cy="243113"/>
              </a:xfrm>
              <a:custGeom>
                <a:avLst/>
                <a:gdLst>
                  <a:gd name="T0" fmla="*/ 230 w 497"/>
                  <a:gd name="T1" fmla="*/ 231 h 426"/>
                  <a:gd name="T2" fmla="*/ 230 w 497"/>
                  <a:gd name="T3" fmla="*/ 231 h 426"/>
                  <a:gd name="T4" fmla="*/ 274 w 497"/>
                  <a:gd name="T5" fmla="*/ 231 h 426"/>
                  <a:gd name="T6" fmla="*/ 274 w 497"/>
                  <a:gd name="T7" fmla="*/ 275 h 426"/>
                  <a:gd name="T8" fmla="*/ 496 w 497"/>
                  <a:gd name="T9" fmla="*/ 275 h 426"/>
                  <a:gd name="T10" fmla="*/ 487 w 497"/>
                  <a:gd name="T11" fmla="*/ 133 h 426"/>
                  <a:gd name="T12" fmla="*/ 443 w 497"/>
                  <a:gd name="T13" fmla="*/ 80 h 426"/>
                  <a:gd name="T14" fmla="*/ 363 w 497"/>
                  <a:gd name="T15" fmla="*/ 80 h 426"/>
                  <a:gd name="T16" fmla="*/ 337 w 497"/>
                  <a:gd name="T17" fmla="*/ 27 h 426"/>
                  <a:gd name="T18" fmla="*/ 300 w 497"/>
                  <a:gd name="T19" fmla="*/ 0 h 426"/>
                  <a:gd name="T20" fmla="*/ 194 w 497"/>
                  <a:gd name="T21" fmla="*/ 0 h 426"/>
                  <a:gd name="T22" fmla="*/ 168 w 497"/>
                  <a:gd name="T23" fmla="*/ 27 h 426"/>
                  <a:gd name="T24" fmla="*/ 133 w 497"/>
                  <a:gd name="T25" fmla="*/ 80 h 426"/>
                  <a:gd name="T26" fmla="*/ 53 w 497"/>
                  <a:gd name="T27" fmla="*/ 80 h 426"/>
                  <a:gd name="T28" fmla="*/ 9 w 497"/>
                  <a:gd name="T29" fmla="*/ 133 h 426"/>
                  <a:gd name="T30" fmla="*/ 0 w 497"/>
                  <a:gd name="T31" fmla="*/ 275 h 426"/>
                  <a:gd name="T32" fmla="*/ 230 w 497"/>
                  <a:gd name="T33" fmla="*/ 275 h 426"/>
                  <a:gd name="T34" fmla="*/ 230 w 497"/>
                  <a:gd name="T35" fmla="*/ 231 h 426"/>
                  <a:gd name="T36" fmla="*/ 186 w 497"/>
                  <a:gd name="T37" fmla="*/ 53 h 426"/>
                  <a:gd name="T38" fmla="*/ 186 w 497"/>
                  <a:gd name="T39" fmla="*/ 53 h 426"/>
                  <a:gd name="T40" fmla="*/ 212 w 497"/>
                  <a:gd name="T41" fmla="*/ 36 h 426"/>
                  <a:gd name="T42" fmla="*/ 284 w 497"/>
                  <a:gd name="T43" fmla="*/ 36 h 426"/>
                  <a:gd name="T44" fmla="*/ 309 w 497"/>
                  <a:gd name="T45" fmla="*/ 53 h 426"/>
                  <a:gd name="T46" fmla="*/ 319 w 497"/>
                  <a:gd name="T47" fmla="*/ 80 h 426"/>
                  <a:gd name="T48" fmla="*/ 177 w 497"/>
                  <a:gd name="T49" fmla="*/ 80 h 426"/>
                  <a:gd name="T50" fmla="*/ 186 w 497"/>
                  <a:gd name="T51" fmla="*/ 53 h 426"/>
                  <a:gd name="T52" fmla="*/ 274 w 497"/>
                  <a:gd name="T53" fmla="*/ 355 h 426"/>
                  <a:gd name="T54" fmla="*/ 274 w 497"/>
                  <a:gd name="T55" fmla="*/ 355 h 426"/>
                  <a:gd name="T56" fmla="*/ 230 w 497"/>
                  <a:gd name="T57" fmla="*/ 355 h 426"/>
                  <a:gd name="T58" fmla="*/ 230 w 497"/>
                  <a:gd name="T59" fmla="*/ 302 h 426"/>
                  <a:gd name="T60" fmla="*/ 9 w 497"/>
                  <a:gd name="T61" fmla="*/ 302 h 426"/>
                  <a:gd name="T62" fmla="*/ 17 w 497"/>
                  <a:gd name="T63" fmla="*/ 381 h 426"/>
                  <a:gd name="T64" fmla="*/ 62 w 497"/>
                  <a:gd name="T65" fmla="*/ 425 h 426"/>
                  <a:gd name="T66" fmla="*/ 434 w 497"/>
                  <a:gd name="T67" fmla="*/ 425 h 426"/>
                  <a:gd name="T68" fmla="*/ 478 w 497"/>
                  <a:gd name="T69" fmla="*/ 381 h 426"/>
                  <a:gd name="T70" fmla="*/ 487 w 497"/>
                  <a:gd name="T71" fmla="*/ 302 h 426"/>
                  <a:gd name="T72" fmla="*/ 274 w 497"/>
                  <a:gd name="T73" fmla="*/ 302 h 426"/>
                  <a:gd name="T74" fmla="*/ 274 w 497"/>
                  <a:gd name="T75" fmla="*/ 355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7" h="426">
                    <a:moveTo>
                      <a:pt x="230" y="231"/>
                    </a:moveTo>
                    <a:lnTo>
                      <a:pt x="230" y="231"/>
                    </a:lnTo>
                    <a:cubicBezTo>
                      <a:pt x="274" y="231"/>
                      <a:pt x="274" y="231"/>
                      <a:pt x="274" y="231"/>
                    </a:cubicBezTo>
                    <a:cubicBezTo>
                      <a:pt x="274" y="275"/>
                      <a:pt x="274" y="275"/>
                      <a:pt x="274" y="275"/>
                    </a:cubicBezTo>
                    <a:cubicBezTo>
                      <a:pt x="496" y="275"/>
                      <a:pt x="496" y="275"/>
                      <a:pt x="496" y="275"/>
                    </a:cubicBezTo>
                    <a:cubicBezTo>
                      <a:pt x="496" y="275"/>
                      <a:pt x="496" y="168"/>
                      <a:pt x="487" y="133"/>
                    </a:cubicBezTo>
                    <a:cubicBezTo>
                      <a:pt x="487" y="97"/>
                      <a:pt x="478" y="80"/>
                      <a:pt x="443" y="80"/>
                    </a:cubicBezTo>
                    <a:cubicBezTo>
                      <a:pt x="363" y="80"/>
                      <a:pt x="363" y="80"/>
                      <a:pt x="363" y="80"/>
                    </a:cubicBezTo>
                    <a:cubicBezTo>
                      <a:pt x="345" y="53"/>
                      <a:pt x="337" y="27"/>
                      <a:pt x="337" y="27"/>
                    </a:cubicBezTo>
                    <a:cubicBezTo>
                      <a:pt x="328" y="9"/>
                      <a:pt x="319" y="0"/>
                      <a:pt x="300" y="0"/>
                    </a:cubicBezTo>
                    <a:cubicBezTo>
                      <a:pt x="194" y="0"/>
                      <a:pt x="194" y="0"/>
                      <a:pt x="194" y="0"/>
                    </a:cubicBezTo>
                    <a:cubicBezTo>
                      <a:pt x="177" y="0"/>
                      <a:pt x="168" y="9"/>
                      <a:pt x="168" y="27"/>
                    </a:cubicBezTo>
                    <a:cubicBezTo>
                      <a:pt x="159" y="27"/>
                      <a:pt x="150" y="53"/>
                      <a:pt x="133" y="80"/>
                    </a:cubicBezTo>
                    <a:cubicBezTo>
                      <a:pt x="53" y="80"/>
                      <a:pt x="53" y="80"/>
                      <a:pt x="53" y="80"/>
                    </a:cubicBezTo>
                    <a:cubicBezTo>
                      <a:pt x="17" y="80"/>
                      <a:pt x="9" y="97"/>
                      <a:pt x="9" y="133"/>
                    </a:cubicBezTo>
                    <a:cubicBezTo>
                      <a:pt x="0" y="168"/>
                      <a:pt x="0" y="275"/>
                      <a:pt x="0" y="275"/>
                    </a:cubicBezTo>
                    <a:cubicBezTo>
                      <a:pt x="230" y="275"/>
                      <a:pt x="230" y="275"/>
                      <a:pt x="230" y="275"/>
                    </a:cubicBezTo>
                    <a:lnTo>
                      <a:pt x="230" y="231"/>
                    </a:lnTo>
                    <a:close/>
                    <a:moveTo>
                      <a:pt x="186" y="53"/>
                    </a:moveTo>
                    <a:lnTo>
                      <a:pt x="186" y="53"/>
                    </a:lnTo>
                    <a:cubicBezTo>
                      <a:pt x="194" y="44"/>
                      <a:pt x="194" y="36"/>
                      <a:pt x="212" y="36"/>
                    </a:cubicBezTo>
                    <a:cubicBezTo>
                      <a:pt x="284" y="36"/>
                      <a:pt x="284" y="36"/>
                      <a:pt x="284" y="36"/>
                    </a:cubicBezTo>
                    <a:cubicBezTo>
                      <a:pt x="300" y="36"/>
                      <a:pt x="300" y="44"/>
                      <a:pt x="309" y="53"/>
                    </a:cubicBezTo>
                    <a:cubicBezTo>
                      <a:pt x="309" y="53"/>
                      <a:pt x="319" y="71"/>
                      <a:pt x="319" y="80"/>
                    </a:cubicBezTo>
                    <a:cubicBezTo>
                      <a:pt x="177" y="80"/>
                      <a:pt x="177" y="80"/>
                      <a:pt x="177" y="80"/>
                    </a:cubicBezTo>
                    <a:cubicBezTo>
                      <a:pt x="186" y="71"/>
                      <a:pt x="186" y="53"/>
                      <a:pt x="186" y="53"/>
                    </a:cubicBezTo>
                    <a:close/>
                    <a:moveTo>
                      <a:pt x="274" y="355"/>
                    </a:moveTo>
                    <a:lnTo>
                      <a:pt x="274" y="355"/>
                    </a:lnTo>
                    <a:cubicBezTo>
                      <a:pt x="230" y="355"/>
                      <a:pt x="230" y="355"/>
                      <a:pt x="230" y="355"/>
                    </a:cubicBezTo>
                    <a:cubicBezTo>
                      <a:pt x="230" y="302"/>
                      <a:pt x="230" y="302"/>
                      <a:pt x="230" y="302"/>
                    </a:cubicBezTo>
                    <a:cubicBezTo>
                      <a:pt x="9" y="302"/>
                      <a:pt x="9" y="302"/>
                      <a:pt x="9" y="302"/>
                    </a:cubicBezTo>
                    <a:cubicBezTo>
                      <a:pt x="9" y="302"/>
                      <a:pt x="17" y="346"/>
                      <a:pt x="17" y="381"/>
                    </a:cubicBezTo>
                    <a:cubicBezTo>
                      <a:pt x="17" y="399"/>
                      <a:pt x="26" y="425"/>
                      <a:pt x="62" y="425"/>
                    </a:cubicBezTo>
                    <a:cubicBezTo>
                      <a:pt x="434" y="425"/>
                      <a:pt x="434" y="425"/>
                      <a:pt x="434" y="425"/>
                    </a:cubicBezTo>
                    <a:cubicBezTo>
                      <a:pt x="469" y="425"/>
                      <a:pt x="478" y="399"/>
                      <a:pt x="478" y="381"/>
                    </a:cubicBezTo>
                    <a:cubicBezTo>
                      <a:pt x="478" y="346"/>
                      <a:pt x="487" y="302"/>
                      <a:pt x="487" y="302"/>
                    </a:cubicBezTo>
                    <a:cubicBezTo>
                      <a:pt x="274" y="302"/>
                      <a:pt x="274" y="302"/>
                      <a:pt x="274" y="302"/>
                    </a:cubicBezTo>
                    <a:lnTo>
                      <a:pt x="274" y="355"/>
                    </a:lnTo>
                    <a:close/>
                  </a:path>
                </a:pathLst>
              </a:custGeom>
              <a:solidFill>
                <a:schemeClr val="bg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0" name="Freeform 102"/>
              <p:cNvSpPr>
                <a:spLocks noChangeArrowheads="1"/>
              </p:cNvSpPr>
              <p:nvPr/>
            </p:nvSpPr>
            <p:spPr bwMode="auto">
              <a:xfrm>
                <a:off x="7466915" y="3404807"/>
                <a:ext cx="270715" cy="241965"/>
              </a:xfrm>
              <a:custGeom>
                <a:avLst/>
                <a:gdLst>
                  <a:gd name="T0" fmla="*/ 80 w 498"/>
                  <a:gd name="T1" fmla="*/ 151 h 445"/>
                  <a:gd name="T2" fmla="*/ 80 w 498"/>
                  <a:gd name="T3" fmla="*/ 151 h 445"/>
                  <a:gd name="T4" fmla="*/ 142 w 498"/>
                  <a:gd name="T5" fmla="*/ 169 h 445"/>
                  <a:gd name="T6" fmla="*/ 151 w 498"/>
                  <a:gd name="T7" fmla="*/ 169 h 445"/>
                  <a:gd name="T8" fmla="*/ 195 w 498"/>
                  <a:gd name="T9" fmla="*/ 134 h 445"/>
                  <a:gd name="T10" fmla="*/ 195 w 498"/>
                  <a:gd name="T11" fmla="*/ 125 h 445"/>
                  <a:gd name="T12" fmla="*/ 178 w 498"/>
                  <a:gd name="T13" fmla="*/ 107 h 445"/>
                  <a:gd name="T14" fmla="*/ 275 w 498"/>
                  <a:gd name="T15" fmla="*/ 10 h 445"/>
                  <a:gd name="T16" fmla="*/ 195 w 498"/>
                  <a:gd name="T17" fmla="*/ 0 h 445"/>
                  <a:gd name="T18" fmla="*/ 107 w 498"/>
                  <a:gd name="T19" fmla="*/ 54 h 445"/>
                  <a:gd name="T20" fmla="*/ 72 w 498"/>
                  <a:gd name="T21" fmla="*/ 81 h 445"/>
                  <a:gd name="T22" fmla="*/ 53 w 498"/>
                  <a:gd name="T23" fmla="*/ 116 h 445"/>
                  <a:gd name="T24" fmla="*/ 18 w 498"/>
                  <a:gd name="T25" fmla="*/ 125 h 445"/>
                  <a:gd name="T26" fmla="*/ 0 w 498"/>
                  <a:gd name="T27" fmla="*/ 143 h 445"/>
                  <a:gd name="T28" fmla="*/ 0 w 498"/>
                  <a:gd name="T29" fmla="*/ 151 h 445"/>
                  <a:gd name="T30" fmla="*/ 36 w 498"/>
                  <a:gd name="T31" fmla="*/ 187 h 445"/>
                  <a:gd name="T32" fmla="*/ 53 w 498"/>
                  <a:gd name="T33" fmla="*/ 196 h 445"/>
                  <a:gd name="T34" fmla="*/ 72 w 498"/>
                  <a:gd name="T35" fmla="*/ 178 h 445"/>
                  <a:gd name="T36" fmla="*/ 80 w 498"/>
                  <a:gd name="T37" fmla="*/ 151 h 445"/>
                  <a:gd name="T38" fmla="*/ 222 w 498"/>
                  <a:gd name="T39" fmla="*/ 160 h 445"/>
                  <a:gd name="T40" fmla="*/ 222 w 498"/>
                  <a:gd name="T41" fmla="*/ 160 h 445"/>
                  <a:gd name="T42" fmla="*/ 213 w 498"/>
                  <a:gd name="T43" fmla="*/ 160 h 445"/>
                  <a:gd name="T44" fmla="*/ 178 w 498"/>
                  <a:gd name="T45" fmla="*/ 187 h 445"/>
                  <a:gd name="T46" fmla="*/ 169 w 498"/>
                  <a:gd name="T47" fmla="*/ 204 h 445"/>
                  <a:gd name="T48" fmla="*/ 381 w 498"/>
                  <a:gd name="T49" fmla="*/ 435 h 445"/>
                  <a:gd name="T50" fmla="*/ 399 w 498"/>
                  <a:gd name="T51" fmla="*/ 435 h 445"/>
                  <a:gd name="T52" fmla="*/ 426 w 498"/>
                  <a:gd name="T53" fmla="*/ 417 h 445"/>
                  <a:gd name="T54" fmla="*/ 426 w 498"/>
                  <a:gd name="T55" fmla="*/ 400 h 445"/>
                  <a:gd name="T56" fmla="*/ 222 w 498"/>
                  <a:gd name="T57" fmla="*/ 160 h 445"/>
                  <a:gd name="T58" fmla="*/ 497 w 498"/>
                  <a:gd name="T59" fmla="*/ 63 h 445"/>
                  <a:gd name="T60" fmla="*/ 497 w 498"/>
                  <a:gd name="T61" fmla="*/ 63 h 445"/>
                  <a:gd name="T62" fmla="*/ 479 w 498"/>
                  <a:gd name="T63" fmla="*/ 54 h 445"/>
                  <a:gd name="T64" fmla="*/ 461 w 498"/>
                  <a:gd name="T65" fmla="*/ 89 h 445"/>
                  <a:gd name="T66" fmla="*/ 408 w 498"/>
                  <a:gd name="T67" fmla="*/ 107 h 445"/>
                  <a:gd name="T68" fmla="*/ 399 w 498"/>
                  <a:gd name="T69" fmla="*/ 63 h 445"/>
                  <a:gd name="T70" fmla="*/ 417 w 498"/>
                  <a:gd name="T71" fmla="*/ 19 h 445"/>
                  <a:gd name="T72" fmla="*/ 408 w 498"/>
                  <a:gd name="T73" fmla="*/ 10 h 445"/>
                  <a:gd name="T74" fmla="*/ 337 w 498"/>
                  <a:gd name="T75" fmla="*/ 72 h 445"/>
                  <a:gd name="T76" fmla="*/ 319 w 498"/>
                  <a:gd name="T77" fmla="*/ 151 h 445"/>
                  <a:gd name="T78" fmla="*/ 284 w 498"/>
                  <a:gd name="T79" fmla="*/ 187 h 445"/>
                  <a:gd name="T80" fmla="*/ 319 w 498"/>
                  <a:gd name="T81" fmla="*/ 231 h 445"/>
                  <a:gd name="T82" fmla="*/ 364 w 498"/>
                  <a:gd name="T83" fmla="*/ 187 h 445"/>
                  <a:gd name="T84" fmla="*/ 408 w 498"/>
                  <a:gd name="T85" fmla="*/ 178 h 445"/>
                  <a:gd name="T86" fmla="*/ 488 w 498"/>
                  <a:gd name="T87" fmla="*/ 143 h 445"/>
                  <a:gd name="T88" fmla="*/ 497 w 498"/>
                  <a:gd name="T89" fmla="*/ 63 h 445"/>
                  <a:gd name="T90" fmla="*/ 72 w 498"/>
                  <a:gd name="T91" fmla="*/ 400 h 445"/>
                  <a:gd name="T92" fmla="*/ 72 w 498"/>
                  <a:gd name="T93" fmla="*/ 400 h 445"/>
                  <a:gd name="T94" fmla="*/ 72 w 498"/>
                  <a:gd name="T95" fmla="*/ 417 h 445"/>
                  <a:gd name="T96" fmla="*/ 89 w 498"/>
                  <a:gd name="T97" fmla="*/ 444 h 445"/>
                  <a:gd name="T98" fmla="*/ 107 w 498"/>
                  <a:gd name="T99" fmla="*/ 435 h 445"/>
                  <a:gd name="T100" fmla="*/ 231 w 498"/>
                  <a:gd name="T101" fmla="*/ 320 h 445"/>
                  <a:gd name="T102" fmla="*/ 195 w 498"/>
                  <a:gd name="T103" fmla="*/ 275 h 445"/>
                  <a:gd name="T104" fmla="*/ 72 w 498"/>
                  <a:gd name="T105" fmla="*/ 400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98" h="445">
                    <a:moveTo>
                      <a:pt x="80" y="151"/>
                    </a:moveTo>
                    <a:lnTo>
                      <a:pt x="80" y="151"/>
                    </a:lnTo>
                    <a:cubicBezTo>
                      <a:pt x="97" y="134"/>
                      <a:pt x="116" y="143"/>
                      <a:pt x="142" y="169"/>
                    </a:cubicBezTo>
                    <a:cubicBezTo>
                      <a:pt x="151" y="178"/>
                      <a:pt x="151" y="169"/>
                      <a:pt x="151" y="169"/>
                    </a:cubicBezTo>
                    <a:cubicBezTo>
                      <a:pt x="160" y="169"/>
                      <a:pt x="186" y="134"/>
                      <a:pt x="195" y="134"/>
                    </a:cubicBezTo>
                    <a:cubicBezTo>
                      <a:pt x="195" y="134"/>
                      <a:pt x="195" y="134"/>
                      <a:pt x="195" y="125"/>
                    </a:cubicBezTo>
                    <a:cubicBezTo>
                      <a:pt x="186" y="125"/>
                      <a:pt x="178" y="116"/>
                      <a:pt x="178" y="107"/>
                    </a:cubicBezTo>
                    <a:cubicBezTo>
                      <a:pt x="133" y="45"/>
                      <a:pt x="301" y="10"/>
                      <a:pt x="275" y="10"/>
                    </a:cubicBezTo>
                    <a:cubicBezTo>
                      <a:pt x="257" y="0"/>
                      <a:pt x="204" y="0"/>
                      <a:pt x="195" y="0"/>
                    </a:cubicBezTo>
                    <a:cubicBezTo>
                      <a:pt x="169" y="10"/>
                      <a:pt x="125" y="36"/>
                      <a:pt x="107" y="54"/>
                    </a:cubicBezTo>
                    <a:cubicBezTo>
                      <a:pt x="80" y="72"/>
                      <a:pt x="72" y="81"/>
                      <a:pt x="72" y="81"/>
                    </a:cubicBezTo>
                    <a:cubicBezTo>
                      <a:pt x="62" y="89"/>
                      <a:pt x="72" y="107"/>
                      <a:pt x="53" y="116"/>
                    </a:cubicBezTo>
                    <a:cubicBezTo>
                      <a:pt x="36" y="125"/>
                      <a:pt x="27" y="116"/>
                      <a:pt x="18" y="125"/>
                    </a:cubicBezTo>
                    <a:cubicBezTo>
                      <a:pt x="18" y="134"/>
                      <a:pt x="9" y="134"/>
                      <a:pt x="0" y="143"/>
                    </a:cubicBezTo>
                    <a:lnTo>
                      <a:pt x="0" y="151"/>
                    </a:lnTo>
                    <a:lnTo>
                      <a:pt x="36" y="187"/>
                    </a:lnTo>
                    <a:cubicBezTo>
                      <a:pt x="36" y="196"/>
                      <a:pt x="44" y="196"/>
                      <a:pt x="53" y="196"/>
                    </a:cubicBezTo>
                    <a:cubicBezTo>
                      <a:pt x="53" y="187"/>
                      <a:pt x="62" y="178"/>
                      <a:pt x="72" y="178"/>
                    </a:cubicBezTo>
                    <a:cubicBezTo>
                      <a:pt x="72" y="178"/>
                      <a:pt x="72" y="151"/>
                      <a:pt x="80" y="151"/>
                    </a:cubicBezTo>
                    <a:close/>
                    <a:moveTo>
                      <a:pt x="222" y="160"/>
                    </a:moveTo>
                    <a:lnTo>
                      <a:pt x="222" y="160"/>
                    </a:lnTo>
                    <a:cubicBezTo>
                      <a:pt x="213" y="160"/>
                      <a:pt x="213" y="160"/>
                      <a:pt x="213" y="160"/>
                    </a:cubicBezTo>
                    <a:cubicBezTo>
                      <a:pt x="178" y="187"/>
                      <a:pt x="178" y="187"/>
                      <a:pt x="178" y="187"/>
                    </a:cubicBezTo>
                    <a:cubicBezTo>
                      <a:pt x="169" y="196"/>
                      <a:pt x="169" y="196"/>
                      <a:pt x="169" y="204"/>
                    </a:cubicBezTo>
                    <a:cubicBezTo>
                      <a:pt x="381" y="435"/>
                      <a:pt x="381" y="435"/>
                      <a:pt x="381" y="435"/>
                    </a:cubicBezTo>
                    <a:cubicBezTo>
                      <a:pt x="381" y="444"/>
                      <a:pt x="391" y="444"/>
                      <a:pt x="399" y="435"/>
                    </a:cubicBezTo>
                    <a:cubicBezTo>
                      <a:pt x="426" y="417"/>
                      <a:pt x="426" y="417"/>
                      <a:pt x="426" y="417"/>
                    </a:cubicBezTo>
                    <a:cubicBezTo>
                      <a:pt x="426" y="408"/>
                      <a:pt x="426" y="400"/>
                      <a:pt x="426" y="400"/>
                    </a:cubicBezTo>
                    <a:lnTo>
                      <a:pt x="222" y="160"/>
                    </a:lnTo>
                    <a:close/>
                    <a:moveTo>
                      <a:pt x="497" y="63"/>
                    </a:moveTo>
                    <a:lnTo>
                      <a:pt x="497" y="63"/>
                    </a:lnTo>
                    <a:cubicBezTo>
                      <a:pt x="488" y="45"/>
                      <a:pt x="488" y="54"/>
                      <a:pt x="479" y="54"/>
                    </a:cubicBezTo>
                    <a:cubicBezTo>
                      <a:pt x="479" y="63"/>
                      <a:pt x="461" y="81"/>
                      <a:pt x="461" y="89"/>
                    </a:cubicBezTo>
                    <a:cubicBezTo>
                      <a:pt x="452" y="107"/>
                      <a:pt x="435" y="125"/>
                      <a:pt x="408" y="107"/>
                    </a:cubicBezTo>
                    <a:cubicBezTo>
                      <a:pt x="381" y="81"/>
                      <a:pt x="391" y="72"/>
                      <a:pt x="399" y="63"/>
                    </a:cubicBezTo>
                    <a:cubicBezTo>
                      <a:pt x="399" y="54"/>
                      <a:pt x="417" y="28"/>
                      <a:pt x="417" y="19"/>
                    </a:cubicBezTo>
                    <a:cubicBezTo>
                      <a:pt x="426" y="19"/>
                      <a:pt x="417" y="10"/>
                      <a:pt x="408" y="10"/>
                    </a:cubicBezTo>
                    <a:cubicBezTo>
                      <a:pt x="399" y="19"/>
                      <a:pt x="346" y="36"/>
                      <a:pt x="337" y="72"/>
                    </a:cubicBezTo>
                    <a:cubicBezTo>
                      <a:pt x="328" y="98"/>
                      <a:pt x="346" y="125"/>
                      <a:pt x="319" y="151"/>
                    </a:cubicBezTo>
                    <a:cubicBezTo>
                      <a:pt x="284" y="187"/>
                      <a:pt x="284" y="187"/>
                      <a:pt x="284" y="187"/>
                    </a:cubicBezTo>
                    <a:cubicBezTo>
                      <a:pt x="319" y="231"/>
                      <a:pt x="319" y="231"/>
                      <a:pt x="319" y="231"/>
                    </a:cubicBezTo>
                    <a:cubicBezTo>
                      <a:pt x="364" y="187"/>
                      <a:pt x="364" y="187"/>
                      <a:pt x="364" y="187"/>
                    </a:cubicBezTo>
                    <a:cubicBezTo>
                      <a:pt x="372" y="178"/>
                      <a:pt x="391" y="169"/>
                      <a:pt x="408" y="178"/>
                    </a:cubicBezTo>
                    <a:cubicBezTo>
                      <a:pt x="452" y="187"/>
                      <a:pt x="470" y="169"/>
                      <a:pt x="488" y="143"/>
                    </a:cubicBezTo>
                    <a:cubicBezTo>
                      <a:pt x="497" y="116"/>
                      <a:pt x="497" y="72"/>
                      <a:pt x="497" y="63"/>
                    </a:cubicBezTo>
                    <a:close/>
                    <a:moveTo>
                      <a:pt x="72" y="400"/>
                    </a:moveTo>
                    <a:lnTo>
                      <a:pt x="72" y="400"/>
                    </a:lnTo>
                    <a:cubicBezTo>
                      <a:pt x="62" y="408"/>
                      <a:pt x="62" y="417"/>
                      <a:pt x="72" y="417"/>
                    </a:cubicBezTo>
                    <a:cubicBezTo>
                      <a:pt x="89" y="444"/>
                      <a:pt x="89" y="444"/>
                      <a:pt x="89" y="444"/>
                    </a:cubicBezTo>
                    <a:cubicBezTo>
                      <a:pt x="97" y="444"/>
                      <a:pt x="107" y="444"/>
                      <a:pt x="107" y="435"/>
                    </a:cubicBezTo>
                    <a:cubicBezTo>
                      <a:pt x="231" y="320"/>
                      <a:pt x="231" y="320"/>
                      <a:pt x="231" y="320"/>
                    </a:cubicBezTo>
                    <a:cubicBezTo>
                      <a:pt x="195" y="275"/>
                      <a:pt x="195" y="275"/>
                      <a:pt x="195" y="275"/>
                    </a:cubicBezTo>
                    <a:lnTo>
                      <a:pt x="72" y="400"/>
                    </a:lnTo>
                    <a:close/>
                  </a:path>
                </a:pathLst>
              </a:custGeom>
              <a:solidFill>
                <a:schemeClr val="bg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1" name="Freeform 101"/>
              <p:cNvSpPr>
                <a:spLocks noChangeArrowheads="1"/>
              </p:cNvSpPr>
              <p:nvPr/>
            </p:nvSpPr>
            <p:spPr bwMode="auto">
              <a:xfrm>
                <a:off x="6940770" y="4765535"/>
                <a:ext cx="305850" cy="235476"/>
              </a:xfrm>
              <a:custGeom>
                <a:avLst/>
                <a:gdLst>
                  <a:gd name="T0" fmla="*/ 80 w 497"/>
                  <a:gd name="T1" fmla="*/ 248 h 382"/>
                  <a:gd name="T2" fmla="*/ 80 w 497"/>
                  <a:gd name="T3" fmla="*/ 248 h 382"/>
                  <a:gd name="T4" fmla="*/ 159 w 497"/>
                  <a:gd name="T5" fmla="*/ 328 h 382"/>
                  <a:gd name="T6" fmla="*/ 248 w 497"/>
                  <a:gd name="T7" fmla="*/ 381 h 382"/>
                  <a:gd name="T8" fmla="*/ 337 w 497"/>
                  <a:gd name="T9" fmla="*/ 337 h 382"/>
                  <a:gd name="T10" fmla="*/ 390 w 497"/>
                  <a:gd name="T11" fmla="*/ 258 h 382"/>
                  <a:gd name="T12" fmla="*/ 248 w 497"/>
                  <a:gd name="T13" fmla="*/ 328 h 382"/>
                  <a:gd name="T14" fmla="*/ 80 w 497"/>
                  <a:gd name="T15" fmla="*/ 248 h 382"/>
                  <a:gd name="T16" fmla="*/ 487 w 497"/>
                  <a:gd name="T17" fmla="*/ 124 h 382"/>
                  <a:gd name="T18" fmla="*/ 487 w 497"/>
                  <a:gd name="T19" fmla="*/ 124 h 382"/>
                  <a:gd name="T20" fmla="*/ 274 w 497"/>
                  <a:gd name="T21" fmla="*/ 9 h 382"/>
                  <a:gd name="T22" fmla="*/ 221 w 497"/>
                  <a:gd name="T23" fmla="*/ 9 h 382"/>
                  <a:gd name="T24" fmla="*/ 9 w 497"/>
                  <a:gd name="T25" fmla="*/ 124 h 382"/>
                  <a:gd name="T26" fmla="*/ 9 w 497"/>
                  <a:gd name="T27" fmla="*/ 160 h 382"/>
                  <a:gd name="T28" fmla="*/ 221 w 497"/>
                  <a:gd name="T29" fmla="*/ 275 h 382"/>
                  <a:gd name="T30" fmla="*/ 274 w 497"/>
                  <a:gd name="T31" fmla="*/ 275 h 382"/>
                  <a:gd name="T32" fmla="*/ 408 w 497"/>
                  <a:gd name="T33" fmla="*/ 195 h 382"/>
                  <a:gd name="T34" fmla="*/ 266 w 497"/>
                  <a:gd name="T35" fmla="*/ 160 h 382"/>
                  <a:gd name="T36" fmla="*/ 248 w 497"/>
                  <a:gd name="T37" fmla="*/ 168 h 382"/>
                  <a:gd name="T38" fmla="*/ 203 w 497"/>
                  <a:gd name="T39" fmla="*/ 133 h 382"/>
                  <a:gd name="T40" fmla="*/ 248 w 497"/>
                  <a:gd name="T41" fmla="*/ 107 h 382"/>
                  <a:gd name="T42" fmla="*/ 293 w 497"/>
                  <a:gd name="T43" fmla="*/ 124 h 382"/>
                  <a:gd name="T44" fmla="*/ 443 w 497"/>
                  <a:gd name="T45" fmla="*/ 177 h 382"/>
                  <a:gd name="T46" fmla="*/ 487 w 497"/>
                  <a:gd name="T47" fmla="*/ 160 h 382"/>
                  <a:gd name="T48" fmla="*/ 487 w 497"/>
                  <a:gd name="T49" fmla="*/ 124 h 382"/>
                  <a:gd name="T50" fmla="*/ 425 w 497"/>
                  <a:gd name="T51" fmla="*/ 346 h 382"/>
                  <a:gd name="T52" fmla="*/ 425 w 497"/>
                  <a:gd name="T53" fmla="*/ 346 h 382"/>
                  <a:gd name="T54" fmla="*/ 461 w 497"/>
                  <a:gd name="T55" fmla="*/ 337 h 382"/>
                  <a:gd name="T56" fmla="*/ 443 w 497"/>
                  <a:gd name="T57" fmla="*/ 177 h 382"/>
                  <a:gd name="T58" fmla="*/ 408 w 497"/>
                  <a:gd name="T59" fmla="*/ 195 h 382"/>
                  <a:gd name="T60" fmla="*/ 425 w 497"/>
                  <a:gd name="T61" fmla="*/ 346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97" h="382">
                    <a:moveTo>
                      <a:pt x="80" y="248"/>
                    </a:moveTo>
                    <a:lnTo>
                      <a:pt x="80" y="248"/>
                    </a:lnTo>
                    <a:cubicBezTo>
                      <a:pt x="97" y="293"/>
                      <a:pt x="106" y="311"/>
                      <a:pt x="159" y="328"/>
                    </a:cubicBezTo>
                    <a:cubicBezTo>
                      <a:pt x="203" y="355"/>
                      <a:pt x="230" y="381"/>
                      <a:pt x="248" y="381"/>
                    </a:cubicBezTo>
                    <a:cubicBezTo>
                      <a:pt x="266" y="381"/>
                      <a:pt x="293" y="355"/>
                      <a:pt x="337" y="337"/>
                    </a:cubicBezTo>
                    <a:cubicBezTo>
                      <a:pt x="390" y="311"/>
                      <a:pt x="372" y="311"/>
                      <a:pt x="390" y="258"/>
                    </a:cubicBezTo>
                    <a:cubicBezTo>
                      <a:pt x="248" y="328"/>
                      <a:pt x="248" y="328"/>
                      <a:pt x="248" y="328"/>
                    </a:cubicBezTo>
                    <a:lnTo>
                      <a:pt x="80" y="248"/>
                    </a:lnTo>
                    <a:close/>
                    <a:moveTo>
                      <a:pt x="487" y="124"/>
                    </a:moveTo>
                    <a:lnTo>
                      <a:pt x="487" y="124"/>
                    </a:lnTo>
                    <a:cubicBezTo>
                      <a:pt x="274" y="9"/>
                      <a:pt x="274" y="9"/>
                      <a:pt x="274" y="9"/>
                    </a:cubicBezTo>
                    <a:cubicBezTo>
                      <a:pt x="266" y="0"/>
                      <a:pt x="239" y="0"/>
                      <a:pt x="221" y="9"/>
                    </a:cubicBezTo>
                    <a:cubicBezTo>
                      <a:pt x="9" y="124"/>
                      <a:pt x="9" y="124"/>
                      <a:pt x="9" y="124"/>
                    </a:cubicBezTo>
                    <a:cubicBezTo>
                      <a:pt x="0" y="133"/>
                      <a:pt x="0" y="142"/>
                      <a:pt x="9" y="160"/>
                    </a:cubicBezTo>
                    <a:cubicBezTo>
                      <a:pt x="221" y="275"/>
                      <a:pt x="221" y="275"/>
                      <a:pt x="221" y="275"/>
                    </a:cubicBezTo>
                    <a:cubicBezTo>
                      <a:pt x="239" y="284"/>
                      <a:pt x="266" y="284"/>
                      <a:pt x="274" y="275"/>
                    </a:cubicBezTo>
                    <a:cubicBezTo>
                      <a:pt x="408" y="195"/>
                      <a:pt x="408" y="195"/>
                      <a:pt x="408" y="195"/>
                    </a:cubicBezTo>
                    <a:cubicBezTo>
                      <a:pt x="266" y="160"/>
                      <a:pt x="266" y="160"/>
                      <a:pt x="266" y="160"/>
                    </a:cubicBezTo>
                    <a:cubicBezTo>
                      <a:pt x="257" y="160"/>
                      <a:pt x="257" y="168"/>
                      <a:pt x="248" y="168"/>
                    </a:cubicBezTo>
                    <a:cubicBezTo>
                      <a:pt x="221" y="168"/>
                      <a:pt x="203" y="151"/>
                      <a:pt x="203" y="133"/>
                    </a:cubicBezTo>
                    <a:cubicBezTo>
                      <a:pt x="203" y="124"/>
                      <a:pt x="221" y="107"/>
                      <a:pt x="248" y="107"/>
                    </a:cubicBezTo>
                    <a:cubicBezTo>
                      <a:pt x="266" y="107"/>
                      <a:pt x="284" y="115"/>
                      <a:pt x="293" y="124"/>
                    </a:cubicBezTo>
                    <a:cubicBezTo>
                      <a:pt x="443" y="177"/>
                      <a:pt x="443" y="177"/>
                      <a:pt x="443" y="177"/>
                    </a:cubicBezTo>
                    <a:cubicBezTo>
                      <a:pt x="487" y="160"/>
                      <a:pt x="487" y="160"/>
                      <a:pt x="487" y="160"/>
                    </a:cubicBezTo>
                    <a:cubicBezTo>
                      <a:pt x="496" y="142"/>
                      <a:pt x="496" y="133"/>
                      <a:pt x="487" y="124"/>
                    </a:cubicBezTo>
                    <a:close/>
                    <a:moveTo>
                      <a:pt x="425" y="346"/>
                    </a:moveTo>
                    <a:lnTo>
                      <a:pt x="425" y="346"/>
                    </a:lnTo>
                    <a:cubicBezTo>
                      <a:pt x="416" y="355"/>
                      <a:pt x="452" y="364"/>
                      <a:pt x="461" y="337"/>
                    </a:cubicBezTo>
                    <a:cubicBezTo>
                      <a:pt x="469" y="213"/>
                      <a:pt x="443" y="177"/>
                      <a:pt x="443" y="177"/>
                    </a:cubicBezTo>
                    <a:cubicBezTo>
                      <a:pt x="408" y="195"/>
                      <a:pt x="408" y="195"/>
                      <a:pt x="408" y="195"/>
                    </a:cubicBezTo>
                    <a:cubicBezTo>
                      <a:pt x="408" y="195"/>
                      <a:pt x="443" y="222"/>
                      <a:pt x="425" y="346"/>
                    </a:cubicBezTo>
                    <a:close/>
                  </a:path>
                </a:pathLst>
              </a:custGeom>
              <a:solidFill>
                <a:schemeClr val="bg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5" name="Freeform 116"/>
              <p:cNvSpPr>
                <a:spLocks noChangeArrowheads="1"/>
              </p:cNvSpPr>
              <p:nvPr/>
            </p:nvSpPr>
            <p:spPr bwMode="auto">
              <a:xfrm>
                <a:off x="5417408" y="3121743"/>
                <a:ext cx="806424" cy="838356"/>
              </a:xfrm>
              <a:custGeom>
                <a:avLst/>
                <a:gdLst>
                  <a:gd name="T0" fmla="*/ 400 w 445"/>
                  <a:gd name="T1" fmla="*/ 159 h 462"/>
                  <a:gd name="T2" fmla="*/ 400 w 445"/>
                  <a:gd name="T3" fmla="*/ 159 h 462"/>
                  <a:gd name="T4" fmla="*/ 266 w 445"/>
                  <a:gd name="T5" fmla="*/ 8 h 462"/>
                  <a:gd name="T6" fmla="*/ 36 w 445"/>
                  <a:gd name="T7" fmla="*/ 248 h 462"/>
                  <a:gd name="T8" fmla="*/ 9 w 445"/>
                  <a:gd name="T9" fmla="*/ 319 h 462"/>
                  <a:gd name="T10" fmla="*/ 81 w 445"/>
                  <a:gd name="T11" fmla="*/ 355 h 462"/>
                  <a:gd name="T12" fmla="*/ 98 w 445"/>
                  <a:gd name="T13" fmla="*/ 346 h 462"/>
                  <a:gd name="T14" fmla="*/ 134 w 445"/>
                  <a:gd name="T15" fmla="*/ 372 h 462"/>
                  <a:gd name="T16" fmla="*/ 160 w 445"/>
                  <a:gd name="T17" fmla="*/ 434 h 462"/>
                  <a:gd name="T18" fmla="*/ 187 w 445"/>
                  <a:gd name="T19" fmla="*/ 452 h 462"/>
                  <a:gd name="T20" fmla="*/ 240 w 445"/>
                  <a:gd name="T21" fmla="*/ 434 h 462"/>
                  <a:gd name="T22" fmla="*/ 249 w 445"/>
                  <a:gd name="T23" fmla="*/ 416 h 462"/>
                  <a:gd name="T24" fmla="*/ 231 w 445"/>
                  <a:gd name="T25" fmla="*/ 390 h 462"/>
                  <a:gd name="T26" fmla="*/ 204 w 445"/>
                  <a:gd name="T27" fmla="*/ 337 h 462"/>
                  <a:gd name="T28" fmla="*/ 231 w 445"/>
                  <a:gd name="T29" fmla="*/ 310 h 462"/>
                  <a:gd name="T30" fmla="*/ 417 w 445"/>
                  <a:gd name="T31" fmla="*/ 355 h 462"/>
                  <a:gd name="T32" fmla="*/ 400 w 445"/>
                  <a:gd name="T33" fmla="*/ 159 h 462"/>
                  <a:gd name="T34" fmla="*/ 390 w 445"/>
                  <a:gd name="T35" fmla="*/ 310 h 462"/>
                  <a:gd name="T36" fmla="*/ 390 w 445"/>
                  <a:gd name="T37" fmla="*/ 310 h 462"/>
                  <a:gd name="T38" fmla="*/ 302 w 445"/>
                  <a:gd name="T39" fmla="*/ 204 h 462"/>
                  <a:gd name="T40" fmla="*/ 284 w 445"/>
                  <a:gd name="T41" fmla="*/ 62 h 462"/>
                  <a:gd name="T42" fmla="*/ 364 w 445"/>
                  <a:gd name="T43" fmla="*/ 177 h 462"/>
                  <a:gd name="T44" fmla="*/ 390 w 445"/>
                  <a:gd name="T45" fmla="*/ 31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5" h="462">
                    <a:moveTo>
                      <a:pt x="400" y="159"/>
                    </a:moveTo>
                    <a:lnTo>
                      <a:pt x="400" y="159"/>
                    </a:lnTo>
                    <a:cubicBezTo>
                      <a:pt x="364" y="71"/>
                      <a:pt x="302" y="0"/>
                      <a:pt x="266" y="8"/>
                    </a:cubicBezTo>
                    <a:cubicBezTo>
                      <a:pt x="213" y="36"/>
                      <a:pt x="302" y="142"/>
                      <a:pt x="36" y="248"/>
                    </a:cubicBezTo>
                    <a:cubicBezTo>
                      <a:pt x="9" y="257"/>
                      <a:pt x="0" y="292"/>
                      <a:pt x="9" y="319"/>
                    </a:cubicBezTo>
                    <a:cubicBezTo>
                      <a:pt x="18" y="337"/>
                      <a:pt x="53" y="363"/>
                      <a:pt x="81" y="355"/>
                    </a:cubicBezTo>
                    <a:lnTo>
                      <a:pt x="98" y="346"/>
                    </a:lnTo>
                    <a:cubicBezTo>
                      <a:pt x="116" y="372"/>
                      <a:pt x="134" y="355"/>
                      <a:pt x="134" y="372"/>
                    </a:cubicBezTo>
                    <a:cubicBezTo>
                      <a:pt x="143" y="390"/>
                      <a:pt x="160" y="425"/>
                      <a:pt x="160" y="434"/>
                    </a:cubicBezTo>
                    <a:cubicBezTo>
                      <a:pt x="169" y="443"/>
                      <a:pt x="178" y="461"/>
                      <a:pt x="187" y="452"/>
                    </a:cubicBezTo>
                    <a:cubicBezTo>
                      <a:pt x="196" y="452"/>
                      <a:pt x="231" y="443"/>
                      <a:pt x="240" y="434"/>
                    </a:cubicBezTo>
                    <a:cubicBezTo>
                      <a:pt x="257" y="434"/>
                      <a:pt x="257" y="425"/>
                      <a:pt x="249" y="416"/>
                    </a:cubicBezTo>
                    <a:cubicBezTo>
                      <a:pt x="249" y="408"/>
                      <a:pt x="231" y="399"/>
                      <a:pt x="231" y="390"/>
                    </a:cubicBezTo>
                    <a:cubicBezTo>
                      <a:pt x="222" y="381"/>
                      <a:pt x="213" y="346"/>
                      <a:pt x="204" y="337"/>
                    </a:cubicBezTo>
                    <a:cubicBezTo>
                      <a:pt x="196" y="328"/>
                      <a:pt x="213" y="310"/>
                      <a:pt x="231" y="310"/>
                    </a:cubicBezTo>
                    <a:cubicBezTo>
                      <a:pt x="355" y="302"/>
                      <a:pt x="373" y="372"/>
                      <a:pt x="417" y="355"/>
                    </a:cubicBezTo>
                    <a:cubicBezTo>
                      <a:pt x="444" y="346"/>
                      <a:pt x="444" y="248"/>
                      <a:pt x="400" y="159"/>
                    </a:cubicBezTo>
                    <a:close/>
                    <a:moveTo>
                      <a:pt x="390" y="310"/>
                    </a:moveTo>
                    <a:lnTo>
                      <a:pt x="390" y="310"/>
                    </a:lnTo>
                    <a:cubicBezTo>
                      <a:pt x="381" y="310"/>
                      <a:pt x="328" y="275"/>
                      <a:pt x="302" y="204"/>
                    </a:cubicBezTo>
                    <a:cubicBezTo>
                      <a:pt x="275" y="133"/>
                      <a:pt x="275" y="62"/>
                      <a:pt x="284" y="62"/>
                    </a:cubicBezTo>
                    <a:cubicBezTo>
                      <a:pt x="293" y="62"/>
                      <a:pt x="337" y="106"/>
                      <a:pt x="364" y="177"/>
                    </a:cubicBezTo>
                    <a:cubicBezTo>
                      <a:pt x="400" y="248"/>
                      <a:pt x="390" y="302"/>
                      <a:pt x="390" y="310"/>
                    </a:cubicBezTo>
                    <a:close/>
                  </a:path>
                </a:pathLst>
              </a:custGeom>
              <a:solidFill>
                <a:schemeClr val="bg1">
                  <a:lumMod val="50000"/>
                </a:schemeClr>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sp>
        <p:nvSpPr>
          <p:cNvPr id="67" name="Title 1">
            <a:extLst>
              <a:ext uri="{FF2B5EF4-FFF2-40B4-BE49-F238E27FC236}">
                <a16:creationId xmlns:a16="http://schemas.microsoft.com/office/drawing/2014/main" id="{6AB9386F-CE28-4024-BB0F-59547D03021F}"/>
              </a:ext>
            </a:extLst>
          </p:cNvPr>
          <p:cNvSpPr txBox="1">
            <a:spLocks/>
          </p:cNvSpPr>
          <p:nvPr/>
        </p:nvSpPr>
        <p:spPr>
          <a:xfrm>
            <a:off x="3857291" y="1019425"/>
            <a:ext cx="2891194" cy="3241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lumMod val="65000"/>
                    <a:lumOff val="35000"/>
                  </a:schemeClr>
                </a:solidFill>
                <a:latin typeface="Roboto Condensed" panose="02000000000000000000" pitchFamily="2" charset="0"/>
                <a:ea typeface="+mj-ea"/>
                <a:cs typeface="Roboto Condensed" panose="02000000000000000000" pitchFamily="2"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1" i="1"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1</a:t>
            </a:r>
            <a:r>
              <a:rPr kumimoji="0" lang="en-US" sz="1400" b="1" i="1" u="none" strike="noStrike" kern="1200" cap="none" spc="0" normalizeH="0" baseline="3000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ST</a:t>
            </a:r>
            <a:r>
              <a:rPr kumimoji="0" lang="en-US" sz="1400" b="1" i="1"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 WAVE OF BANKING REFORMS</a:t>
            </a:r>
          </a:p>
        </p:txBody>
      </p:sp>
      <p:sp>
        <p:nvSpPr>
          <p:cNvPr id="78" name="Title 1">
            <a:extLst>
              <a:ext uri="{FF2B5EF4-FFF2-40B4-BE49-F238E27FC236}">
                <a16:creationId xmlns:a16="http://schemas.microsoft.com/office/drawing/2014/main" id="{E1E0E9EC-27A5-4F52-8924-D3D571482908}"/>
              </a:ext>
            </a:extLst>
          </p:cNvPr>
          <p:cNvSpPr txBox="1">
            <a:spLocks/>
          </p:cNvSpPr>
          <p:nvPr/>
        </p:nvSpPr>
        <p:spPr>
          <a:xfrm>
            <a:off x="9174738" y="917160"/>
            <a:ext cx="3017262" cy="3241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lumMod val="65000"/>
                    <a:lumOff val="35000"/>
                  </a:schemeClr>
                </a:solidFill>
                <a:latin typeface="Roboto Condensed" panose="02000000000000000000" pitchFamily="2" charset="0"/>
                <a:ea typeface="+mj-ea"/>
                <a:cs typeface="Roboto Condensed" panose="02000000000000000000" pitchFamily="2"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1" i="1"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2</a:t>
            </a:r>
            <a:r>
              <a:rPr kumimoji="0" lang="en-US" sz="1400" b="1" i="1" u="none" strike="noStrike" kern="1200" cap="none" spc="0" normalizeH="0" baseline="3000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nd</a:t>
            </a:r>
            <a:r>
              <a:rPr kumimoji="0" lang="en-US" sz="1400" b="1" i="1"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 WAVE OF BANKING REFORMS</a:t>
            </a:r>
          </a:p>
        </p:txBody>
      </p:sp>
      <p:sp>
        <p:nvSpPr>
          <p:cNvPr id="105" name="Text Placeholder 32">
            <a:extLst>
              <a:ext uri="{FF2B5EF4-FFF2-40B4-BE49-F238E27FC236}">
                <a16:creationId xmlns:a16="http://schemas.microsoft.com/office/drawing/2014/main" id="{CC8D00C8-051F-408C-B1B5-AD100A3B6480}"/>
              </a:ext>
            </a:extLst>
          </p:cNvPr>
          <p:cNvSpPr txBox="1">
            <a:spLocks/>
          </p:cNvSpPr>
          <p:nvPr/>
        </p:nvSpPr>
        <p:spPr>
          <a:xfrm>
            <a:off x="5249462" y="2316423"/>
            <a:ext cx="944703" cy="207753"/>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1088232"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STABILITY</a:t>
            </a:r>
          </a:p>
        </p:txBody>
      </p:sp>
      <p:sp>
        <p:nvSpPr>
          <p:cNvPr id="106" name="Text Placeholder 32">
            <a:extLst>
              <a:ext uri="{FF2B5EF4-FFF2-40B4-BE49-F238E27FC236}">
                <a16:creationId xmlns:a16="http://schemas.microsoft.com/office/drawing/2014/main" id="{1C4F7B05-CFC6-482C-B521-CA63D8A519B3}"/>
              </a:ext>
            </a:extLst>
          </p:cNvPr>
          <p:cNvSpPr txBox="1">
            <a:spLocks/>
          </p:cNvSpPr>
          <p:nvPr/>
        </p:nvSpPr>
        <p:spPr>
          <a:xfrm>
            <a:off x="4820399" y="3643993"/>
            <a:ext cx="944703" cy="207753"/>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1088232"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AMCON</a:t>
            </a:r>
          </a:p>
        </p:txBody>
      </p:sp>
      <p:sp>
        <p:nvSpPr>
          <p:cNvPr id="107" name="Text Placeholder 32">
            <a:extLst>
              <a:ext uri="{FF2B5EF4-FFF2-40B4-BE49-F238E27FC236}">
                <a16:creationId xmlns:a16="http://schemas.microsoft.com/office/drawing/2014/main" id="{C0442C62-E57E-40F7-B1F5-FD52E057720D}"/>
              </a:ext>
            </a:extLst>
          </p:cNvPr>
          <p:cNvSpPr txBox="1">
            <a:spLocks/>
          </p:cNvSpPr>
          <p:nvPr/>
        </p:nvSpPr>
        <p:spPr>
          <a:xfrm>
            <a:off x="5311478" y="5005273"/>
            <a:ext cx="944703" cy="207753"/>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1088232"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LOANS</a:t>
            </a:r>
          </a:p>
        </p:txBody>
      </p:sp>
      <p:sp>
        <p:nvSpPr>
          <p:cNvPr id="108" name="Text Placeholder 32">
            <a:extLst>
              <a:ext uri="{FF2B5EF4-FFF2-40B4-BE49-F238E27FC236}">
                <a16:creationId xmlns:a16="http://schemas.microsoft.com/office/drawing/2014/main" id="{5ACB8FC5-E901-4F30-93EF-E7FB1C5C647F}"/>
              </a:ext>
            </a:extLst>
          </p:cNvPr>
          <p:cNvSpPr txBox="1">
            <a:spLocks/>
          </p:cNvSpPr>
          <p:nvPr/>
        </p:nvSpPr>
        <p:spPr>
          <a:xfrm>
            <a:off x="7100079" y="5952135"/>
            <a:ext cx="944703" cy="207753"/>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1088232"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BANKS</a:t>
            </a:r>
          </a:p>
        </p:txBody>
      </p:sp>
      <p:sp>
        <p:nvSpPr>
          <p:cNvPr id="109" name="Text Placeholder 32">
            <a:extLst>
              <a:ext uri="{FF2B5EF4-FFF2-40B4-BE49-F238E27FC236}">
                <a16:creationId xmlns:a16="http://schemas.microsoft.com/office/drawing/2014/main" id="{40988D35-3852-4069-BFC8-72089C88C05C}"/>
              </a:ext>
            </a:extLst>
          </p:cNvPr>
          <p:cNvSpPr txBox="1">
            <a:spLocks/>
          </p:cNvSpPr>
          <p:nvPr/>
        </p:nvSpPr>
        <p:spPr>
          <a:xfrm>
            <a:off x="7228814" y="1453454"/>
            <a:ext cx="1274428" cy="186734"/>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1088232"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WORKING FIELDS</a:t>
            </a:r>
          </a:p>
        </p:txBody>
      </p:sp>
      <p:sp>
        <p:nvSpPr>
          <p:cNvPr id="115" name="Text Placeholder 32">
            <a:extLst>
              <a:ext uri="{FF2B5EF4-FFF2-40B4-BE49-F238E27FC236}">
                <a16:creationId xmlns:a16="http://schemas.microsoft.com/office/drawing/2014/main" id="{1D3EC4A7-4D50-4B01-A06E-6E9DB7628629}"/>
              </a:ext>
            </a:extLst>
          </p:cNvPr>
          <p:cNvSpPr txBox="1">
            <a:spLocks/>
          </p:cNvSpPr>
          <p:nvPr/>
        </p:nvSpPr>
        <p:spPr>
          <a:xfrm>
            <a:off x="9526596" y="2365081"/>
            <a:ext cx="1274428" cy="186734"/>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1088232"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2010</a:t>
            </a:r>
          </a:p>
        </p:txBody>
      </p:sp>
      <p:sp>
        <p:nvSpPr>
          <p:cNvPr id="134" name="Text Placeholder 32">
            <a:extLst>
              <a:ext uri="{FF2B5EF4-FFF2-40B4-BE49-F238E27FC236}">
                <a16:creationId xmlns:a16="http://schemas.microsoft.com/office/drawing/2014/main" id="{F70C9C2A-CA94-4A44-BBBC-4032F583E79E}"/>
              </a:ext>
            </a:extLst>
          </p:cNvPr>
          <p:cNvSpPr txBox="1">
            <a:spLocks/>
          </p:cNvSpPr>
          <p:nvPr/>
        </p:nvSpPr>
        <p:spPr>
          <a:xfrm>
            <a:off x="9983679" y="3650759"/>
            <a:ext cx="1274428" cy="186734"/>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1088232"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SERVICES</a:t>
            </a:r>
          </a:p>
        </p:txBody>
      </p:sp>
      <p:sp>
        <p:nvSpPr>
          <p:cNvPr id="135" name="Text Placeholder 32">
            <a:extLst>
              <a:ext uri="{FF2B5EF4-FFF2-40B4-BE49-F238E27FC236}">
                <a16:creationId xmlns:a16="http://schemas.microsoft.com/office/drawing/2014/main" id="{E11211F1-23C9-49D6-A775-363C6147B940}"/>
              </a:ext>
            </a:extLst>
          </p:cNvPr>
          <p:cNvSpPr txBox="1">
            <a:spLocks/>
          </p:cNvSpPr>
          <p:nvPr/>
        </p:nvSpPr>
        <p:spPr>
          <a:xfrm>
            <a:off x="9538118" y="4985278"/>
            <a:ext cx="1274428" cy="186734"/>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1088232"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LICENSES</a:t>
            </a:r>
          </a:p>
        </p:txBody>
      </p:sp>
      <p:pic>
        <p:nvPicPr>
          <p:cNvPr id="31" name="Picture 30">
            <a:extLst>
              <a:ext uri="{FF2B5EF4-FFF2-40B4-BE49-F238E27FC236}">
                <a16:creationId xmlns:a16="http://schemas.microsoft.com/office/drawing/2014/main" id="{CBF2BE94-07A6-47B5-B7D0-ECCC772B3A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7903" y="4918585"/>
            <a:ext cx="257986" cy="257986"/>
          </a:xfrm>
          <a:prstGeom prst="rect">
            <a:avLst/>
          </a:prstGeom>
        </p:spPr>
      </p:pic>
      <p:pic>
        <p:nvPicPr>
          <p:cNvPr id="33" name="Picture 32">
            <a:extLst>
              <a:ext uri="{FF2B5EF4-FFF2-40B4-BE49-F238E27FC236}">
                <a16:creationId xmlns:a16="http://schemas.microsoft.com/office/drawing/2014/main" id="{DCDB66F9-1FD3-4FE6-92EF-9627B9D654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8666" y="3553705"/>
            <a:ext cx="276855" cy="276855"/>
          </a:xfrm>
          <a:prstGeom prst="rect">
            <a:avLst/>
          </a:prstGeom>
        </p:spPr>
      </p:pic>
      <p:pic>
        <p:nvPicPr>
          <p:cNvPr id="35" name="Picture 34">
            <a:extLst>
              <a:ext uri="{FF2B5EF4-FFF2-40B4-BE49-F238E27FC236}">
                <a16:creationId xmlns:a16="http://schemas.microsoft.com/office/drawing/2014/main" id="{10D52BF5-E003-45DE-B16D-BE9FF19C91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3445" y="2321156"/>
            <a:ext cx="264199" cy="264199"/>
          </a:xfrm>
          <a:prstGeom prst="rect">
            <a:avLst/>
          </a:prstGeom>
        </p:spPr>
      </p:pic>
      <p:pic>
        <p:nvPicPr>
          <p:cNvPr id="37" name="Picture 36">
            <a:extLst>
              <a:ext uri="{FF2B5EF4-FFF2-40B4-BE49-F238E27FC236}">
                <a16:creationId xmlns:a16="http://schemas.microsoft.com/office/drawing/2014/main" id="{01204152-FA4A-47CC-B0F6-9381B1AD91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8777" y="5401515"/>
            <a:ext cx="290958" cy="290958"/>
          </a:xfrm>
          <a:prstGeom prst="rect">
            <a:avLst/>
          </a:prstGeom>
        </p:spPr>
      </p:pic>
      <p:sp>
        <p:nvSpPr>
          <p:cNvPr id="68" name="Rectangle 1">
            <a:extLst>
              <a:ext uri="{FF2B5EF4-FFF2-40B4-BE49-F238E27FC236}">
                <a16:creationId xmlns:a16="http://schemas.microsoft.com/office/drawing/2014/main" id="{A05505F0-C515-4B45-AC18-D147A7849155}"/>
              </a:ext>
            </a:extLst>
          </p:cNvPr>
          <p:cNvSpPr>
            <a:spLocks/>
          </p:cNvSpPr>
          <p:nvPr/>
        </p:nvSpPr>
        <p:spPr bwMode="auto">
          <a:xfrm>
            <a:off x="1008891" y="118213"/>
            <a:ext cx="9559321" cy="384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square" lIns="0" tIns="0" rIns="0" bIns="0" anchor="ctr">
            <a:spAutoFit/>
          </a:bodyPr>
          <a:lstStyle/>
          <a:p>
            <a:pPr algn="ctr" defTabSz="914217"/>
            <a:r>
              <a:rPr lang="en-US" sz="2500" b="1" dirty="0">
                <a:solidFill>
                  <a:srgbClr val="0070C0"/>
                </a:solidFill>
                <a:latin typeface="Lato Regular"/>
                <a:ea typeface="ＭＳ Ｐゴシック" charset="0"/>
                <a:cs typeface="Lato Regular"/>
                <a:sym typeface="Bebas Neue" charset="0"/>
              </a:rPr>
              <a:t>BANKING &amp; FINANCE REFORM</a:t>
            </a:r>
          </a:p>
        </p:txBody>
      </p:sp>
      <p:pic>
        <p:nvPicPr>
          <p:cNvPr id="69" name="Picture 68">
            <a:extLst>
              <a:ext uri="{FF2B5EF4-FFF2-40B4-BE49-F238E27FC236}">
                <a16:creationId xmlns:a16="http://schemas.microsoft.com/office/drawing/2014/main" id="{D3DE2E44-8860-4984-9045-AF24905FFF32}"/>
              </a:ext>
            </a:extLst>
          </p:cNvPr>
          <p:cNvPicPr>
            <a:picLocks noChangeAspect="1"/>
          </p:cNvPicPr>
          <p:nvPr/>
        </p:nvPicPr>
        <p:blipFill>
          <a:blip r:embed="rId6"/>
          <a:stretch>
            <a:fillRect/>
          </a:stretch>
        </p:blipFill>
        <p:spPr>
          <a:xfrm>
            <a:off x="3350574" y="767727"/>
            <a:ext cx="118260" cy="5759768"/>
          </a:xfrm>
          <a:prstGeom prst="rect">
            <a:avLst/>
          </a:prstGeom>
        </p:spPr>
      </p:pic>
      <p:grpSp>
        <p:nvGrpSpPr>
          <p:cNvPr id="3" name="Group 2">
            <a:extLst>
              <a:ext uri="{FF2B5EF4-FFF2-40B4-BE49-F238E27FC236}">
                <a16:creationId xmlns:a16="http://schemas.microsoft.com/office/drawing/2014/main" id="{CD708BA7-CD52-4577-9409-C30BD3370158}"/>
              </a:ext>
            </a:extLst>
          </p:cNvPr>
          <p:cNvGrpSpPr/>
          <p:nvPr/>
        </p:nvGrpSpPr>
        <p:grpSpPr>
          <a:xfrm>
            <a:off x="154535" y="971962"/>
            <a:ext cx="2954981" cy="5163485"/>
            <a:chOff x="154535" y="1010898"/>
            <a:chExt cx="2954981" cy="5163485"/>
          </a:xfrm>
        </p:grpSpPr>
        <p:sp>
          <p:nvSpPr>
            <p:cNvPr id="136" name="Title 1">
              <a:extLst>
                <a:ext uri="{FF2B5EF4-FFF2-40B4-BE49-F238E27FC236}">
                  <a16:creationId xmlns:a16="http://schemas.microsoft.com/office/drawing/2014/main" id="{982352A5-EE5E-4127-8069-3EA33DC095A5}"/>
                </a:ext>
              </a:extLst>
            </p:cNvPr>
            <p:cNvSpPr txBox="1">
              <a:spLocks/>
            </p:cNvSpPr>
            <p:nvPr/>
          </p:nvSpPr>
          <p:spPr>
            <a:xfrm>
              <a:off x="154536" y="1010898"/>
              <a:ext cx="2937213" cy="3241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tx1">
                      <a:lumMod val="65000"/>
                      <a:lumOff val="35000"/>
                    </a:schemeClr>
                  </a:solidFill>
                  <a:latin typeface="Roboto Condensed" panose="02000000000000000000" pitchFamily="2" charset="0"/>
                  <a:ea typeface="+mj-ea"/>
                  <a:cs typeface="Roboto Condensed" panose="02000000000000000000" pitchFamily="2"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1" i="0" u="none" strike="noStrike" kern="1200" cap="none" spc="0" normalizeH="0" baseline="0" noProof="0" dirty="0">
                  <a:ln>
                    <a:noFill/>
                  </a:ln>
                  <a:solidFill>
                    <a:srgbClr val="FFFFFF">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NES RECOMMENDATIONS</a:t>
              </a:r>
            </a:p>
          </p:txBody>
        </p:sp>
        <p:graphicFrame>
          <p:nvGraphicFramePr>
            <p:cNvPr id="2" name="Diagram 1">
              <a:extLst>
                <a:ext uri="{FF2B5EF4-FFF2-40B4-BE49-F238E27FC236}">
                  <a16:creationId xmlns:a16="http://schemas.microsoft.com/office/drawing/2014/main" id="{0175F133-B4BB-4EA0-A098-E60B1CD925A6}"/>
                </a:ext>
              </a:extLst>
            </p:cNvPr>
            <p:cNvGraphicFramePr/>
            <p:nvPr>
              <p:extLst>
                <p:ext uri="{D42A27DB-BD31-4B8C-83A1-F6EECF244321}">
                  <p14:modId xmlns:p14="http://schemas.microsoft.com/office/powerpoint/2010/main" val="2824966153"/>
                </p:ext>
              </p:extLst>
            </p:nvPr>
          </p:nvGraphicFramePr>
          <p:xfrm>
            <a:off x="154535" y="1438490"/>
            <a:ext cx="2954981" cy="473589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spTree>
    <p:extLst>
      <p:ext uri="{BB962C8B-B14F-4D97-AF65-F5344CB8AC3E}">
        <p14:creationId xmlns:p14="http://schemas.microsoft.com/office/powerpoint/2010/main" val="8142568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wipe(left)">
                                      <p:cBhvr>
                                        <p:cTn id="7" dur="500"/>
                                        <p:tgtEl>
                                          <p:spTgt spid="11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7"/>
                                        </p:tgtEl>
                                        <p:attrNameLst>
                                          <p:attrName>style.visibility</p:attrName>
                                        </p:attrNameLst>
                                      </p:cBhvr>
                                      <p:to>
                                        <p:strVal val="visible"/>
                                      </p:to>
                                    </p:set>
                                    <p:animEffect transition="in" filter="wipe(left)">
                                      <p:cBhvr>
                                        <p:cTn id="10" dur="500"/>
                                        <p:tgtEl>
                                          <p:spTgt spid="11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18"/>
                                        </p:tgtEl>
                                        <p:attrNameLst>
                                          <p:attrName>style.visibility</p:attrName>
                                        </p:attrNameLst>
                                      </p:cBhvr>
                                      <p:to>
                                        <p:strVal val="visible"/>
                                      </p:to>
                                    </p:set>
                                    <p:animEffect transition="in" filter="wipe(left)">
                                      <p:cBhvr>
                                        <p:cTn id="13" dur="500"/>
                                        <p:tgtEl>
                                          <p:spTgt spid="118"/>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19"/>
                                        </p:tgtEl>
                                        <p:attrNameLst>
                                          <p:attrName>style.visibility</p:attrName>
                                        </p:attrNameLst>
                                      </p:cBhvr>
                                      <p:to>
                                        <p:strVal val="visible"/>
                                      </p:to>
                                    </p:set>
                                    <p:animEffect transition="in" filter="wipe(left)">
                                      <p:cBhvr>
                                        <p:cTn id="16" dur="500"/>
                                        <p:tgtEl>
                                          <p:spTgt spid="119"/>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20"/>
                                        </p:tgtEl>
                                        <p:attrNameLst>
                                          <p:attrName>style.visibility</p:attrName>
                                        </p:attrNameLst>
                                      </p:cBhvr>
                                      <p:to>
                                        <p:strVal val="visible"/>
                                      </p:to>
                                    </p:set>
                                    <p:animEffect transition="in" filter="wipe(left)">
                                      <p:cBhvr>
                                        <p:cTn id="19" dur="500"/>
                                        <p:tgtEl>
                                          <p:spTgt spid="120"/>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21"/>
                                        </p:tgtEl>
                                        <p:attrNameLst>
                                          <p:attrName>style.visibility</p:attrName>
                                        </p:attrNameLst>
                                      </p:cBhvr>
                                      <p:to>
                                        <p:strVal val="visible"/>
                                      </p:to>
                                    </p:set>
                                    <p:animEffect transition="in" filter="wipe(left)">
                                      <p:cBhvr>
                                        <p:cTn id="22" dur="500"/>
                                        <p:tgtEl>
                                          <p:spTgt spid="121"/>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22"/>
                                        </p:tgtEl>
                                        <p:attrNameLst>
                                          <p:attrName>style.visibility</p:attrName>
                                        </p:attrNameLst>
                                      </p:cBhvr>
                                      <p:to>
                                        <p:strVal val="visible"/>
                                      </p:to>
                                    </p:set>
                                    <p:animEffect transition="in" filter="wipe(left)">
                                      <p:cBhvr>
                                        <p:cTn id="25" dur="500"/>
                                        <p:tgtEl>
                                          <p:spTgt spid="122"/>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23"/>
                                        </p:tgtEl>
                                        <p:attrNameLst>
                                          <p:attrName>style.visibility</p:attrName>
                                        </p:attrNameLst>
                                      </p:cBhvr>
                                      <p:to>
                                        <p:strVal val="visible"/>
                                      </p:to>
                                    </p:set>
                                    <p:animEffect transition="in" filter="wipe(left)">
                                      <p:cBhvr>
                                        <p:cTn id="28" dur="500"/>
                                        <p:tgtEl>
                                          <p:spTgt spid="123"/>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24"/>
                                        </p:tgtEl>
                                        <p:attrNameLst>
                                          <p:attrName>style.visibility</p:attrName>
                                        </p:attrNameLst>
                                      </p:cBhvr>
                                      <p:to>
                                        <p:strVal val="visible"/>
                                      </p:to>
                                    </p:set>
                                    <p:animEffect transition="in" filter="wipe(left)">
                                      <p:cBhvr>
                                        <p:cTn id="31" dur="500"/>
                                        <p:tgtEl>
                                          <p:spTgt spid="124"/>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25"/>
                                        </p:tgtEl>
                                        <p:attrNameLst>
                                          <p:attrName>style.visibility</p:attrName>
                                        </p:attrNameLst>
                                      </p:cBhvr>
                                      <p:to>
                                        <p:strVal val="visible"/>
                                      </p:to>
                                    </p:set>
                                    <p:animEffect transition="in" filter="wipe(left)">
                                      <p:cBhvr>
                                        <p:cTn id="34" dur="500"/>
                                        <p:tgtEl>
                                          <p:spTgt spid="125"/>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26"/>
                                        </p:tgtEl>
                                        <p:attrNameLst>
                                          <p:attrName>style.visibility</p:attrName>
                                        </p:attrNameLst>
                                      </p:cBhvr>
                                      <p:to>
                                        <p:strVal val="visible"/>
                                      </p:to>
                                    </p:set>
                                    <p:animEffect transition="in" filter="wipe(left)">
                                      <p:cBhvr>
                                        <p:cTn id="37" dur="500"/>
                                        <p:tgtEl>
                                          <p:spTgt spid="126"/>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27"/>
                                        </p:tgtEl>
                                        <p:attrNameLst>
                                          <p:attrName>style.visibility</p:attrName>
                                        </p:attrNameLst>
                                      </p:cBhvr>
                                      <p:to>
                                        <p:strVal val="visible"/>
                                      </p:to>
                                    </p:set>
                                    <p:animEffect transition="in" filter="wipe(left)">
                                      <p:cBhvr>
                                        <p:cTn id="40" dur="500"/>
                                        <p:tgtEl>
                                          <p:spTgt spid="127"/>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128"/>
                                        </p:tgtEl>
                                        <p:attrNameLst>
                                          <p:attrName>style.visibility</p:attrName>
                                        </p:attrNameLst>
                                      </p:cBhvr>
                                      <p:to>
                                        <p:strVal val="visible"/>
                                      </p:to>
                                    </p:set>
                                    <p:animEffect transition="in" filter="wipe(left)">
                                      <p:cBhvr>
                                        <p:cTn id="43" dur="500"/>
                                        <p:tgtEl>
                                          <p:spTgt spid="128"/>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129"/>
                                        </p:tgtEl>
                                        <p:attrNameLst>
                                          <p:attrName>style.visibility</p:attrName>
                                        </p:attrNameLst>
                                      </p:cBhvr>
                                      <p:to>
                                        <p:strVal val="visible"/>
                                      </p:to>
                                    </p:set>
                                    <p:animEffect transition="in" filter="wipe(left)">
                                      <p:cBhvr>
                                        <p:cTn id="46" dur="500"/>
                                        <p:tgtEl>
                                          <p:spTgt spid="129"/>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130"/>
                                        </p:tgtEl>
                                        <p:attrNameLst>
                                          <p:attrName>style.visibility</p:attrName>
                                        </p:attrNameLst>
                                      </p:cBhvr>
                                      <p:to>
                                        <p:strVal val="visible"/>
                                      </p:to>
                                    </p:set>
                                    <p:animEffect transition="in" filter="wipe(left)">
                                      <p:cBhvr>
                                        <p:cTn id="49" dur="500"/>
                                        <p:tgtEl>
                                          <p:spTgt spid="130"/>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05"/>
                                        </p:tgtEl>
                                        <p:attrNameLst>
                                          <p:attrName>style.visibility</p:attrName>
                                        </p:attrNameLst>
                                      </p:cBhvr>
                                      <p:to>
                                        <p:strVal val="visible"/>
                                      </p:to>
                                    </p:set>
                                    <p:animEffect transition="in" filter="wipe(left)">
                                      <p:cBhvr>
                                        <p:cTn id="52" dur="500"/>
                                        <p:tgtEl>
                                          <p:spTgt spid="105"/>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106"/>
                                        </p:tgtEl>
                                        <p:attrNameLst>
                                          <p:attrName>style.visibility</p:attrName>
                                        </p:attrNameLst>
                                      </p:cBhvr>
                                      <p:to>
                                        <p:strVal val="visible"/>
                                      </p:to>
                                    </p:set>
                                    <p:animEffect transition="in" filter="wipe(left)">
                                      <p:cBhvr>
                                        <p:cTn id="55" dur="500"/>
                                        <p:tgtEl>
                                          <p:spTgt spid="106"/>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107"/>
                                        </p:tgtEl>
                                        <p:attrNameLst>
                                          <p:attrName>style.visibility</p:attrName>
                                        </p:attrNameLst>
                                      </p:cBhvr>
                                      <p:to>
                                        <p:strVal val="visible"/>
                                      </p:to>
                                    </p:set>
                                    <p:animEffect transition="in" filter="wipe(left)">
                                      <p:cBhvr>
                                        <p:cTn id="58" dur="500"/>
                                        <p:tgtEl>
                                          <p:spTgt spid="107"/>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108"/>
                                        </p:tgtEl>
                                        <p:attrNameLst>
                                          <p:attrName>style.visibility</p:attrName>
                                        </p:attrNameLst>
                                      </p:cBhvr>
                                      <p:to>
                                        <p:strVal val="visible"/>
                                      </p:to>
                                    </p:set>
                                    <p:animEffect transition="in" filter="wipe(left)">
                                      <p:cBhvr>
                                        <p:cTn id="61" dur="500"/>
                                        <p:tgtEl>
                                          <p:spTgt spid="108"/>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109"/>
                                        </p:tgtEl>
                                        <p:attrNameLst>
                                          <p:attrName>style.visibility</p:attrName>
                                        </p:attrNameLst>
                                      </p:cBhvr>
                                      <p:to>
                                        <p:strVal val="visible"/>
                                      </p:to>
                                    </p:set>
                                    <p:animEffect transition="in" filter="wipe(left)">
                                      <p:cBhvr>
                                        <p:cTn id="64" dur="500"/>
                                        <p:tgtEl>
                                          <p:spTgt spid="109"/>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115"/>
                                        </p:tgtEl>
                                        <p:attrNameLst>
                                          <p:attrName>style.visibility</p:attrName>
                                        </p:attrNameLst>
                                      </p:cBhvr>
                                      <p:to>
                                        <p:strVal val="visible"/>
                                      </p:to>
                                    </p:set>
                                    <p:animEffect transition="in" filter="wipe(left)">
                                      <p:cBhvr>
                                        <p:cTn id="67" dur="500"/>
                                        <p:tgtEl>
                                          <p:spTgt spid="115"/>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134"/>
                                        </p:tgtEl>
                                        <p:attrNameLst>
                                          <p:attrName>style.visibility</p:attrName>
                                        </p:attrNameLst>
                                      </p:cBhvr>
                                      <p:to>
                                        <p:strVal val="visible"/>
                                      </p:to>
                                    </p:set>
                                    <p:animEffect transition="in" filter="wipe(left)">
                                      <p:cBhvr>
                                        <p:cTn id="70" dur="500"/>
                                        <p:tgtEl>
                                          <p:spTgt spid="134"/>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135"/>
                                        </p:tgtEl>
                                        <p:attrNameLst>
                                          <p:attrName>style.visibility</p:attrName>
                                        </p:attrNameLst>
                                      </p:cBhvr>
                                      <p:to>
                                        <p:strVal val="visible"/>
                                      </p:to>
                                    </p:set>
                                    <p:animEffect transition="in" filter="wipe(left)">
                                      <p:cBhvr>
                                        <p:cTn id="73" dur="500"/>
                                        <p:tgtEl>
                                          <p:spTgt spid="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P spid="118" grpId="0"/>
      <p:bldP spid="119" grpId="0"/>
      <p:bldP spid="120" grpId="0"/>
      <p:bldP spid="121" grpId="0"/>
      <p:bldP spid="122" grpId="0"/>
      <p:bldP spid="123" grpId="0"/>
      <p:bldP spid="124" grpId="0"/>
      <p:bldP spid="125" grpId="0"/>
      <p:bldP spid="126" grpId="0"/>
      <p:bldP spid="127" grpId="0"/>
      <p:bldP spid="128" grpId="0"/>
      <p:bldP spid="129" grpId="0"/>
      <p:bldP spid="130" grpId="0"/>
      <p:bldP spid="105" grpId="0"/>
      <p:bldP spid="106" grpId="0"/>
      <p:bldP spid="107" grpId="0"/>
      <p:bldP spid="108" grpId="0"/>
      <p:bldP spid="109" grpId="0"/>
      <p:bldP spid="115" grpId="0"/>
      <p:bldP spid="134" grpId="0"/>
      <p:bldP spid="13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1" name="Straight Connector 50">
            <a:extLst>
              <a:ext uri="{FF2B5EF4-FFF2-40B4-BE49-F238E27FC236}">
                <a16:creationId xmlns:a16="http://schemas.microsoft.com/office/drawing/2014/main" id="{5705BE95-80C0-47E1-A0C3-0AB7BBA0D5B0}"/>
              </a:ext>
            </a:extLst>
          </p:cNvPr>
          <p:cNvCxnSpPr>
            <a:cxnSpLocks/>
          </p:cNvCxnSpPr>
          <p:nvPr/>
        </p:nvCxnSpPr>
        <p:spPr>
          <a:xfrm>
            <a:off x="8871931" y="4294208"/>
            <a:ext cx="0" cy="1327630"/>
          </a:xfrm>
          <a:prstGeom prst="line">
            <a:avLst/>
          </a:prstGeom>
          <a:ln w="28575">
            <a:solidFill>
              <a:srgbClr val="00B0F0"/>
            </a:solidFill>
            <a:tailEnd type="oval" w="lg" len="lg"/>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4C8E1D25-12B6-4921-934A-20008519B5A9}"/>
              </a:ext>
            </a:extLst>
          </p:cNvPr>
          <p:cNvGrpSpPr/>
          <p:nvPr/>
        </p:nvGrpSpPr>
        <p:grpSpPr>
          <a:xfrm>
            <a:off x="5669280" y="972264"/>
            <a:ext cx="6303182" cy="4913471"/>
            <a:chOff x="2605088" y="835025"/>
            <a:chExt cx="6985000" cy="5643563"/>
          </a:xfrm>
        </p:grpSpPr>
        <p:sp>
          <p:nvSpPr>
            <p:cNvPr id="5" name="Freeform 5">
              <a:extLst>
                <a:ext uri="{FF2B5EF4-FFF2-40B4-BE49-F238E27FC236}">
                  <a16:creationId xmlns:a16="http://schemas.microsoft.com/office/drawing/2014/main" id="{EC8A8475-5C6B-4D15-AFD5-AAFD6FE988BE}"/>
                </a:ext>
              </a:extLst>
            </p:cNvPr>
            <p:cNvSpPr>
              <a:spLocks noEditPoints="1"/>
            </p:cNvSpPr>
            <p:nvPr/>
          </p:nvSpPr>
          <p:spPr bwMode="auto">
            <a:xfrm>
              <a:off x="2605088" y="835025"/>
              <a:ext cx="6985000" cy="5643563"/>
            </a:xfrm>
            <a:custGeom>
              <a:avLst/>
              <a:gdLst>
                <a:gd name="T0" fmla="*/ 2316 w 2759"/>
                <a:gd name="T1" fmla="*/ 1136 h 2228"/>
                <a:gd name="T2" fmla="*/ 2172 w 2759"/>
                <a:gd name="T3" fmla="*/ 974 h 2228"/>
                <a:gd name="T4" fmla="*/ 1912 w 2759"/>
                <a:gd name="T5" fmla="*/ 549 h 2228"/>
                <a:gd name="T6" fmla="*/ 1625 w 2759"/>
                <a:gd name="T7" fmla="*/ 445 h 2228"/>
                <a:gd name="T8" fmla="*/ 1376 w 2759"/>
                <a:gd name="T9" fmla="*/ 0 h 2228"/>
                <a:gd name="T10" fmla="*/ 1119 w 2759"/>
                <a:gd name="T11" fmla="*/ 430 h 2228"/>
                <a:gd name="T12" fmla="*/ 978 w 2759"/>
                <a:gd name="T13" fmla="*/ 584 h 2228"/>
                <a:gd name="T14" fmla="*/ 840 w 2759"/>
                <a:gd name="T15" fmla="*/ 549 h 2228"/>
                <a:gd name="T16" fmla="*/ 588 w 2759"/>
                <a:gd name="T17" fmla="*/ 988 h 2228"/>
                <a:gd name="T18" fmla="*/ 292 w 2759"/>
                <a:gd name="T19" fmla="*/ 1081 h 2228"/>
                <a:gd name="T20" fmla="*/ 292 w 2759"/>
                <a:gd name="T21" fmla="*/ 1665 h 2228"/>
                <a:gd name="T22" fmla="*/ 584 w 2759"/>
                <a:gd name="T23" fmla="*/ 1796 h 2228"/>
                <a:gd name="T24" fmla="*/ 845 w 2759"/>
                <a:gd name="T25" fmla="*/ 2218 h 2228"/>
                <a:gd name="T26" fmla="*/ 1098 w 2759"/>
                <a:gd name="T27" fmla="*/ 1779 h 2228"/>
                <a:gd name="T28" fmla="*/ 1395 w 2759"/>
                <a:gd name="T29" fmla="*/ 1689 h 2228"/>
                <a:gd name="T30" fmla="*/ 1667 w 2759"/>
                <a:gd name="T31" fmla="*/ 1776 h 2228"/>
                <a:gd name="T32" fmla="*/ 1912 w 2759"/>
                <a:gd name="T33" fmla="*/ 2228 h 2228"/>
                <a:gd name="T34" fmla="*/ 2172 w 2759"/>
                <a:gd name="T35" fmla="*/ 1803 h 2228"/>
                <a:gd name="T36" fmla="*/ 2467 w 2759"/>
                <a:gd name="T37" fmla="*/ 1678 h 2228"/>
                <a:gd name="T38" fmla="*/ 2467 w 2759"/>
                <a:gd name="T39" fmla="*/ 1094 h 2228"/>
                <a:gd name="T40" fmla="*/ 1912 w 2759"/>
                <a:gd name="T41" fmla="*/ 1644 h 2228"/>
                <a:gd name="T42" fmla="*/ 1640 w 2759"/>
                <a:gd name="T43" fmla="*/ 1556 h 2228"/>
                <a:gd name="T44" fmla="*/ 1395 w 2759"/>
                <a:gd name="T45" fmla="*/ 1105 h 2228"/>
                <a:gd name="T46" fmla="*/ 1130 w 2759"/>
                <a:gd name="T47" fmla="*/ 1521 h 2228"/>
                <a:gd name="T48" fmla="*/ 845 w 2759"/>
                <a:gd name="T49" fmla="*/ 1634 h 2228"/>
                <a:gd name="T50" fmla="*/ 552 w 2759"/>
                <a:gd name="T51" fmla="*/ 1507 h 2228"/>
                <a:gd name="T52" fmla="*/ 556 w 2759"/>
                <a:gd name="T53" fmla="*/ 1246 h 2228"/>
                <a:gd name="T54" fmla="*/ 709 w 2759"/>
                <a:gd name="T55" fmla="*/ 1102 h 2228"/>
                <a:gd name="T56" fmla="*/ 1132 w 2759"/>
                <a:gd name="T57" fmla="*/ 841 h 2228"/>
                <a:gd name="T58" fmla="*/ 1098 w 2759"/>
                <a:gd name="T59" fmla="*/ 704 h 2228"/>
                <a:gd name="T60" fmla="*/ 1376 w 2759"/>
                <a:gd name="T61" fmla="*/ 584 h 2228"/>
                <a:gd name="T62" fmla="*/ 1655 w 2759"/>
                <a:gd name="T63" fmla="*/ 702 h 2228"/>
                <a:gd name="T64" fmla="*/ 1912 w 2759"/>
                <a:gd name="T65" fmla="*/ 1133 h 2228"/>
                <a:gd name="T66" fmla="*/ 2205 w 2759"/>
                <a:gd name="T67" fmla="*/ 1257 h 2228"/>
                <a:gd name="T68" fmla="*/ 2212 w 2759"/>
                <a:gd name="T69" fmla="*/ 1529 h 2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759" h="2228">
                  <a:moveTo>
                    <a:pt x="2467" y="1094"/>
                  </a:moveTo>
                  <a:cubicBezTo>
                    <a:pt x="2412" y="1094"/>
                    <a:pt x="2360" y="1109"/>
                    <a:pt x="2316" y="1136"/>
                  </a:cubicBezTo>
                  <a:cubicBezTo>
                    <a:pt x="2166" y="1126"/>
                    <a:pt x="2172" y="974"/>
                    <a:pt x="2172" y="974"/>
                  </a:cubicBezTo>
                  <a:cubicBezTo>
                    <a:pt x="2172" y="974"/>
                    <a:pt x="2172" y="974"/>
                    <a:pt x="2172" y="974"/>
                  </a:cubicBezTo>
                  <a:cubicBezTo>
                    <a:pt x="2192" y="934"/>
                    <a:pt x="2204" y="889"/>
                    <a:pt x="2204" y="841"/>
                  </a:cubicBezTo>
                  <a:cubicBezTo>
                    <a:pt x="2204" y="680"/>
                    <a:pt x="2073" y="549"/>
                    <a:pt x="1912" y="549"/>
                  </a:cubicBezTo>
                  <a:cubicBezTo>
                    <a:pt x="1859" y="549"/>
                    <a:pt x="1810" y="563"/>
                    <a:pt x="1767" y="587"/>
                  </a:cubicBezTo>
                  <a:cubicBezTo>
                    <a:pt x="1648" y="582"/>
                    <a:pt x="1628" y="483"/>
                    <a:pt x="1625" y="445"/>
                  </a:cubicBezTo>
                  <a:cubicBezTo>
                    <a:pt x="1652" y="400"/>
                    <a:pt x="1668" y="348"/>
                    <a:pt x="1668" y="292"/>
                  </a:cubicBezTo>
                  <a:cubicBezTo>
                    <a:pt x="1668" y="130"/>
                    <a:pt x="1538" y="0"/>
                    <a:pt x="1376" y="0"/>
                  </a:cubicBezTo>
                  <a:cubicBezTo>
                    <a:pt x="1215" y="0"/>
                    <a:pt x="1084" y="130"/>
                    <a:pt x="1084" y="292"/>
                  </a:cubicBezTo>
                  <a:cubicBezTo>
                    <a:pt x="1084" y="341"/>
                    <a:pt x="1097" y="388"/>
                    <a:pt x="1119" y="430"/>
                  </a:cubicBezTo>
                  <a:cubicBezTo>
                    <a:pt x="1119" y="430"/>
                    <a:pt x="1119" y="430"/>
                    <a:pt x="1119" y="430"/>
                  </a:cubicBezTo>
                  <a:cubicBezTo>
                    <a:pt x="1125" y="583"/>
                    <a:pt x="978" y="584"/>
                    <a:pt x="978" y="584"/>
                  </a:cubicBezTo>
                  <a:cubicBezTo>
                    <a:pt x="978" y="584"/>
                    <a:pt x="978" y="584"/>
                    <a:pt x="978" y="584"/>
                  </a:cubicBezTo>
                  <a:cubicBezTo>
                    <a:pt x="937" y="561"/>
                    <a:pt x="890" y="549"/>
                    <a:pt x="840" y="549"/>
                  </a:cubicBezTo>
                  <a:cubicBezTo>
                    <a:pt x="679" y="549"/>
                    <a:pt x="548" y="680"/>
                    <a:pt x="548" y="841"/>
                  </a:cubicBezTo>
                  <a:cubicBezTo>
                    <a:pt x="548" y="895"/>
                    <a:pt x="563" y="945"/>
                    <a:pt x="588" y="988"/>
                  </a:cubicBezTo>
                  <a:cubicBezTo>
                    <a:pt x="580" y="1109"/>
                    <a:pt x="496" y="1128"/>
                    <a:pt x="456" y="1131"/>
                  </a:cubicBezTo>
                  <a:cubicBezTo>
                    <a:pt x="409" y="1099"/>
                    <a:pt x="353" y="1081"/>
                    <a:pt x="292" y="1081"/>
                  </a:cubicBezTo>
                  <a:cubicBezTo>
                    <a:pt x="131" y="1081"/>
                    <a:pt x="0" y="1212"/>
                    <a:pt x="0" y="1373"/>
                  </a:cubicBezTo>
                  <a:cubicBezTo>
                    <a:pt x="0" y="1534"/>
                    <a:pt x="131" y="1665"/>
                    <a:pt x="292" y="1665"/>
                  </a:cubicBezTo>
                  <a:cubicBezTo>
                    <a:pt x="341" y="1665"/>
                    <a:pt x="387" y="1653"/>
                    <a:pt x="427" y="1632"/>
                  </a:cubicBezTo>
                  <a:cubicBezTo>
                    <a:pt x="584" y="1643"/>
                    <a:pt x="585" y="1772"/>
                    <a:pt x="584" y="1796"/>
                  </a:cubicBezTo>
                  <a:cubicBezTo>
                    <a:pt x="564" y="1835"/>
                    <a:pt x="553" y="1879"/>
                    <a:pt x="553" y="1926"/>
                  </a:cubicBezTo>
                  <a:cubicBezTo>
                    <a:pt x="553" y="2087"/>
                    <a:pt x="684" y="2218"/>
                    <a:pt x="845" y="2218"/>
                  </a:cubicBezTo>
                  <a:cubicBezTo>
                    <a:pt x="1007" y="2218"/>
                    <a:pt x="1137" y="2087"/>
                    <a:pt x="1137" y="1926"/>
                  </a:cubicBezTo>
                  <a:cubicBezTo>
                    <a:pt x="1137" y="1872"/>
                    <a:pt x="1123" y="1822"/>
                    <a:pt x="1098" y="1779"/>
                  </a:cubicBezTo>
                  <a:cubicBezTo>
                    <a:pt x="1103" y="1663"/>
                    <a:pt x="1202" y="1646"/>
                    <a:pt x="1238" y="1643"/>
                  </a:cubicBezTo>
                  <a:cubicBezTo>
                    <a:pt x="1283" y="1672"/>
                    <a:pt x="1337" y="1689"/>
                    <a:pt x="1395" y="1689"/>
                  </a:cubicBezTo>
                  <a:cubicBezTo>
                    <a:pt x="1447" y="1689"/>
                    <a:pt x="1496" y="1675"/>
                    <a:pt x="1539" y="1651"/>
                  </a:cubicBezTo>
                  <a:cubicBezTo>
                    <a:pt x="1650" y="1662"/>
                    <a:pt x="1666" y="1742"/>
                    <a:pt x="1667" y="1776"/>
                  </a:cubicBezTo>
                  <a:cubicBezTo>
                    <a:pt x="1637" y="1822"/>
                    <a:pt x="1620" y="1877"/>
                    <a:pt x="1620" y="1936"/>
                  </a:cubicBezTo>
                  <a:cubicBezTo>
                    <a:pt x="1620" y="2097"/>
                    <a:pt x="1751" y="2228"/>
                    <a:pt x="1912" y="2228"/>
                  </a:cubicBezTo>
                  <a:cubicBezTo>
                    <a:pt x="2073" y="2228"/>
                    <a:pt x="2204" y="2097"/>
                    <a:pt x="2204" y="1936"/>
                  </a:cubicBezTo>
                  <a:cubicBezTo>
                    <a:pt x="2204" y="1888"/>
                    <a:pt x="2192" y="1843"/>
                    <a:pt x="2172" y="1803"/>
                  </a:cubicBezTo>
                  <a:cubicBezTo>
                    <a:pt x="2177" y="1668"/>
                    <a:pt x="2301" y="1652"/>
                    <a:pt x="2342" y="1650"/>
                  </a:cubicBezTo>
                  <a:cubicBezTo>
                    <a:pt x="2380" y="1668"/>
                    <a:pt x="2422" y="1678"/>
                    <a:pt x="2467" y="1678"/>
                  </a:cubicBezTo>
                  <a:cubicBezTo>
                    <a:pt x="2628" y="1678"/>
                    <a:pt x="2759" y="1547"/>
                    <a:pt x="2759" y="1386"/>
                  </a:cubicBezTo>
                  <a:cubicBezTo>
                    <a:pt x="2759" y="1225"/>
                    <a:pt x="2628" y="1094"/>
                    <a:pt x="2467" y="1094"/>
                  </a:cubicBezTo>
                  <a:close/>
                  <a:moveTo>
                    <a:pt x="2051" y="1679"/>
                  </a:moveTo>
                  <a:cubicBezTo>
                    <a:pt x="2010" y="1656"/>
                    <a:pt x="1962" y="1644"/>
                    <a:pt x="1912" y="1644"/>
                  </a:cubicBezTo>
                  <a:cubicBezTo>
                    <a:pt x="1861" y="1644"/>
                    <a:pt x="1812" y="1657"/>
                    <a:pt x="1771" y="1680"/>
                  </a:cubicBezTo>
                  <a:cubicBezTo>
                    <a:pt x="1665" y="1676"/>
                    <a:pt x="1644" y="1593"/>
                    <a:pt x="1640" y="1556"/>
                  </a:cubicBezTo>
                  <a:cubicBezTo>
                    <a:pt x="1669" y="1510"/>
                    <a:pt x="1687" y="1455"/>
                    <a:pt x="1687" y="1397"/>
                  </a:cubicBezTo>
                  <a:cubicBezTo>
                    <a:pt x="1687" y="1236"/>
                    <a:pt x="1556" y="1105"/>
                    <a:pt x="1395" y="1105"/>
                  </a:cubicBezTo>
                  <a:cubicBezTo>
                    <a:pt x="1233" y="1105"/>
                    <a:pt x="1103" y="1236"/>
                    <a:pt x="1103" y="1397"/>
                  </a:cubicBezTo>
                  <a:cubicBezTo>
                    <a:pt x="1103" y="1441"/>
                    <a:pt x="1113" y="1483"/>
                    <a:pt x="1130" y="1521"/>
                  </a:cubicBezTo>
                  <a:cubicBezTo>
                    <a:pt x="1126" y="1657"/>
                    <a:pt x="1027" y="1671"/>
                    <a:pt x="990" y="1672"/>
                  </a:cubicBezTo>
                  <a:cubicBezTo>
                    <a:pt x="948" y="1648"/>
                    <a:pt x="898" y="1634"/>
                    <a:pt x="845" y="1634"/>
                  </a:cubicBezTo>
                  <a:cubicBezTo>
                    <a:pt x="796" y="1634"/>
                    <a:pt x="750" y="1646"/>
                    <a:pt x="709" y="1667"/>
                  </a:cubicBezTo>
                  <a:cubicBezTo>
                    <a:pt x="567" y="1665"/>
                    <a:pt x="553" y="1541"/>
                    <a:pt x="552" y="1507"/>
                  </a:cubicBezTo>
                  <a:cubicBezTo>
                    <a:pt x="572" y="1467"/>
                    <a:pt x="584" y="1421"/>
                    <a:pt x="584" y="1373"/>
                  </a:cubicBezTo>
                  <a:cubicBezTo>
                    <a:pt x="584" y="1328"/>
                    <a:pt x="574" y="1285"/>
                    <a:pt x="556" y="1246"/>
                  </a:cubicBezTo>
                  <a:cubicBezTo>
                    <a:pt x="556" y="1247"/>
                    <a:pt x="556" y="1247"/>
                    <a:pt x="556" y="1247"/>
                  </a:cubicBezTo>
                  <a:cubicBezTo>
                    <a:pt x="556" y="1099"/>
                    <a:pt x="703" y="1102"/>
                    <a:pt x="709" y="1102"/>
                  </a:cubicBezTo>
                  <a:cubicBezTo>
                    <a:pt x="749" y="1122"/>
                    <a:pt x="793" y="1133"/>
                    <a:pt x="840" y="1133"/>
                  </a:cubicBezTo>
                  <a:cubicBezTo>
                    <a:pt x="1002" y="1133"/>
                    <a:pt x="1132" y="1002"/>
                    <a:pt x="1132" y="841"/>
                  </a:cubicBezTo>
                  <a:cubicBezTo>
                    <a:pt x="1132" y="791"/>
                    <a:pt x="1120" y="745"/>
                    <a:pt x="1098" y="704"/>
                  </a:cubicBezTo>
                  <a:cubicBezTo>
                    <a:pt x="1098" y="704"/>
                    <a:pt x="1098" y="704"/>
                    <a:pt x="1098" y="704"/>
                  </a:cubicBezTo>
                  <a:cubicBezTo>
                    <a:pt x="1097" y="548"/>
                    <a:pt x="1209" y="544"/>
                    <a:pt x="1230" y="544"/>
                  </a:cubicBezTo>
                  <a:cubicBezTo>
                    <a:pt x="1273" y="569"/>
                    <a:pt x="1323" y="584"/>
                    <a:pt x="1376" y="584"/>
                  </a:cubicBezTo>
                  <a:cubicBezTo>
                    <a:pt x="1421" y="584"/>
                    <a:pt x="1464" y="573"/>
                    <a:pt x="1502" y="555"/>
                  </a:cubicBezTo>
                  <a:cubicBezTo>
                    <a:pt x="1651" y="562"/>
                    <a:pt x="1656" y="674"/>
                    <a:pt x="1655" y="702"/>
                  </a:cubicBezTo>
                  <a:cubicBezTo>
                    <a:pt x="1633" y="743"/>
                    <a:pt x="1620" y="791"/>
                    <a:pt x="1620" y="841"/>
                  </a:cubicBezTo>
                  <a:cubicBezTo>
                    <a:pt x="1620" y="1002"/>
                    <a:pt x="1751" y="1133"/>
                    <a:pt x="1912" y="1133"/>
                  </a:cubicBezTo>
                  <a:cubicBezTo>
                    <a:pt x="1959" y="1133"/>
                    <a:pt x="2004" y="1121"/>
                    <a:pt x="2044" y="1101"/>
                  </a:cubicBezTo>
                  <a:cubicBezTo>
                    <a:pt x="2200" y="1109"/>
                    <a:pt x="2206" y="1228"/>
                    <a:pt x="2205" y="1257"/>
                  </a:cubicBezTo>
                  <a:cubicBezTo>
                    <a:pt x="2186" y="1296"/>
                    <a:pt x="2175" y="1340"/>
                    <a:pt x="2175" y="1386"/>
                  </a:cubicBezTo>
                  <a:cubicBezTo>
                    <a:pt x="2175" y="1438"/>
                    <a:pt x="2188" y="1487"/>
                    <a:pt x="2212" y="1529"/>
                  </a:cubicBezTo>
                  <a:cubicBezTo>
                    <a:pt x="2198" y="1660"/>
                    <a:pt x="2096" y="1677"/>
                    <a:pt x="2051" y="1679"/>
                  </a:cubicBezTo>
                  <a:close/>
                </a:path>
              </a:pathLst>
            </a:cu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6" name="Group 5">
              <a:extLst>
                <a:ext uri="{FF2B5EF4-FFF2-40B4-BE49-F238E27FC236}">
                  <a16:creationId xmlns:a16="http://schemas.microsoft.com/office/drawing/2014/main" id="{820E1395-985F-41A9-8BE1-65809B8E7900}"/>
                </a:ext>
              </a:extLst>
            </p:cNvPr>
            <p:cNvGrpSpPr/>
            <p:nvPr/>
          </p:nvGrpSpPr>
          <p:grpSpPr>
            <a:xfrm>
              <a:off x="2781301" y="1012825"/>
              <a:ext cx="6630987" cy="5287963"/>
              <a:chOff x="2781301" y="1012825"/>
              <a:chExt cx="6630987" cy="5287963"/>
            </a:xfrm>
          </p:grpSpPr>
          <p:sp>
            <p:nvSpPr>
              <p:cNvPr id="7" name="Oval 6">
                <a:extLst>
                  <a:ext uri="{FF2B5EF4-FFF2-40B4-BE49-F238E27FC236}">
                    <a16:creationId xmlns:a16="http://schemas.microsoft.com/office/drawing/2014/main" id="{94FF482D-09BD-4EE1-AC57-892CE2E3A986}"/>
                  </a:ext>
                </a:extLst>
              </p:cNvPr>
              <p:cNvSpPr>
                <a:spLocks noChangeArrowheads="1"/>
              </p:cNvSpPr>
              <p:nvPr/>
            </p:nvSpPr>
            <p:spPr bwMode="auto">
              <a:xfrm>
                <a:off x="4168776" y="2403475"/>
                <a:ext cx="1123950" cy="1123950"/>
              </a:xfrm>
              <a:prstGeom prst="ellipse">
                <a:avLst/>
              </a:pr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Oval 7">
                <a:extLst>
                  <a:ext uri="{FF2B5EF4-FFF2-40B4-BE49-F238E27FC236}">
                    <a16:creationId xmlns:a16="http://schemas.microsoft.com/office/drawing/2014/main" id="{E2D68728-F841-4A4E-A271-3B82C23E7195}"/>
                  </a:ext>
                </a:extLst>
              </p:cNvPr>
              <p:cNvSpPr>
                <a:spLocks noChangeArrowheads="1"/>
              </p:cNvSpPr>
              <p:nvPr/>
            </p:nvSpPr>
            <p:spPr bwMode="auto">
              <a:xfrm>
                <a:off x="5526088" y="1012825"/>
                <a:ext cx="1123950" cy="1123950"/>
              </a:xfrm>
              <a:prstGeom prst="ellipse">
                <a:avLst/>
              </a:prstGeom>
              <a:solidFill>
                <a:srgbClr val="4472C4"/>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Oval 8">
                <a:extLst>
                  <a:ext uri="{FF2B5EF4-FFF2-40B4-BE49-F238E27FC236}">
                    <a16:creationId xmlns:a16="http://schemas.microsoft.com/office/drawing/2014/main" id="{92A7BB95-AED3-4B5B-85E4-1DE5D60661CD}"/>
                  </a:ext>
                </a:extLst>
              </p:cNvPr>
              <p:cNvSpPr>
                <a:spLocks noChangeArrowheads="1"/>
              </p:cNvSpPr>
              <p:nvPr/>
            </p:nvSpPr>
            <p:spPr bwMode="auto">
              <a:xfrm>
                <a:off x="2781301" y="3751263"/>
                <a:ext cx="1123950" cy="1123950"/>
              </a:xfrm>
              <a:prstGeom prst="ellipse">
                <a:avLst/>
              </a:prstGeom>
              <a:solidFill>
                <a:schemeClr val="accent6"/>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Oval 9">
                <a:extLst>
                  <a:ext uri="{FF2B5EF4-FFF2-40B4-BE49-F238E27FC236}">
                    <a16:creationId xmlns:a16="http://schemas.microsoft.com/office/drawing/2014/main" id="{8934C99D-521F-4E2D-BA50-2C3719ACBFB2}"/>
                  </a:ext>
                </a:extLst>
              </p:cNvPr>
              <p:cNvSpPr>
                <a:spLocks noChangeArrowheads="1"/>
              </p:cNvSpPr>
              <p:nvPr/>
            </p:nvSpPr>
            <p:spPr bwMode="auto">
              <a:xfrm>
                <a:off x="6892926" y="2403475"/>
                <a:ext cx="1125538" cy="1123950"/>
              </a:xfrm>
              <a:prstGeom prst="ellipse">
                <a:avLst/>
              </a:prstGeom>
              <a:solidFill>
                <a:srgbClr val="00B050"/>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Oval 10">
                <a:extLst>
                  <a:ext uri="{FF2B5EF4-FFF2-40B4-BE49-F238E27FC236}">
                    <a16:creationId xmlns:a16="http://schemas.microsoft.com/office/drawing/2014/main" id="{E4ABBEEF-E9A6-4D80-AD0F-B872EF6203A7}"/>
                  </a:ext>
                </a:extLst>
              </p:cNvPr>
              <p:cNvSpPr>
                <a:spLocks noChangeArrowheads="1"/>
              </p:cNvSpPr>
              <p:nvPr/>
            </p:nvSpPr>
            <p:spPr bwMode="auto">
              <a:xfrm>
                <a:off x="5573713" y="3811588"/>
                <a:ext cx="1125538" cy="1123950"/>
              </a:xfrm>
              <a:prstGeom prst="ellipse">
                <a:avLst/>
              </a:pr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Oval 11">
                <a:extLst>
                  <a:ext uri="{FF2B5EF4-FFF2-40B4-BE49-F238E27FC236}">
                    <a16:creationId xmlns:a16="http://schemas.microsoft.com/office/drawing/2014/main" id="{70ABEE47-4298-46A9-BDC9-FF9A51397D02}"/>
                  </a:ext>
                </a:extLst>
              </p:cNvPr>
              <p:cNvSpPr>
                <a:spLocks noChangeArrowheads="1"/>
              </p:cNvSpPr>
              <p:nvPr/>
            </p:nvSpPr>
            <p:spPr bwMode="auto">
              <a:xfrm>
                <a:off x="4181476" y="5151438"/>
                <a:ext cx="1123950" cy="1123950"/>
              </a:xfrm>
              <a:prstGeom prst="ellipse">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Oval 12">
                <a:extLst>
                  <a:ext uri="{FF2B5EF4-FFF2-40B4-BE49-F238E27FC236}">
                    <a16:creationId xmlns:a16="http://schemas.microsoft.com/office/drawing/2014/main" id="{02288EE2-5767-4DB0-88C3-9FAD34A5D15F}"/>
                  </a:ext>
                </a:extLst>
              </p:cNvPr>
              <p:cNvSpPr>
                <a:spLocks noChangeArrowheads="1"/>
              </p:cNvSpPr>
              <p:nvPr/>
            </p:nvSpPr>
            <p:spPr bwMode="auto">
              <a:xfrm>
                <a:off x="6883401" y="5176838"/>
                <a:ext cx="1123950" cy="1123950"/>
              </a:xfrm>
              <a:prstGeom prst="ellipse">
                <a:avLst/>
              </a:prstGeom>
              <a:solidFill>
                <a:srgbClr val="92D050"/>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Oval 13">
                <a:extLst>
                  <a:ext uri="{FF2B5EF4-FFF2-40B4-BE49-F238E27FC236}">
                    <a16:creationId xmlns:a16="http://schemas.microsoft.com/office/drawing/2014/main" id="{5E120B77-CEFB-42E0-B973-205A3243DE32}"/>
                  </a:ext>
                </a:extLst>
              </p:cNvPr>
              <p:cNvSpPr>
                <a:spLocks noChangeArrowheads="1"/>
              </p:cNvSpPr>
              <p:nvPr/>
            </p:nvSpPr>
            <p:spPr bwMode="auto">
              <a:xfrm>
                <a:off x="8288338" y="3783013"/>
                <a:ext cx="1123950" cy="1125538"/>
              </a:xfrm>
              <a:prstGeom prst="ellipse">
                <a:avLst/>
              </a:prstGeom>
              <a:solidFill>
                <a:srgbClr val="1975BC"/>
              </a:solidFill>
              <a:ln>
                <a:noFill/>
              </a:ln>
            </p:spPr>
            <p:txBody>
              <a:bodyPr vert="horz" wrap="square" lIns="91440" tIns="45720" rIns="91440" bIns="45720" numCol="1" anchor="t" anchorCtr="0" compatLnSpc="1">
                <a:prstTxWarp prst="textNoShape">
                  <a:avLst/>
                </a:prstTxWarp>
              </a:bodyPr>
              <a:lstStyle/>
              <a:p>
                <a:endParaRPr lang="en-US"/>
              </a:p>
            </p:txBody>
          </p:sp>
        </p:grpSp>
      </p:grpSp>
      <p:sp>
        <p:nvSpPr>
          <p:cNvPr id="26" name="Rectangle 1">
            <a:extLst>
              <a:ext uri="{FF2B5EF4-FFF2-40B4-BE49-F238E27FC236}">
                <a16:creationId xmlns:a16="http://schemas.microsoft.com/office/drawing/2014/main" id="{6237B7EA-922B-45A9-828B-E49E4620D3E5}"/>
              </a:ext>
            </a:extLst>
          </p:cNvPr>
          <p:cNvSpPr>
            <a:spLocks/>
          </p:cNvSpPr>
          <p:nvPr/>
        </p:nvSpPr>
        <p:spPr bwMode="auto">
          <a:xfrm>
            <a:off x="1008891" y="118213"/>
            <a:ext cx="9559321" cy="384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square" lIns="0" tIns="0" rIns="0" bIns="0" anchor="ctr">
            <a:spAutoFit/>
          </a:bodyPr>
          <a:lstStyle/>
          <a:p>
            <a:pPr algn="ctr" defTabSz="914217"/>
            <a:r>
              <a:rPr lang="en-US" sz="2500" b="1" dirty="0">
                <a:solidFill>
                  <a:srgbClr val="0070C0"/>
                </a:solidFill>
                <a:latin typeface="Lato Regular"/>
                <a:ea typeface="ＭＳ Ｐゴシック" charset="0"/>
                <a:cs typeface="Lato Regular"/>
                <a:sym typeface="Bebas Neue" charset="0"/>
              </a:rPr>
              <a:t>Telecommunications Sector Reform</a:t>
            </a:r>
          </a:p>
        </p:txBody>
      </p:sp>
      <p:sp>
        <p:nvSpPr>
          <p:cNvPr id="27" name="Text Placeholder 32">
            <a:extLst>
              <a:ext uri="{FF2B5EF4-FFF2-40B4-BE49-F238E27FC236}">
                <a16:creationId xmlns:a16="http://schemas.microsoft.com/office/drawing/2014/main" id="{3AA4DA94-353D-4DB5-93E0-5B45CEB80A5E}"/>
              </a:ext>
            </a:extLst>
          </p:cNvPr>
          <p:cNvSpPr txBox="1">
            <a:spLocks/>
          </p:cNvSpPr>
          <p:nvPr/>
        </p:nvSpPr>
        <p:spPr>
          <a:xfrm>
            <a:off x="5346494" y="2243026"/>
            <a:ext cx="1750558" cy="670437"/>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spcBef>
                <a:spcPts val="0"/>
              </a:spcBef>
              <a:spcAft>
                <a:spcPts val="0"/>
              </a:spcAft>
              <a:buNone/>
            </a:pPr>
            <a:r>
              <a:rPr lang="en-US" sz="1200" dirty="0">
                <a:latin typeface="Calibri Light" panose="020F0302020204030204" pitchFamily="34" charset="0"/>
                <a:ea typeface="Calibri" panose="020F0502020204030204" pitchFamily="34" charset="0"/>
                <a:cs typeface="Times New Roman" panose="02020603050405020304" pitchFamily="18" charset="0"/>
              </a:rPr>
              <a:t>1999 a comprehensive review of the National Telecommunications and Broadcasting Policies</a:t>
            </a:r>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8" name="Text Placeholder 32">
            <a:extLst>
              <a:ext uri="{FF2B5EF4-FFF2-40B4-BE49-F238E27FC236}">
                <a16:creationId xmlns:a16="http://schemas.microsoft.com/office/drawing/2014/main" id="{B853996C-5504-4226-AA6E-63CE1635C553}"/>
              </a:ext>
            </a:extLst>
          </p:cNvPr>
          <p:cNvSpPr txBox="1">
            <a:spLocks/>
          </p:cNvSpPr>
          <p:nvPr/>
        </p:nvSpPr>
        <p:spPr>
          <a:xfrm>
            <a:off x="6423159" y="931605"/>
            <a:ext cx="1750558" cy="860957"/>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spcBef>
                <a:spcPts val="0"/>
              </a:spcBef>
              <a:spcAft>
                <a:spcPts val="0"/>
              </a:spcAft>
              <a:buNone/>
            </a:pPr>
            <a:r>
              <a:rPr lang="en-US" sz="1200" dirty="0">
                <a:latin typeface="Calibri Light" panose="020F0302020204030204" pitchFamily="34" charset="0"/>
                <a:ea typeface="Calibri" panose="020F0502020204030204" pitchFamily="34" charset="0"/>
                <a:cs typeface="Calibri Light" panose="020F0302020204030204" pitchFamily="34" charset="0"/>
              </a:rPr>
              <a:t>establishment of the Ministry of Communication Technology </a:t>
            </a:r>
            <a:r>
              <a:rPr lang="en-US" sz="1200" i="1" dirty="0">
                <a:latin typeface="Calibri Light" panose="020F0302020204030204" pitchFamily="34" charset="0"/>
                <a:ea typeface="Calibri" panose="020F0502020204030204" pitchFamily="34" charset="0"/>
                <a:cs typeface="Calibri Light" panose="020F0302020204030204" pitchFamily="34" charset="0"/>
              </a:rPr>
              <a:t>(a key recommendation of the Nigerian Economic Summit).</a:t>
            </a:r>
            <a:endParaRPr lang="en-US" sz="1400" dirty="0">
              <a:latin typeface="Calibri Light" panose="020F0302020204030204" pitchFamily="34" charset="0"/>
              <a:ea typeface="Calibri" panose="020F0502020204030204" pitchFamily="34" charset="0"/>
              <a:cs typeface="Calibri Light" panose="020F0302020204030204" pitchFamily="34" charset="0"/>
            </a:endParaRPr>
          </a:p>
        </p:txBody>
      </p:sp>
      <p:sp>
        <p:nvSpPr>
          <p:cNvPr id="29" name="Text Placeholder 32">
            <a:extLst>
              <a:ext uri="{FF2B5EF4-FFF2-40B4-BE49-F238E27FC236}">
                <a16:creationId xmlns:a16="http://schemas.microsoft.com/office/drawing/2014/main" id="{97C15562-C238-4393-9522-F6B62C353BC8}"/>
              </a:ext>
            </a:extLst>
          </p:cNvPr>
          <p:cNvSpPr txBox="1">
            <a:spLocks/>
          </p:cNvSpPr>
          <p:nvPr/>
        </p:nvSpPr>
        <p:spPr>
          <a:xfrm>
            <a:off x="5529868" y="5266300"/>
            <a:ext cx="1503191" cy="824004"/>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spcBef>
                <a:spcPts val="0"/>
              </a:spcBef>
              <a:spcAft>
                <a:spcPts val="0"/>
              </a:spcAft>
              <a:buNone/>
            </a:pPr>
            <a:r>
              <a:rPr lang="en-US" sz="1200" dirty="0">
                <a:latin typeface="Calibri Light" panose="020F0302020204030204" pitchFamily="34" charset="0"/>
                <a:ea typeface="Calibri" panose="020F0502020204030204" pitchFamily="34" charset="0"/>
                <a:cs typeface="Times New Roman" panose="02020603050405020304" pitchFamily="18" charset="0"/>
              </a:rPr>
              <a:t>New telecommunications laws broadening regulatory powers for the NCC </a:t>
            </a:r>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0" name="Text Placeholder 32">
            <a:extLst>
              <a:ext uri="{FF2B5EF4-FFF2-40B4-BE49-F238E27FC236}">
                <a16:creationId xmlns:a16="http://schemas.microsoft.com/office/drawing/2014/main" id="{7AADFA98-A340-4571-BCF2-8BBA1713F04D}"/>
              </a:ext>
            </a:extLst>
          </p:cNvPr>
          <p:cNvSpPr txBox="1">
            <a:spLocks/>
          </p:cNvSpPr>
          <p:nvPr/>
        </p:nvSpPr>
        <p:spPr>
          <a:xfrm>
            <a:off x="10426932" y="6029511"/>
            <a:ext cx="1649570" cy="670437"/>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spcBef>
                <a:spcPts val="0"/>
              </a:spcBef>
              <a:spcAft>
                <a:spcPts val="0"/>
              </a:spcAft>
              <a:buNone/>
            </a:pPr>
            <a:r>
              <a:rPr lang="en-US" sz="1200" dirty="0">
                <a:latin typeface="Calibri Light" panose="020F0302020204030204" pitchFamily="34" charset="0"/>
                <a:ea typeface="Calibri" panose="020F0502020204030204" pitchFamily="34" charset="0"/>
                <a:cs typeface="Times New Roman" panose="02020603050405020304" pitchFamily="18" charset="0"/>
              </a:rPr>
              <a:t>Formidable Long-Distance Telecommunications Infrastructure Operators </a:t>
            </a:r>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1" name="Text Placeholder 32">
            <a:extLst>
              <a:ext uri="{FF2B5EF4-FFF2-40B4-BE49-F238E27FC236}">
                <a16:creationId xmlns:a16="http://schemas.microsoft.com/office/drawing/2014/main" id="{71482AA9-965D-42E5-9994-177D5197BFB3}"/>
              </a:ext>
            </a:extLst>
          </p:cNvPr>
          <p:cNvSpPr txBox="1">
            <a:spLocks/>
          </p:cNvSpPr>
          <p:nvPr/>
        </p:nvSpPr>
        <p:spPr>
          <a:xfrm>
            <a:off x="7815513" y="6096165"/>
            <a:ext cx="1943733" cy="771535"/>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spcBef>
                <a:spcPts val="0"/>
              </a:spcBef>
              <a:spcAft>
                <a:spcPts val="0"/>
              </a:spcAft>
              <a:buNone/>
            </a:pPr>
            <a:r>
              <a:rPr lang="en-US" sz="1200" dirty="0">
                <a:latin typeface="Calibri Light" panose="020F0302020204030204" pitchFamily="34" charset="0"/>
                <a:ea typeface="Calibri" panose="020F0502020204030204" pitchFamily="34" charset="0"/>
              </a:rPr>
              <a:t>Full </a:t>
            </a:r>
            <a:r>
              <a:rPr lang="en-US" sz="1200" dirty="0" err="1">
                <a:latin typeface="Calibri Light" panose="020F0302020204030204" pitchFamily="34" charset="0"/>
                <a:ea typeface="Calibri" panose="020F0502020204030204" pitchFamily="34" charset="0"/>
              </a:rPr>
              <a:t>liberalisation</a:t>
            </a:r>
            <a:r>
              <a:rPr lang="en-US" sz="1200" dirty="0">
                <a:latin typeface="Calibri Light" panose="020F0302020204030204" pitchFamily="34" charset="0"/>
                <a:ea typeface="Calibri" panose="020F0502020204030204" pitchFamily="34" charset="0"/>
              </a:rPr>
              <a:t> of the sector - mobile licenses auction -  emergence of Main Providers of Mobile Telecommunications</a:t>
            </a:r>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2" name="Text Placeholder 32">
            <a:extLst>
              <a:ext uri="{FF2B5EF4-FFF2-40B4-BE49-F238E27FC236}">
                <a16:creationId xmlns:a16="http://schemas.microsoft.com/office/drawing/2014/main" id="{CA46D2D6-EBE5-4942-9990-1B72031B98E4}"/>
              </a:ext>
            </a:extLst>
          </p:cNvPr>
          <p:cNvSpPr txBox="1">
            <a:spLocks/>
          </p:cNvSpPr>
          <p:nvPr/>
        </p:nvSpPr>
        <p:spPr>
          <a:xfrm>
            <a:off x="10376438" y="1512573"/>
            <a:ext cx="1750558" cy="670437"/>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spcBef>
                <a:spcPts val="0"/>
              </a:spcBef>
              <a:spcAft>
                <a:spcPts val="0"/>
              </a:spcAft>
              <a:buNone/>
            </a:pPr>
            <a:r>
              <a:rPr lang="en-US" sz="1200" dirty="0">
                <a:latin typeface="Calibri Light" panose="020F0302020204030204" pitchFamily="34" charset="0"/>
                <a:ea typeface="Calibri" panose="020F0502020204030204" pitchFamily="34" charset="0"/>
                <a:cs typeface="Times New Roman" panose="02020603050405020304" pitchFamily="18" charset="0"/>
              </a:rPr>
              <a:t>1999 a comprehensive review of the National Telecommunications and Broadcasting Policies</a:t>
            </a:r>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3" name="Text Placeholder 32">
            <a:extLst>
              <a:ext uri="{FF2B5EF4-FFF2-40B4-BE49-F238E27FC236}">
                <a16:creationId xmlns:a16="http://schemas.microsoft.com/office/drawing/2014/main" id="{7AFA3C90-E952-4BE9-BD4D-2E8D5D194B7F}"/>
              </a:ext>
            </a:extLst>
          </p:cNvPr>
          <p:cNvSpPr txBox="1">
            <a:spLocks/>
          </p:cNvSpPr>
          <p:nvPr/>
        </p:nvSpPr>
        <p:spPr>
          <a:xfrm>
            <a:off x="11342507" y="2885503"/>
            <a:ext cx="939022" cy="399927"/>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spcBef>
                <a:spcPts val="0"/>
              </a:spcBef>
              <a:spcAft>
                <a:spcPts val="0"/>
              </a:spcAft>
              <a:buNone/>
            </a:pPr>
            <a:r>
              <a:rPr lang="en-US" sz="1200" dirty="0">
                <a:latin typeface="Calibri Light" panose="020F0302020204030204" pitchFamily="34" charset="0"/>
                <a:ea typeface="Calibri" panose="020F0502020204030204" pitchFamily="34" charset="0"/>
                <a:cs typeface="Times New Roman" panose="02020603050405020304" pitchFamily="18" charset="0"/>
              </a:rPr>
              <a:t>Regulatory powers strengthened</a:t>
            </a:r>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4" name="Freeform 12">
            <a:extLst>
              <a:ext uri="{FF2B5EF4-FFF2-40B4-BE49-F238E27FC236}">
                <a16:creationId xmlns:a16="http://schemas.microsoft.com/office/drawing/2014/main" id="{F0987501-6CB6-4280-99DE-7A4ED0E04513}"/>
              </a:ext>
            </a:extLst>
          </p:cNvPr>
          <p:cNvSpPr>
            <a:spLocks/>
          </p:cNvSpPr>
          <p:nvPr/>
        </p:nvSpPr>
        <p:spPr bwMode="auto">
          <a:xfrm rot="10800000">
            <a:off x="5338565" y="1929166"/>
            <a:ext cx="1139364" cy="217139"/>
          </a:xfrm>
          <a:custGeom>
            <a:avLst/>
            <a:gdLst>
              <a:gd name="T0" fmla="*/ 530 w 530"/>
              <a:gd name="T1" fmla="*/ 48 h 96"/>
              <a:gd name="T2" fmla="*/ 482 w 530"/>
              <a:gd name="T3" fmla="*/ 96 h 96"/>
              <a:gd name="T4" fmla="*/ 48 w 530"/>
              <a:gd name="T5" fmla="*/ 96 h 96"/>
              <a:gd name="T6" fmla="*/ 0 w 530"/>
              <a:gd name="T7" fmla="*/ 48 h 96"/>
              <a:gd name="T8" fmla="*/ 0 w 530"/>
              <a:gd name="T9" fmla="*/ 48 h 96"/>
              <a:gd name="T10" fmla="*/ 48 w 530"/>
              <a:gd name="T11" fmla="*/ 0 h 96"/>
              <a:gd name="T12" fmla="*/ 482 w 530"/>
              <a:gd name="T13" fmla="*/ 0 h 96"/>
              <a:gd name="T14" fmla="*/ 530 w 530"/>
              <a:gd name="T15" fmla="*/ 48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0" h="96">
                <a:moveTo>
                  <a:pt x="530" y="48"/>
                </a:moveTo>
                <a:cubicBezTo>
                  <a:pt x="530" y="75"/>
                  <a:pt x="508" y="96"/>
                  <a:pt x="482" y="96"/>
                </a:cubicBezTo>
                <a:cubicBezTo>
                  <a:pt x="48" y="96"/>
                  <a:pt x="48" y="96"/>
                  <a:pt x="48" y="96"/>
                </a:cubicBezTo>
                <a:cubicBezTo>
                  <a:pt x="22" y="96"/>
                  <a:pt x="0" y="75"/>
                  <a:pt x="0" y="48"/>
                </a:cubicBezTo>
                <a:cubicBezTo>
                  <a:pt x="0" y="48"/>
                  <a:pt x="0" y="48"/>
                  <a:pt x="0" y="48"/>
                </a:cubicBezTo>
                <a:cubicBezTo>
                  <a:pt x="0" y="22"/>
                  <a:pt x="22" y="0"/>
                  <a:pt x="48" y="0"/>
                </a:cubicBezTo>
                <a:cubicBezTo>
                  <a:pt x="482" y="0"/>
                  <a:pt x="482" y="0"/>
                  <a:pt x="482" y="0"/>
                </a:cubicBezTo>
                <a:cubicBezTo>
                  <a:pt x="508" y="0"/>
                  <a:pt x="530" y="22"/>
                  <a:pt x="530" y="48"/>
                </a:cubicBezTo>
                <a:close/>
              </a:path>
            </a:pathLst>
          </a:custGeom>
          <a:solidFill>
            <a:srgbClr val="00B050"/>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12">
            <a:extLst>
              <a:ext uri="{FF2B5EF4-FFF2-40B4-BE49-F238E27FC236}">
                <a16:creationId xmlns:a16="http://schemas.microsoft.com/office/drawing/2014/main" id="{1DB54755-CE33-4AC3-A45B-F4A7282067D6}"/>
              </a:ext>
            </a:extLst>
          </p:cNvPr>
          <p:cNvSpPr>
            <a:spLocks/>
          </p:cNvSpPr>
          <p:nvPr/>
        </p:nvSpPr>
        <p:spPr bwMode="auto">
          <a:xfrm rot="10800000">
            <a:off x="6705963" y="693974"/>
            <a:ext cx="1139364" cy="217139"/>
          </a:xfrm>
          <a:custGeom>
            <a:avLst/>
            <a:gdLst>
              <a:gd name="T0" fmla="*/ 530 w 530"/>
              <a:gd name="T1" fmla="*/ 48 h 96"/>
              <a:gd name="T2" fmla="*/ 482 w 530"/>
              <a:gd name="T3" fmla="*/ 96 h 96"/>
              <a:gd name="T4" fmla="*/ 48 w 530"/>
              <a:gd name="T5" fmla="*/ 96 h 96"/>
              <a:gd name="T6" fmla="*/ 0 w 530"/>
              <a:gd name="T7" fmla="*/ 48 h 96"/>
              <a:gd name="T8" fmla="*/ 0 w 530"/>
              <a:gd name="T9" fmla="*/ 48 h 96"/>
              <a:gd name="T10" fmla="*/ 48 w 530"/>
              <a:gd name="T11" fmla="*/ 0 h 96"/>
              <a:gd name="T12" fmla="*/ 482 w 530"/>
              <a:gd name="T13" fmla="*/ 0 h 96"/>
              <a:gd name="T14" fmla="*/ 530 w 530"/>
              <a:gd name="T15" fmla="*/ 48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0" h="96">
                <a:moveTo>
                  <a:pt x="530" y="48"/>
                </a:moveTo>
                <a:cubicBezTo>
                  <a:pt x="530" y="75"/>
                  <a:pt x="508" y="96"/>
                  <a:pt x="482" y="96"/>
                </a:cubicBezTo>
                <a:cubicBezTo>
                  <a:pt x="48" y="96"/>
                  <a:pt x="48" y="96"/>
                  <a:pt x="48" y="96"/>
                </a:cubicBezTo>
                <a:cubicBezTo>
                  <a:pt x="22" y="96"/>
                  <a:pt x="0" y="75"/>
                  <a:pt x="0" y="48"/>
                </a:cubicBezTo>
                <a:cubicBezTo>
                  <a:pt x="0" y="48"/>
                  <a:pt x="0" y="48"/>
                  <a:pt x="0" y="48"/>
                </a:cubicBezTo>
                <a:cubicBezTo>
                  <a:pt x="0" y="22"/>
                  <a:pt x="22" y="0"/>
                  <a:pt x="48" y="0"/>
                </a:cubicBezTo>
                <a:cubicBezTo>
                  <a:pt x="482" y="0"/>
                  <a:pt x="482" y="0"/>
                  <a:pt x="482" y="0"/>
                </a:cubicBezTo>
                <a:cubicBezTo>
                  <a:pt x="508" y="0"/>
                  <a:pt x="530" y="22"/>
                  <a:pt x="530" y="48"/>
                </a:cubicBezTo>
                <a:close/>
              </a:path>
            </a:pathLst>
          </a:custGeom>
          <a:solidFill>
            <a:srgbClr val="00B050"/>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12">
            <a:extLst>
              <a:ext uri="{FF2B5EF4-FFF2-40B4-BE49-F238E27FC236}">
                <a16:creationId xmlns:a16="http://schemas.microsoft.com/office/drawing/2014/main" id="{3C07916E-8929-47D7-AF15-D9D1D5114C46}"/>
              </a:ext>
            </a:extLst>
          </p:cNvPr>
          <p:cNvSpPr>
            <a:spLocks/>
          </p:cNvSpPr>
          <p:nvPr/>
        </p:nvSpPr>
        <p:spPr bwMode="auto">
          <a:xfrm rot="10800000">
            <a:off x="10358773" y="1249205"/>
            <a:ext cx="1139364" cy="217139"/>
          </a:xfrm>
          <a:custGeom>
            <a:avLst/>
            <a:gdLst>
              <a:gd name="T0" fmla="*/ 530 w 530"/>
              <a:gd name="T1" fmla="*/ 48 h 96"/>
              <a:gd name="T2" fmla="*/ 482 w 530"/>
              <a:gd name="T3" fmla="*/ 96 h 96"/>
              <a:gd name="T4" fmla="*/ 48 w 530"/>
              <a:gd name="T5" fmla="*/ 96 h 96"/>
              <a:gd name="T6" fmla="*/ 0 w 530"/>
              <a:gd name="T7" fmla="*/ 48 h 96"/>
              <a:gd name="T8" fmla="*/ 0 w 530"/>
              <a:gd name="T9" fmla="*/ 48 h 96"/>
              <a:gd name="T10" fmla="*/ 48 w 530"/>
              <a:gd name="T11" fmla="*/ 0 h 96"/>
              <a:gd name="T12" fmla="*/ 482 w 530"/>
              <a:gd name="T13" fmla="*/ 0 h 96"/>
              <a:gd name="T14" fmla="*/ 530 w 530"/>
              <a:gd name="T15" fmla="*/ 48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0" h="96">
                <a:moveTo>
                  <a:pt x="530" y="48"/>
                </a:moveTo>
                <a:cubicBezTo>
                  <a:pt x="530" y="75"/>
                  <a:pt x="508" y="96"/>
                  <a:pt x="482" y="96"/>
                </a:cubicBezTo>
                <a:cubicBezTo>
                  <a:pt x="48" y="96"/>
                  <a:pt x="48" y="96"/>
                  <a:pt x="48" y="96"/>
                </a:cubicBezTo>
                <a:cubicBezTo>
                  <a:pt x="22" y="96"/>
                  <a:pt x="0" y="75"/>
                  <a:pt x="0" y="48"/>
                </a:cubicBezTo>
                <a:cubicBezTo>
                  <a:pt x="0" y="48"/>
                  <a:pt x="0" y="48"/>
                  <a:pt x="0" y="48"/>
                </a:cubicBezTo>
                <a:cubicBezTo>
                  <a:pt x="0" y="22"/>
                  <a:pt x="22" y="0"/>
                  <a:pt x="48" y="0"/>
                </a:cubicBezTo>
                <a:cubicBezTo>
                  <a:pt x="482" y="0"/>
                  <a:pt x="482" y="0"/>
                  <a:pt x="482" y="0"/>
                </a:cubicBezTo>
                <a:cubicBezTo>
                  <a:pt x="508" y="0"/>
                  <a:pt x="530" y="22"/>
                  <a:pt x="530" y="48"/>
                </a:cubicBezTo>
                <a:close/>
              </a:path>
            </a:pathLst>
          </a:custGeom>
          <a:solidFill>
            <a:srgbClr val="00B050"/>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12">
            <a:extLst>
              <a:ext uri="{FF2B5EF4-FFF2-40B4-BE49-F238E27FC236}">
                <a16:creationId xmlns:a16="http://schemas.microsoft.com/office/drawing/2014/main" id="{C3CC8497-D237-4658-969C-EDBB0D6D1A90}"/>
              </a:ext>
            </a:extLst>
          </p:cNvPr>
          <p:cNvSpPr>
            <a:spLocks/>
          </p:cNvSpPr>
          <p:nvPr/>
        </p:nvSpPr>
        <p:spPr bwMode="auto">
          <a:xfrm rot="10800000">
            <a:off x="5538410" y="5028118"/>
            <a:ext cx="1139364" cy="217139"/>
          </a:xfrm>
          <a:custGeom>
            <a:avLst/>
            <a:gdLst>
              <a:gd name="T0" fmla="*/ 530 w 530"/>
              <a:gd name="T1" fmla="*/ 48 h 96"/>
              <a:gd name="T2" fmla="*/ 482 w 530"/>
              <a:gd name="T3" fmla="*/ 96 h 96"/>
              <a:gd name="T4" fmla="*/ 48 w 530"/>
              <a:gd name="T5" fmla="*/ 96 h 96"/>
              <a:gd name="T6" fmla="*/ 0 w 530"/>
              <a:gd name="T7" fmla="*/ 48 h 96"/>
              <a:gd name="T8" fmla="*/ 0 w 530"/>
              <a:gd name="T9" fmla="*/ 48 h 96"/>
              <a:gd name="T10" fmla="*/ 48 w 530"/>
              <a:gd name="T11" fmla="*/ 0 h 96"/>
              <a:gd name="T12" fmla="*/ 482 w 530"/>
              <a:gd name="T13" fmla="*/ 0 h 96"/>
              <a:gd name="T14" fmla="*/ 530 w 530"/>
              <a:gd name="T15" fmla="*/ 48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0" h="96">
                <a:moveTo>
                  <a:pt x="530" y="48"/>
                </a:moveTo>
                <a:cubicBezTo>
                  <a:pt x="530" y="75"/>
                  <a:pt x="508" y="96"/>
                  <a:pt x="482" y="96"/>
                </a:cubicBezTo>
                <a:cubicBezTo>
                  <a:pt x="48" y="96"/>
                  <a:pt x="48" y="96"/>
                  <a:pt x="48" y="96"/>
                </a:cubicBezTo>
                <a:cubicBezTo>
                  <a:pt x="22" y="96"/>
                  <a:pt x="0" y="75"/>
                  <a:pt x="0" y="48"/>
                </a:cubicBezTo>
                <a:cubicBezTo>
                  <a:pt x="0" y="48"/>
                  <a:pt x="0" y="48"/>
                  <a:pt x="0" y="48"/>
                </a:cubicBezTo>
                <a:cubicBezTo>
                  <a:pt x="0" y="22"/>
                  <a:pt x="22" y="0"/>
                  <a:pt x="48" y="0"/>
                </a:cubicBezTo>
                <a:cubicBezTo>
                  <a:pt x="482" y="0"/>
                  <a:pt x="482" y="0"/>
                  <a:pt x="482" y="0"/>
                </a:cubicBezTo>
                <a:cubicBezTo>
                  <a:pt x="508" y="0"/>
                  <a:pt x="530" y="22"/>
                  <a:pt x="530" y="48"/>
                </a:cubicBezTo>
                <a:close/>
              </a:path>
            </a:pathLst>
          </a:custGeom>
          <a:solidFill>
            <a:srgbClr val="00B050"/>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Text Placeholder 32">
            <a:extLst>
              <a:ext uri="{FF2B5EF4-FFF2-40B4-BE49-F238E27FC236}">
                <a16:creationId xmlns:a16="http://schemas.microsoft.com/office/drawing/2014/main" id="{E73DA69A-EC54-4C69-9B5E-9B04B398032A}"/>
              </a:ext>
            </a:extLst>
          </p:cNvPr>
          <p:cNvSpPr txBox="1">
            <a:spLocks/>
          </p:cNvSpPr>
          <p:nvPr/>
        </p:nvSpPr>
        <p:spPr>
          <a:xfrm>
            <a:off x="5203501" y="1953642"/>
            <a:ext cx="1274428" cy="145608"/>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1088232">
              <a:buNone/>
            </a:pPr>
            <a:r>
              <a:rPr lang="en-US" sz="1100" dirty="0">
                <a:solidFill>
                  <a:schemeClr val="bg1"/>
                </a:solidFill>
                <a:latin typeface="Arial" panose="020B0604020202020204" pitchFamily="34" charset="0"/>
              </a:rPr>
              <a:t>1999</a:t>
            </a:r>
          </a:p>
        </p:txBody>
      </p:sp>
      <p:grpSp>
        <p:nvGrpSpPr>
          <p:cNvPr id="102" name="Group 101">
            <a:extLst>
              <a:ext uri="{FF2B5EF4-FFF2-40B4-BE49-F238E27FC236}">
                <a16:creationId xmlns:a16="http://schemas.microsoft.com/office/drawing/2014/main" id="{C9CEA78E-ADD0-473E-B13B-B4CDC5FDBA8C}"/>
              </a:ext>
            </a:extLst>
          </p:cNvPr>
          <p:cNvGrpSpPr/>
          <p:nvPr/>
        </p:nvGrpSpPr>
        <p:grpSpPr>
          <a:xfrm>
            <a:off x="3865060" y="3450554"/>
            <a:ext cx="1788131" cy="1127301"/>
            <a:chOff x="3865060" y="3450554"/>
            <a:chExt cx="1788131" cy="1127301"/>
          </a:xfrm>
        </p:grpSpPr>
        <p:sp>
          <p:nvSpPr>
            <p:cNvPr id="24" name="Text Placeholder 32">
              <a:extLst>
                <a:ext uri="{FF2B5EF4-FFF2-40B4-BE49-F238E27FC236}">
                  <a16:creationId xmlns:a16="http://schemas.microsoft.com/office/drawing/2014/main" id="{9B58E6E5-3A87-427B-8BDF-2F33FEA02BB9}"/>
                </a:ext>
              </a:extLst>
            </p:cNvPr>
            <p:cNvSpPr txBox="1">
              <a:spLocks/>
            </p:cNvSpPr>
            <p:nvPr/>
          </p:nvSpPr>
          <p:spPr>
            <a:xfrm>
              <a:off x="3865060" y="3781696"/>
              <a:ext cx="1788131" cy="79615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spcBef>
                  <a:spcPts val="0"/>
                </a:spcBef>
                <a:spcAft>
                  <a:spcPts val="0"/>
                </a:spcAft>
                <a:buNone/>
              </a:pPr>
              <a:r>
                <a:rPr lang="en-US" sz="1200" dirty="0">
                  <a:latin typeface="Calibri Light" panose="020F0302020204030204" pitchFamily="34" charset="0"/>
                  <a:ea typeface="Calibri" panose="020F0502020204030204" pitchFamily="34" charset="0"/>
                </a:rPr>
                <a:t>Nigeria experienced the biggest investment in optical, microwave and satellite communication technology infrastructure .</a:t>
              </a:r>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9" name="Freeform 12">
              <a:extLst>
                <a:ext uri="{FF2B5EF4-FFF2-40B4-BE49-F238E27FC236}">
                  <a16:creationId xmlns:a16="http://schemas.microsoft.com/office/drawing/2014/main" id="{CD5E0902-3389-49CD-98FB-8AD7DC809CE6}"/>
                </a:ext>
              </a:extLst>
            </p:cNvPr>
            <p:cNvSpPr>
              <a:spLocks/>
            </p:cNvSpPr>
            <p:nvPr/>
          </p:nvSpPr>
          <p:spPr bwMode="auto">
            <a:xfrm rot="10800000">
              <a:off x="4288186" y="3450554"/>
              <a:ext cx="1139364" cy="217139"/>
            </a:xfrm>
            <a:custGeom>
              <a:avLst/>
              <a:gdLst>
                <a:gd name="T0" fmla="*/ 530 w 530"/>
                <a:gd name="T1" fmla="*/ 48 h 96"/>
                <a:gd name="T2" fmla="*/ 482 w 530"/>
                <a:gd name="T3" fmla="*/ 96 h 96"/>
                <a:gd name="T4" fmla="*/ 48 w 530"/>
                <a:gd name="T5" fmla="*/ 96 h 96"/>
                <a:gd name="T6" fmla="*/ 0 w 530"/>
                <a:gd name="T7" fmla="*/ 48 h 96"/>
                <a:gd name="T8" fmla="*/ 0 w 530"/>
                <a:gd name="T9" fmla="*/ 48 h 96"/>
                <a:gd name="T10" fmla="*/ 48 w 530"/>
                <a:gd name="T11" fmla="*/ 0 h 96"/>
                <a:gd name="T12" fmla="*/ 482 w 530"/>
                <a:gd name="T13" fmla="*/ 0 h 96"/>
                <a:gd name="T14" fmla="*/ 530 w 530"/>
                <a:gd name="T15" fmla="*/ 48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0" h="96">
                  <a:moveTo>
                    <a:pt x="530" y="48"/>
                  </a:moveTo>
                  <a:cubicBezTo>
                    <a:pt x="530" y="75"/>
                    <a:pt x="508" y="96"/>
                    <a:pt x="482" y="96"/>
                  </a:cubicBezTo>
                  <a:cubicBezTo>
                    <a:pt x="48" y="96"/>
                    <a:pt x="48" y="96"/>
                    <a:pt x="48" y="96"/>
                  </a:cubicBezTo>
                  <a:cubicBezTo>
                    <a:pt x="22" y="96"/>
                    <a:pt x="0" y="75"/>
                    <a:pt x="0" y="48"/>
                  </a:cubicBezTo>
                  <a:cubicBezTo>
                    <a:pt x="0" y="48"/>
                    <a:pt x="0" y="48"/>
                    <a:pt x="0" y="48"/>
                  </a:cubicBezTo>
                  <a:cubicBezTo>
                    <a:pt x="0" y="22"/>
                    <a:pt x="22" y="0"/>
                    <a:pt x="48" y="0"/>
                  </a:cubicBezTo>
                  <a:cubicBezTo>
                    <a:pt x="482" y="0"/>
                    <a:pt x="482" y="0"/>
                    <a:pt x="482" y="0"/>
                  </a:cubicBezTo>
                  <a:cubicBezTo>
                    <a:pt x="508" y="0"/>
                    <a:pt x="530" y="22"/>
                    <a:pt x="530" y="48"/>
                  </a:cubicBezTo>
                  <a:close/>
                </a:path>
              </a:pathLst>
            </a:custGeom>
            <a:solidFill>
              <a:srgbClr val="00B050"/>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Text Placeholder 32">
              <a:extLst>
                <a:ext uri="{FF2B5EF4-FFF2-40B4-BE49-F238E27FC236}">
                  <a16:creationId xmlns:a16="http://schemas.microsoft.com/office/drawing/2014/main" id="{AE733613-828B-4348-95B0-265FDB192183}"/>
                </a:ext>
              </a:extLst>
            </p:cNvPr>
            <p:cNvSpPr txBox="1">
              <a:spLocks/>
            </p:cNvSpPr>
            <p:nvPr/>
          </p:nvSpPr>
          <p:spPr>
            <a:xfrm>
              <a:off x="4220654" y="3486320"/>
              <a:ext cx="1274428" cy="145608"/>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1088232">
                <a:buNone/>
              </a:pPr>
              <a:r>
                <a:rPr lang="en-US" sz="1100" dirty="0">
                  <a:solidFill>
                    <a:schemeClr val="bg1"/>
                  </a:solidFill>
                  <a:latin typeface="Arial" panose="020B0604020202020204" pitchFamily="34" charset="0"/>
                </a:rPr>
                <a:t>2008</a:t>
              </a:r>
            </a:p>
          </p:txBody>
        </p:sp>
      </p:grpSp>
      <p:sp>
        <p:nvSpPr>
          <p:cNvPr id="42" name="Text Placeholder 32">
            <a:extLst>
              <a:ext uri="{FF2B5EF4-FFF2-40B4-BE49-F238E27FC236}">
                <a16:creationId xmlns:a16="http://schemas.microsoft.com/office/drawing/2014/main" id="{D375E68E-3E1C-4267-BAF4-A68E999FC527}"/>
              </a:ext>
            </a:extLst>
          </p:cNvPr>
          <p:cNvSpPr txBox="1">
            <a:spLocks/>
          </p:cNvSpPr>
          <p:nvPr/>
        </p:nvSpPr>
        <p:spPr>
          <a:xfrm>
            <a:off x="5349036" y="5057101"/>
            <a:ext cx="1274428" cy="145608"/>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1088232">
              <a:buNone/>
            </a:pPr>
            <a:r>
              <a:rPr lang="en-US" sz="1100" dirty="0">
                <a:solidFill>
                  <a:schemeClr val="bg1"/>
                </a:solidFill>
                <a:latin typeface="Arial" panose="020B0604020202020204" pitchFamily="34" charset="0"/>
              </a:rPr>
              <a:t>2003</a:t>
            </a:r>
          </a:p>
        </p:txBody>
      </p:sp>
      <p:grpSp>
        <p:nvGrpSpPr>
          <p:cNvPr id="47" name="Group 46">
            <a:extLst>
              <a:ext uri="{FF2B5EF4-FFF2-40B4-BE49-F238E27FC236}">
                <a16:creationId xmlns:a16="http://schemas.microsoft.com/office/drawing/2014/main" id="{B69F938A-3386-4652-9009-234E15BF1DFC}"/>
              </a:ext>
            </a:extLst>
          </p:cNvPr>
          <p:cNvGrpSpPr/>
          <p:nvPr/>
        </p:nvGrpSpPr>
        <p:grpSpPr>
          <a:xfrm>
            <a:off x="8080480" y="5812371"/>
            <a:ext cx="1274428" cy="217139"/>
            <a:chOff x="7845327" y="5812681"/>
            <a:chExt cx="1274428" cy="217139"/>
          </a:xfrm>
        </p:grpSpPr>
        <p:sp>
          <p:nvSpPr>
            <p:cNvPr id="37" name="Freeform 12">
              <a:extLst>
                <a:ext uri="{FF2B5EF4-FFF2-40B4-BE49-F238E27FC236}">
                  <a16:creationId xmlns:a16="http://schemas.microsoft.com/office/drawing/2014/main" id="{4ACB63C8-6EA4-49F1-947F-00E4015AAF5A}"/>
                </a:ext>
              </a:extLst>
            </p:cNvPr>
            <p:cNvSpPr>
              <a:spLocks/>
            </p:cNvSpPr>
            <p:nvPr/>
          </p:nvSpPr>
          <p:spPr bwMode="auto">
            <a:xfrm rot="10800000">
              <a:off x="7912859" y="5812681"/>
              <a:ext cx="1139364" cy="217139"/>
            </a:xfrm>
            <a:custGeom>
              <a:avLst/>
              <a:gdLst>
                <a:gd name="T0" fmla="*/ 530 w 530"/>
                <a:gd name="T1" fmla="*/ 48 h 96"/>
                <a:gd name="T2" fmla="*/ 482 w 530"/>
                <a:gd name="T3" fmla="*/ 96 h 96"/>
                <a:gd name="T4" fmla="*/ 48 w 530"/>
                <a:gd name="T5" fmla="*/ 96 h 96"/>
                <a:gd name="T6" fmla="*/ 0 w 530"/>
                <a:gd name="T7" fmla="*/ 48 h 96"/>
                <a:gd name="T8" fmla="*/ 0 w 530"/>
                <a:gd name="T9" fmla="*/ 48 h 96"/>
                <a:gd name="T10" fmla="*/ 48 w 530"/>
                <a:gd name="T11" fmla="*/ 0 h 96"/>
                <a:gd name="T12" fmla="*/ 482 w 530"/>
                <a:gd name="T13" fmla="*/ 0 h 96"/>
                <a:gd name="T14" fmla="*/ 530 w 530"/>
                <a:gd name="T15" fmla="*/ 48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0" h="96">
                  <a:moveTo>
                    <a:pt x="530" y="48"/>
                  </a:moveTo>
                  <a:cubicBezTo>
                    <a:pt x="530" y="75"/>
                    <a:pt x="508" y="96"/>
                    <a:pt x="482" y="96"/>
                  </a:cubicBezTo>
                  <a:cubicBezTo>
                    <a:pt x="48" y="96"/>
                    <a:pt x="48" y="96"/>
                    <a:pt x="48" y="96"/>
                  </a:cubicBezTo>
                  <a:cubicBezTo>
                    <a:pt x="22" y="96"/>
                    <a:pt x="0" y="75"/>
                    <a:pt x="0" y="48"/>
                  </a:cubicBezTo>
                  <a:cubicBezTo>
                    <a:pt x="0" y="48"/>
                    <a:pt x="0" y="48"/>
                    <a:pt x="0" y="48"/>
                  </a:cubicBezTo>
                  <a:cubicBezTo>
                    <a:pt x="0" y="22"/>
                    <a:pt x="22" y="0"/>
                    <a:pt x="48" y="0"/>
                  </a:cubicBezTo>
                  <a:cubicBezTo>
                    <a:pt x="482" y="0"/>
                    <a:pt x="482" y="0"/>
                    <a:pt x="482" y="0"/>
                  </a:cubicBezTo>
                  <a:cubicBezTo>
                    <a:pt x="508" y="0"/>
                    <a:pt x="530" y="22"/>
                    <a:pt x="530" y="48"/>
                  </a:cubicBezTo>
                  <a:close/>
                </a:path>
              </a:pathLst>
            </a:custGeom>
            <a:solidFill>
              <a:srgbClr val="00B050"/>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Text Placeholder 32">
              <a:extLst>
                <a:ext uri="{FF2B5EF4-FFF2-40B4-BE49-F238E27FC236}">
                  <a16:creationId xmlns:a16="http://schemas.microsoft.com/office/drawing/2014/main" id="{8AD15FBB-9722-4586-A8A2-B56F73230552}"/>
                </a:ext>
              </a:extLst>
            </p:cNvPr>
            <p:cNvSpPr txBox="1">
              <a:spLocks/>
            </p:cNvSpPr>
            <p:nvPr/>
          </p:nvSpPr>
          <p:spPr>
            <a:xfrm>
              <a:off x="7845327" y="5865497"/>
              <a:ext cx="1274428" cy="145608"/>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1088232">
                <a:buNone/>
              </a:pPr>
              <a:r>
                <a:rPr lang="en-US" sz="1100" dirty="0">
                  <a:solidFill>
                    <a:schemeClr val="bg1"/>
                  </a:solidFill>
                  <a:latin typeface="Arial" panose="020B0604020202020204" pitchFamily="34" charset="0"/>
                </a:rPr>
                <a:t>2001</a:t>
              </a:r>
            </a:p>
          </p:txBody>
        </p:sp>
      </p:grpSp>
      <p:sp>
        <p:nvSpPr>
          <p:cNvPr id="44" name="Text Placeholder 32">
            <a:extLst>
              <a:ext uri="{FF2B5EF4-FFF2-40B4-BE49-F238E27FC236}">
                <a16:creationId xmlns:a16="http://schemas.microsoft.com/office/drawing/2014/main" id="{6C409D4E-B0F0-413A-9758-253EED438562}"/>
              </a:ext>
            </a:extLst>
          </p:cNvPr>
          <p:cNvSpPr txBox="1">
            <a:spLocks/>
          </p:cNvSpPr>
          <p:nvPr/>
        </p:nvSpPr>
        <p:spPr>
          <a:xfrm>
            <a:off x="10291241" y="1271047"/>
            <a:ext cx="1274428" cy="145608"/>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1088232">
              <a:buNone/>
            </a:pPr>
            <a:r>
              <a:rPr lang="en-US" sz="1100" dirty="0">
                <a:solidFill>
                  <a:schemeClr val="bg1"/>
                </a:solidFill>
                <a:latin typeface="Arial" panose="020B0604020202020204" pitchFamily="34" charset="0"/>
              </a:rPr>
              <a:t>1999</a:t>
            </a:r>
          </a:p>
        </p:txBody>
      </p:sp>
      <p:sp>
        <p:nvSpPr>
          <p:cNvPr id="45" name="Text Placeholder 32">
            <a:extLst>
              <a:ext uri="{FF2B5EF4-FFF2-40B4-BE49-F238E27FC236}">
                <a16:creationId xmlns:a16="http://schemas.microsoft.com/office/drawing/2014/main" id="{3304214F-870F-4AA8-8CA7-DB540D08E702}"/>
              </a:ext>
            </a:extLst>
          </p:cNvPr>
          <p:cNvSpPr txBox="1">
            <a:spLocks/>
          </p:cNvSpPr>
          <p:nvPr/>
        </p:nvSpPr>
        <p:spPr>
          <a:xfrm>
            <a:off x="6638431" y="734849"/>
            <a:ext cx="1274428" cy="145608"/>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1088232">
              <a:buNone/>
            </a:pPr>
            <a:r>
              <a:rPr lang="en-US" sz="1100" dirty="0">
                <a:solidFill>
                  <a:schemeClr val="bg1"/>
                </a:solidFill>
                <a:latin typeface="Arial" panose="020B0604020202020204" pitchFamily="34" charset="0"/>
              </a:rPr>
              <a:t>2011</a:t>
            </a:r>
          </a:p>
        </p:txBody>
      </p:sp>
      <p:grpSp>
        <p:nvGrpSpPr>
          <p:cNvPr id="48" name="Group 47">
            <a:extLst>
              <a:ext uri="{FF2B5EF4-FFF2-40B4-BE49-F238E27FC236}">
                <a16:creationId xmlns:a16="http://schemas.microsoft.com/office/drawing/2014/main" id="{7794F8FD-1BEE-4F23-B90F-E10125BF80D6}"/>
              </a:ext>
            </a:extLst>
          </p:cNvPr>
          <p:cNvGrpSpPr/>
          <p:nvPr/>
        </p:nvGrpSpPr>
        <p:grpSpPr>
          <a:xfrm>
            <a:off x="10512504" y="5686751"/>
            <a:ext cx="1274428" cy="217139"/>
            <a:chOff x="7845327" y="5812681"/>
            <a:chExt cx="1274428" cy="217139"/>
          </a:xfrm>
        </p:grpSpPr>
        <p:sp>
          <p:nvSpPr>
            <p:cNvPr id="49" name="Freeform 12">
              <a:extLst>
                <a:ext uri="{FF2B5EF4-FFF2-40B4-BE49-F238E27FC236}">
                  <a16:creationId xmlns:a16="http://schemas.microsoft.com/office/drawing/2014/main" id="{E72A3D57-8A7D-425C-A3E2-678E677D439F}"/>
                </a:ext>
              </a:extLst>
            </p:cNvPr>
            <p:cNvSpPr>
              <a:spLocks/>
            </p:cNvSpPr>
            <p:nvPr/>
          </p:nvSpPr>
          <p:spPr bwMode="auto">
            <a:xfrm rot="10800000">
              <a:off x="7912859" y="5812681"/>
              <a:ext cx="1139364" cy="217139"/>
            </a:xfrm>
            <a:custGeom>
              <a:avLst/>
              <a:gdLst>
                <a:gd name="T0" fmla="*/ 530 w 530"/>
                <a:gd name="T1" fmla="*/ 48 h 96"/>
                <a:gd name="T2" fmla="*/ 482 w 530"/>
                <a:gd name="T3" fmla="*/ 96 h 96"/>
                <a:gd name="T4" fmla="*/ 48 w 530"/>
                <a:gd name="T5" fmla="*/ 96 h 96"/>
                <a:gd name="T6" fmla="*/ 0 w 530"/>
                <a:gd name="T7" fmla="*/ 48 h 96"/>
                <a:gd name="T8" fmla="*/ 0 w 530"/>
                <a:gd name="T9" fmla="*/ 48 h 96"/>
                <a:gd name="T10" fmla="*/ 48 w 530"/>
                <a:gd name="T11" fmla="*/ 0 h 96"/>
                <a:gd name="T12" fmla="*/ 482 w 530"/>
                <a:gd name="T13" fmla="*/ 0 h 96"/>
                <a:gd name="T14" fmla="*/ 530 w 530"/>
                <a:gd name="T15" fmla="*/ 48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0" h="96">
                  <a:moveTo>
                    <a:pt x="530" y="48"/>
                  </a:moveTo>
                  <a:cubicBezTo>
                    <a:pt x="530" y="75"/>
                    <a:pt x="508" y="96"/>
                    <a:pt x="482" y="96"/>
                  </a:cubicBezTo>
                  <a:cubicBezTo>
                    <a:pt x="48" y="96"/>
                    <a:pt x="48" y="96"/>
                    <a:pt x="48" y="96"/>
                  </a:cubicBezTo>
                  <a:cubicBezTo>
                    <a:pt x="22" y="96"/>
                    <a:pt x="0" y="75"/>
                    <a:pt x="0" y="48"/>
                  </a:cubicBezTo>
                  <a:cubicBezTo>
                    <a:pt x="0" y="48"/>
                    <a:pt x="0" y="48"/>
                    <a:pt x="0" y="48"/>
                  </a:cubicBezTo>
                  <a:cubicBezTo>
                    <a:pt x="0" y="22"/>
                    <a:pt x="22" y="0"/>
                    <a:pt x="48" y="0"/>
                  </a:cubicBezTo>
                  <a:cubicBezTo>
                    <a:pt x="482" y="0"/>
                    <a:pt x="482" y="0"/>
                    <a:pt x="482" y="0"/>
                  </a:cubicBezTo>
                  <a:cubicBezTo>
                    <a:pt x="508" y="0"/>
                    <a:pt x="530" y="22"/>
                    <a:pt x="530" y="48"/>
                  </a:cubicBezTo>
                  <a:close/>
                </a:path>
              </a:pathLst>
            </a:custGeom>
            <a:solidFill>
              <a:srgbClr val="00B050"/>
            </a:solidFill>
            <a:ln>
              <a:noFill/>
            </a:ln>
          </p:spPr>
          <p:txBody>
            <a:bodyPr vert="horz" wrap="square" lIns="91440" tIns="45720" rIns="91440" bIns="45720" numCol="1" anchor="t" anchorCtr="0" compatLnSpc="1">
              <a:prstTxWarp prst="textNoShape">
                <a:avLst/>
              </a:prstTxWarp>
            </a:bodyPr>
            <a:lstStyle/>
            <a:p>
              <a:endParaRPr lang="en-US"/>
            </a:p>
          </p:txBody>
        </p:sp>
        <p:sp>
          <p:nvSpPr>
            <p:cNvPr id="50" name="Text Placeholder 32">
              <a:extLst>
                <a:ext uri="{FF2B5EF4-FFF2-40B4-BE49-F238E27FC236}">
                  <a16:creationId xmlns:a16="http://schemas.microsoft.com/office/drawing/2014/main" id="{D868ADA0-A06E-47C8-82E6-B6FB6DAA72F5}"/>
                </a:ext>
              </a:extLst>
            </p:cNvPr>
            <p:cNvSpPr txBox="1">
              <a:spLocks/>
            </p:cNvSpPr>
            <p:nvPr/>
          </p:nvSpPr>
          <p:spPr>
            <a:xfrm>
              <a:off x="7845327" y="5865497"/>
              <a:ext cx="1274428" cy="145608"/>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1088232">
                <a:buNone/>
              </a:pPr>
              <a:r>
                <a:rPr lang="en-US" sz="1100" dirty="0">
                  <a:solidFill>
                    <a:schemeClr val="bg1"/>
                  </a:solidFill>
                  <a:latin typeface="Arial" panose="020B0604020202020204" pitchFamily="34" charset="0"/>
                </a:rPr>
                <a:t>2010</a:t>
              </a:r>
            </a:p>
          </p:txBody>
        </p:sp>
      </p:grpSp>
      <p:grpSp>
        <p:nvGrpSpPr>
          <p:cNvPr id="94" name="Group 93">
            <a:extLst>
              <a:ext uri="{FF2B5EF4-FFF2-40B4-BE49-F238E27FC236}">
                <a16:creationId xmlns:a16="http://schemas.microsoft.com/office/drawing/2014/main" id="{E0953B65-881A-4EF4-BB43-416D3958FEE5}"/>
              </a:ext>
            </a:extLst>
          </p:cNvPr>
          <p:cNvGrpSpPr/>
          <p:nvPr/>
        </p:nvGrpSpPr>
        <p:grpSpPr>
          <a:xfrm>
            <a:off x="194115" y="931102"/>
            <a:ext cx="1547601" cy="1635511"/>
            <a:chOff x="7591531" y="4349284"/>
            <a:chExt cx="3834262" cy="3834262"/>
          </a:xfrm>
        </p:grpSpPr>
        <p:sp>
          <p:nvSpPr>
            <p:cNvPr id="95" name="Oval 94">
              <a:extLst>
                <a:ext uri="{FF2B5EF4-FFF2-40B4-BE49-F238E27FC236}">
                  <a16:creationId xmlns:a16="http://schemas.microsoft.com/office/drawing/2014/main" id="{7A9DAAF0-D9BD-4524-A945-50B4D79AA40C}"/>
                </a:ext>
              </a:extLst>
            </p:cNvPr>
            <p:cNvSpPr/>
            <p:nvPr/>
          </p:nvSpPr>
          <p:spPr>
            <a:xfrm>
              <a:off x="7591531" y="4349284"/>
              <a:ext cx="3834262" cy="3834262"/>
            </a:xfrm>
            <a:prstGeom prst="ellipse">
              <a:avLst/>
            </a:prstGeom>
            <a:solidFill>
              <a:srgbClr val="FFFFFF">
                <a:lumMod val="95000"/>
                <a:alpha val="90000"/>
              </a:srgbClr>
            </a:solidFill>
            <a:ln w="6350" cap="flat" cmpd="sng" algn="ctr">
              <a:noFill/>
              <a:prstDash val="solid"/>
              <a:miter lim="800000"/>
            </a:ln>
            <a:effectLst/>
          </p:spPr>
          <p:txBody>
            <a:bodyPr wrap="none"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dirty="0">
                <a:ln>
                  <a:noFill/>
                </a:ln>
                <a:solidFill>
                  <a:srgbClr val="FFFFFF"/>
                </a:solidFill>
                <a:effectLst/>
                <a:uLnTx/>
                <a:uFillTx/>
                <a:latin typeface="Open Sans Regular" charset="0"/>
                <a:ea typeface="+mn-ea"/>
                <a:cs typeface="+mn-cs"/>
              </a:endParaRPr>
            </a:p>
          </p:txBody>
        </p:sp>
        <p:sp>
          <p:nvSpPr>
            <p:cNvPr id="96" name="Oval 95">
              <a:extLst>
                <a:ext uri="{FF2B5EF4-FFF2-40B4-BE49-F238E27FC236}">
                  <a16:creationId xmlns:a16="http://schemas.microsoft.com/office/drawing/2014/main" id="{D5A76F2E-1FA5-496B-93B9-A2A07E896C40}"/>
                </a:ext>
              </a:extLst>
            </p:cNvPr>
            <p:cNvSpPr/>
            <p:nvPr/>
          </p:nvSpPr>
          <p:spPr>
            <a:xfrm>
              <a:off x="7920413" y="4720732"/>
              <a:ext cx="3222471" cy="3222471"/>
            </a:xfrm>
            <a:prstGeom prst="ellipse">
              <a:avLst/>
            </a:prstGeom>
            <a:solidFill>
              <a:srgbClr val="FFFFFF"/>
            </a:solidFill>
            <a:ln w="6350" cap="flat" cmpd="sng" algn="ctr">
              <a:noFill/>
              <a:prstDash val="solid"/>
              <a:miter lim="800000"/>
            </a:ln>
            <a:effectLst/>
          </p:spPr>
          <p:txBody>
            <a:bodyPr wrap="none"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dirty="0">
                <a:ln>
                  <a:noFill/>
                </a:ln>
                <a:solidFill>
                  <a:srgbClr val="737572"/>
                </a:solidFill>
                <a:effectLst/>
                <a:uLnTx/>
                <a:uFillTx/>
                <a:latin typeface="Open Sans Regular" charset="0"/>
                <a:ea typeface="+mn-ea"/>
                <a:cs typeface="+mn-cs"/>
              </a:endParaRPr>
            </a:p>
          </p:txBody>
        </p:sp>
        <p:grpSp>
          <p:nvGrpSpPr>
            <p:cNvPr id="97" name="Group 96">
              <a:extLst>
                <a:ext uri="{FF2B5EF4-FFF2-40B4-BE49-F238E27FC236}">
                  <a16:creationId xmlns:a16="http://schemas.microsoft.com/office/drawing/2014/main" id="{114D87F3-FE47-4C57-AF6C-2B23ED6847A3}"/>
                </a:ext>
              </a:extLst>
            </p:cNvPr>
            <p:cNvGrpSpPr/>
            <p:nvPr/>
          </p:nvGrpSpPr>
          <p:grpSpPr>
            <a:xfrm>
              <a:off x="7591531" y="4349284"/>
              <a:ext cx="3834262" cy="3834262"/>
              <a:chOff x="7591531" y="4349284"/>
              <a:chExt cx="3834262" cy="3834262"/>
            </a:xfrm>
          </p:grpSpPr>
          <p:sp>
            <p:nvSpPr>
              <p:cNvPr id="98" name="Pie 40">
                <a:extLst>
                  <a:ext uri="{FF2B5EF4-FFF2-40B4-BE49-F238E27FC236}">
                    <a16:creationId xmlns:a16="http://schemas.microsoft.com/office/drawing/2014/main" id="{15046752-342A-4B20-B8CF-B362B7698597}"/>
                  </a:ext>
                </a:extLst>
              </p:cNvPr>
              <p:cNvSpPr/>
              <p:nvPr/>
            </p:nvSpPr>
            <p:spPr>
              <a:xfrm flipH="1">
                <a:off x="7591531" y="4349284"/>
                <a:ext cx="3834262" cy="3834262"/>
              </a:xfrm>
              <a:prstGeom prst="pie">
                <a:avLst>
                  <a:gd name="adj1" fmla="val 8092163"/>
                  <a:gd name="adj2" fmla="val 15447917"/>
                </a:avLst>
              </a:prstGeom>
              <a:solidFill>
                <a:srgbClr val="119CF4"/>
              </a:solidFill>
              <a:ln w="6350" cap="flat" cmpd="sng" algn="ctr">
                <a:noFill/>
                <a:prstDash val="solid"/>
                <a:miter lim="800000"/>
              </a:ln>
              <a:effectLst/>
            </p:spPr>
            <p:txBody>
              <a:bodyPr wrap="none"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dirty="0">
                  <a:ln>
                    <a:noFill/>
                  </a:ln>
                  <a:solidFill>
                    <a:srgbClr val="FFFFFF"/>
                  </a:solidFill>
                  <a:effectLst/>
                  <a:uLnTx/>
                  <a:uFillTx/>
                  <a:latin typeface="Open Sans Regular" charset="0"/>
                  <a:ea typeface="+mn-ea"/>
                  <a:cs typeface="+mn-cs"/>
                </a:endParaRPr>
              </a:p>
            </p:txBody>
          </p:sp>
          <p:sp>
            <p:nvSpPr>
              <p:cNvPr id="99" name="TextBox 98">
                <a:extLst>
                  <a:ext uri="{FF2B5EF4-FFF2-40B4-BE49-F238E27FC236}">
                    <a16:creationId xmlns:a16="http://schemas.microsoft.com/office/drawing/2014/main" id="{52A2CF9D-F505-4FD4-B5B8-FB8E87E65180}"/>
                  </a:ext>
                </a:extLst>
              </p:cNvPr>
              <p:cNvSpPr txBox="1"/>
              <p:nvPr/>
            </p:nvSpPr>
            <p:spPr>
              <a:xfrm>
                <a:off x="8763708" y="5679006"/>
                <a:ext cx="1489906" cy="1032712"/>
              </a:xfrm>
              <a:prstGeom prst="rect">
                <a:avLst/>
              </a:prstGeom>
              <a:noFill/>
            </p:spPr>
            <p:txBody>
              <a:bodyPr wrap="square" lIns="0" tIns="0" rIns="0" bIns="0" rtlCol="0">
                <a:spAutoFit/>
              </a:bodyPr>
              <a:lstStyle/>
              <a:p>
                <a:pPr marL="0" marR="0" lvl="0" indent="0" algn="ctr" defTabSz="1828434" eaLnBrk="1" fontAlgn="auto" latinLnBrk="0" hangingPunct="1">
                  <a:lnSpc>
                    <a:spcPts val="3733"/>
                  </a:lnSpc>
                  <a:spcBef>
                    <a:spcPts val="0"/>
                  </a:spcBef>
                  <a:spcAft>
                    <a:spcPts val="3199"/>
                  </a:spcAft>
                  <a:buClrTx/>
                  <a:buSzTx/>
                  <a:buFontTx/>
                  <a:buNone/>
                  <a:tabLst/>
                  <a:defRPr/>
                </a:pPr>
                <a:r>
                  <a:rPr kumimoji="0" lang="en-US" sz="2500" b="1" i="0" u="none" strike="noStrike" kern="0" cap="none" spc="0" normalizeH="0" baseline="0" noProof="0" dirty="0">
                    <a:ln>
                      <a:noFill/>
                    </a:ln>
                    <a:solidFill>
                      <a:srgbClr val="445469"/>
                    </a:solidFill>
                    <a:effectLst/>
                    <a:uLnTx/>
                    <a:uFillTx/>
                    <a:latin typeface="Montserrat Bold" charset="0"/>
                    <a:ea typeface="Montserrat Bold" charset="0"/>
                    <a:cs typeface="Montserrat Bold" charset="0"/>
                  </a:rPr>
                  <a:t>30%</a:t>
                </a:r>
              </a:p>
            </p:txBody>
          </p:sp>
        </p:grpSp>
      </p:grpSp>
      <p:sp>
        <p:nvSpPr>
          <p:cNvPr id="100" name="TextBox 99">
            <a:extLst>
              <a:ext uri="{FF2B5EF4-FFF2-40B4-BE49-F238E27FC236}">
                <a16:creationId xmlns:a16="http://schemas.microsoft.com/office/drawing/2014/main" id="{8E1F09E4-FFEA-4BE1-83E6-035DD18AB782}"/>
              </a:ext>
            </a:extLst>
          </p:cNvPr>
          <p:cNvSpPr txBox="1"/>
          <p:nvPr/>
        </p:nvSpPr>
        <p:spPr>
          <a:xfrm>
            <a:off x="1728694" y="972264"/>
            <a:ext cx="1909140" cy="554447"/>
          </a:xfrm>
          <a:prstGeom prst="rect">
            <a:avLst/>
          </a:prstGeom>
          <a:noFill/>
        </p:spPr>
        <p:txBody>
          <a:bodyPr wrap="square" rtlCol="0">
            <a:spAutoFit/>
          </a:bodyPr>
          <a:lstStyle/>
          <a:p>
            <a:pPr defTabSz="914217">
              <a:lnSpc>
                <a:spcPct val="110000"/>
              </a:lnSpc>
            </a:pPr>
            <a:r>
              <a:rPr lang="en-US" sz="1400" dirty="0">
                <a:solidFill>
                  <a:srgbClr val="445469"/>
                </a:solidFill>
                <a:latin typeface="Calibri Light" panose="020F0302020204030204" pitchFamily="34" charset="0"/>
                <a:ea typeface="Open Sans" panose="020B0606030504020204" pitchFamily="34" charset="0"/>
                <a:cs typeface="Calibri Light" panose="020F0302020204030204" pitchFamily="34" charset="0"/>
              </a:rPr>
              <a:t>Statistics of broadband Penetration</a:t>
            </a:r>
          </a:p>
        </p:txBody>
      </p:sp>
      <p:graphicFrame>
        <p:nvGraphicFramePr>
          <p:cNvPr id="101" name="Diagram 100">
            <a:extLst>
              <a:ext uri="{FF2B5EF4-FFF2-40B4-BE49-F238E27FC236}">
                <a16:creationId xmlns:a16="http://schemas.microsoft.com/office/drawing/2014/main" id="{78F63B21-5911-4B75-9CFD-FEED77F34FE6}"/>
              </a:ext>
            </a:extLst>
          </p:cNvPr>
          <p:cNvGraphicFramePr/>
          <p:nvPr>
            <p:extLst>
              <p:ext uri="{D42A27DB-BD31-4B8C-83A1-F6EECF244321}">
                <p14:modId xmlns:p14="http://schemas.microsoft.com/office/powerpoint/2010/main" val="468681123"/>
              </p:ext>
            </p:extLst>
          </p:nvPr>
        </p:nvGraphicFramePr>
        <p:xfrm>
          <a:off x="62764" y="2872849"/>
          <a:ext cx="3310423" cy="35279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37233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wipe(left)">
                                      <p:cBhvr>
                                        <p:cTn id="10" dur="500"/>
                                        <p:tgtEl>
                                          <p:spTgt spid="4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wipe(left)">
                                      <p:cBhvr>
                                        <p:cTn id="13" dur="500"/>
                                        <p:tgtEl>
                                          <p:spTgt spid="44"/>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wipe(left)">
                                      <p:cBhvr>
                                        <p:cTn id="16"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2" grpId="0"/>
      <p:bldP spid="44" grpId="0"/>
      <p:bldP spid="4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853185" y="2965987"/>
            <a:ext cx="1529048" cy="528524"/>
          </a:xfrm>
          <a:prstGeom prst="rect">
            <a:avLst/>
          </a:prstGeom>
        </p:spPr>
        <p:txBody>
          <a:bodyPr wrap="square" lIns="91422" tIns="45711" rIns="91422" bIns="45711">
            <a:spAutoFit/>
          </a:bodyPr>
          <a:lstStyle/>
          <a:p>
            <a:pPr algn="ctr" defTabSz="914217">
              <a:lnSpc>
                <a:spcPct val="150000"/>
              </a:lnSpc>
            </a:pPr>
            <a:r>
              <a:rPr lang="en-US" sz="1000">
                <a:solidFill>
                  <a:prstClr val="white"/>
                </a:solidFill>
                <a:latin typeface="Lato Light"/>
                <a:ea typeface="Open Sans" panose="020B0606030504020204" pitchFamily="34" charset="0"/>
                <a:cs typeface="Lato Light"/>
              </a:rPr>
              <a:t>Buying and selling a product lorem service.</a:t>
            </a:r>
            <a:endParaRPr lang="en-US" sz="100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4" name="Group 3">
            <a:extLst>
              <a:ext uri="{FF2B5EF4-FFF2-40B4-BE49-F238E27FC236}">
                <a16:creationId xmlns:a16="http://schemas.microsoft.com/office/drawing/2014/main" id="{F2D7090E-3F6B-4036-B4F7-05712AFB5B6D}"/>
              </a:ext>
            </a:extLst>
          </p:cNvPr>
          <p:cNvGrpSpPr/>
          <p:nvPr/>
        </p:nvGrpSpPr>
        <p:grpSpPr>
          <a:xfrm>
            <a:off x="740112" y="2358122"/>
            <a:ext cx="10711776" cy="3089239"/>
            <a:chOff x="714045" y="1614471"/>
            <a:chExt cx="10711776" cy="3089239"/>
          </a:xfrm>
        </p:grpSpPr>
        <p:sp>
          <p:nvSpPr>
            <p:cNvPr id="23" name="Shape 782"/>
            <p:cNvSpPr/>
            <p:nvPr/>
          </p:nvSpPr>
          <p:spPr>
            <a:xfrm>
              <a:off x="7362274" y="1630110"/>
              <a:ext cx="1905000" cy="3073600"/>
            </a:xfrm>
            <a:custGeom>
              <a:avLst/>
              <a:gdLst/>
              <a:ahLst/>
              <a:cxnLst>
                <a:cxn ang="0">
                  <a:pos x="wd2" y="hd2"/>
                </a:cxn>
                <a:cxn ang="5400000">
                  <a:pos x="wd2" y="hd2"/>
                </a:cxn>
                <a:cxn ang="10800000">
                  <a:pos x="wd2" y="hd2"/>
                </a:cxn>
                <a:cxn ang="16200000">
                  <a:pos x="wd2" y="hd2"/>
                </a:cxn>
              </a:cxnLst>
              <a:rect l="0" t="0" r="r" b="b"/>
              <a:pathLst>
                <a:path w="21600" h="21600" extrusionOk="0">
                  <a:moveTo>
                    <a:pt x="1408" y="0"/>
                  </a:moveTo>
                  <a:cubicBezTo>
                    <a:pt x="631" y="0"/>
                    <a:pt x="0" y="391"/>
                    <a:pt x="0" y="873"/>
                  </a:cubicBezTo>
                  <a:lnTo>
                    <a:pt x="0" y="19208"/>
                  </a:lnTo>
                  <a:cubicBezTo>
                    <a:pt x="0" y="19690"/>
                    <a:pt x="631" y="20081"/>
                    <a:pt x="1408" y="20081"/>
                  </a:cubicBezTo>
                  <a:lnTo>
                    <a:pt x="9360" y="20081"/>
                  </a:lnTo>
                  <a:lnTo>
                    <a:pt x="10800" y="21600"/>
                  </a:lnTo>
                  <a:lnTo>
                    <a:pt x="12240" y="20081"/>
                  </a:lnTo>
                  <a:lnTo>
                    <a:pt x="20192" y="20081"/>
                  </a:lnTo>
                  <a:cubicBezTo>
                    <a:pt x="20969" y="20081"/>
                    <a:pt x="21600" y="19690"/>
                    <a:pt x="21600" y="19208"/>
                  </a:cubicBezTo>
                  <a:lnTo>
                    <a:pt x="21600" y="873"/>
                  </a:lnTo>
                  <a:cubicBezTo>
                    <a:pt x="21600" y="391"/>
                    <a:pt x="20969" y="0"/>
                    <a:pt x="20192" y="0"/>
                  </a:cubicBezTo>
                  <a:lnTo>
                    <a:pt x="1408" y="0"/>
                  </a:lnTo>
                  <a:close/>
                </a:path>
              </a:pathLst>
            </a:custGeom>
            <a:solidFill>
              <a:srgbClr val="00B050"/>
            </a:solidFill>
            <a:ln w="12700" cap="flat">
              <a:noFill/>
              <a:miter lim="400000"/>
            </a:ln>
            <a:effectLst/>
          </p:spPr>
          <p:txBody>
            <a:bodyPr wrap="square" lIns="0" tIns="0" rIns="0" bIns="0" numCol="1" anchor="ctr">
              <a:noAutofit/>
            </a:bodyPr>
            <a:lstStyle/>
            <a:p>
              <a:pPr defTabSz="914217">
                <a:defRPr sz="3200">
                  <a:solidFill>
                    <a:srgbClr val="FFFFFF"/>
                  </a:solidFill>
                </a:defRPr>
              </a:pPr>
              <a:endParaRPr sz="1600" dirty="0">
                <a:solidFill>
                  <a:srgbClr val="FFFFFF"/>
                </a:solidFill>
                <a:latin typeface="Lato Light"/>
              </a:endParaRPr>
            </a:p>
          </p:txBody>
        </p:sp>
        <p:grpSp>
          <p:nvGrpSpPr>
            <p:cNvPr id="3" name="Group 2">
              <a:extLst>
                <a:ext uri="{FF2B5EF4-FFF2-40B4-BE49-F238E27FC236}">
                  <a16:creationId xmlns:a16="http://schemas.microsoft.com/office/drawing/2014/main" id="{F5BF110D-70A3-46D5-A934-779515735E6A}"/>
                </a:ext>
              </a:extLst>
            </p:cNvPr>
            <p:cNvGrpSpPr/>
            <p:nvPr/>
          </p:nvGrpSpPr>
          <p:grpSpPr>
            <a:xfrm>
              <a:off x="714045" y="1614471"/>
              <a:ext cx="10711776" cy="3073600"/>
              <a:chOff x="714045" y="1614471"/>
              <a:chExt cx="10711776" cy="3073600"/>
            </a:xfrm>
          </p:grpSpPr>
          <p:sp>
            <p:nvSpPr>
              <p:cNvPr id="20" name="Shape 782"/>
              <p:cNvSpPr/>
              <p:nvPr/>
            </p:nvSpPr>
            <p:spPr>
              <a:xfrm>
                <a:off x="714045" y="1614471"/>
                <a:ext cx="1905000" cy="3073600"/>
              </a:xfrm>
              <a:custGeom>
                <a:avLst/>
                <a:gdLst/>
                <a:ahLst/>
                <a:cxnLst>
                  <a:cxn ang="0">
                    <a:pos x="wd2" y="hd2"/>
                  </a:cxn>
                  <a:cxn ang="5400000">
                    <a:pos x="wd2" y="hd2"/>
                  </a:cxn>
                  <a:cxn ang="10800000">
                    <a:pos x="wd2" y="hd2"/>
                  </a:cxn>
                  <a:cxn ang="16200000">
                    <a:pos x="wd2" y="hd2"/>
                  </a:cxn>
                </a:cxnLst>
                <a:rect l="0" t="0" r="r" b="b"/>
                <a:pathLst>
                  <a:path w="21600" h="21600" extrusionOk="0">
                    <a:moveTo>
                      <a:pt x="1408" y="0"/>
                    </a:moveTo>
                    <a:cubicBezTo>
                      <a:pt x="631" y="0"/>
                      <a:pt x="0" y="391"/>
                      <a:pt x="0" y="873"/>
                    </a:cubicBezTo>
                    <a:lnTo>
                      <a:pt x="0" y="19208"/>
                    </a:lnTo>
                    <a:cubicBezTo>
                      <a:pt x="0" y="19690"/>
                      <a:pt x="631" y="20081"/>
                      <a:pt x="1408" y="20081"/>
                    </a:cubicBezTo>
                    <a:lnTo>
                      <a:pt x="9360" y="20081"/>
                    </a:lnTo>
                    <a:lnTo>
                      <a:pt x="10800" y="21600"/>
                    </a:lnTo>
                    <a:lnTo>
                      <a:pt x="12240" y="20081"/>
                    </a:lnTo>
                    <a:lnTo>
                      <a:pt x="20192" y="20081"/>
                    </a:lnTo>
                    <a:cubicBezTo>
                      <a:pt x="20969" y="20081"/>
                      <a:pt x="21600" y="19690"/>
                      <a:pt x="21600" y="19208"/>
                    </a:cubicBezTo>
                    <a:lnTo>
                      <a:pt x="21600" y="873"/>
                    </a:lnTo>
                    <a:cubicBezTo>
                      <a:pt x="21600" y="391"/>
                      <a:pt x="20969" y="0"/>
                      <a:pt x="20192" y="0"/>
                    </a:cubicBezTo>
                    <a:lnTo>
                      <a:pt x="1408" y="0"/>
                    </a:lnTo>
                    <a:close/>
                  </a:path>
                </a:pathLst>
              </a:custGeom>
              <a:solidFill>
                <a:srgbClr val="92D050"/>
              </a:solidFill>
              <a:ln w="12700" cap="flat">
                <a:noFill/>
                <a:miter lim="400000"/>
              </a:ln>
              <a:effectLst/>
            </p:spPr>
            <p:txBody>
              <a:bodyPr wrap="square" lIns="0" tIns="0" rIns="0" bIns="0" numCol="1" anchor="ctr">
                <a:noAutofit/>
              </a:bodyPr>
              <a:lstStyle/>
              <a:p>
                <a:pPr defTabSz="914217">
                  <a:defRPr sz="3200">
                    <a:solidFill>
                      <a:srgbClr val="FFFFFF"/>
                    </a:solidFill>
                  </a:defRPr>
                </a:pPr>
                <a:endParaRPr sz="1600">
                  <a:solidFill>
                    <a:srgbClr val="FFFFFF"/>
                  </a:solidFill>
                  <a:latin typeface="Lato Light"/>
                </a:endParaRPr>
              </a:p>
            </p:txBody>
          </p:sp>
          <p:sp>
            <p:nvSpPr>
              <p:cNvPr id="21" name="Shape 782"/>
              <p:cNvSpPr/>
              <p:nvPr/>
            </p:nvSpPr>
            <p:spPr>
              <a:xfrm>
                <a:off x="2936536" y="1614471"/>
                <a:ext cx="1905000" cy="3073600"/>
              </a:xfrm>
              <a:custGeom>
                <a:avLst/>
                <a:gdLst/>
                <a:ahLst/>
                <a:cxnLst>
                  <a:cxn ang="0">
                    <a:pos x="wd2" y="hd2"/>
                  </a:cxn>
                  <a:cxn ang="5400000">
                    <a:pos x="wd2" y="hd2"/>
                  </a:cxn>
                  <a:cxn ang="10800000">
                    <a:pos x="wd2" y="hd2"/>
                  </a:cxn>
                  <a:cxn ang="16200000">
                    <a:pos x="wd2" y="hd2"/>
                  </a:cxn>
                </a:cxnLst>
                <a:rect l="0" t="0" r="r" b="b"/>
                <a:pathLst>
                  <a:path w="21600" h="21600" extrusionOk="0">
                    <a:moveTo>
                      <a:pt x="1408" y="0"/>
                    </a:moveTo>
                    <a:cubicBezTo>
                      <a:pt x="631" y="0"/>
                      <a:pt x="0" y="391"/>
                      <a:pt x="0" y="873"/>
                    </a:cubicBezTo>
                    <a:lnTo>
                      <a:pt x="0" y="19208"/>
                    </a:lnTo>
                    <a:cubicBezTo>
                      <a:pt x="0" y="19690"/>
                      <a:pt x="631" y="20081"/>
                      <a:pt x="1408" y="20081"/>
                    </a:cubicBezTo>
                    <a:lnTo>
                      <a:pt x="9360" y="20081"/>
                    </a:lnTo>
                    <a:lnTo>
                      <a:pt x="10800" y="21600"/>
                    </a:lnTo>
                    <a:lnTo>
                      <a:pt x="12240" y="20081"/>
                    </a:lnTo>
                    <a:lnTo>
                      <a:pt x="20192" y="20081"/>
                    </a:lnTo>
                    <a:cubicBezTo>
                      <a:pt x="20969" y="20081"/>
                      <a:pt x="21600" y="19690"/>
                      <a:pt x="21600" y="19208"/>
                    </a:cubicBezTo>
                    <a:lnTo>
                      <a:pt x="21600" y="873"/>
                    </a:lnTo>
                    <a:cubicBezTo>
                      <a:pt x="21600" y="391"/>
                      <a:pt x="20969" y="0"/>
                      <a:pt x="20192" y="0"/>
                    </a:cubicBezTo>
                    <a:lnTo>
                      <a:pt x="1408" y="0"/>
                    </a:lnTo>
                    <a:close/>
                  </a:path>
                </a:pathLst>
              </a:custGeom>
              <a:solidFill>
                <a:srgbClr val="0070C0"/>
              </a:solidFill>
              <a:ln w="12700" cap="flat">
                <a:noFill/>
                <a:miter lim="400000"/>
              </a:ln>
              <a:effectLst/>
            </p:spPr>
            <p:txBody>
              <a:bodyPr wrap="square" lIns="0" tIns="0" rIns="0" bIns="0" numCol="1" anchor="ctr">
                <a:noAutofit/>
              </a:bodyPr>
              <a:lstStyle/>
              <a:p>
                <a:pPr defTabSz="914217">
                  <a:defRPr sz="3200">
                    <a:solidFill>
                      <a:srgbClr val="FFFFFF"/>
                    </a:solidFill>
                  </a:defRPr>
                </a:pPr>
                <a:endParaRPr sz="1600">
                  <a:solidFill>
                    <a:srgbClr val="FFFFFF"/>
                  </a:solidFill>
                  <a:latin typeface="Lato Light"/>
                </a:endParaRPr>
              </a:p>
            </p:txBody>
          </p:sp>
          <p:sp>
            <p:nvSpPr>
              <p:cNvPr id="22" name="Shape 782"/>
              <p:cNvSpPr/>
              <p:nvPr/>
            </p:nvSpPr>
            <p:spPr>
              <a:xfrm>
                <a:off x="5149405" y="1614471"/>
                <a:ext cx="1905000" cy="3073600"/>
              </a:xfrm>
              <a:custGeom>
                <a:avLst/>
                <a:gdLst/>
                <a:ahLst/>
                <a:cxnLst>
                  <a:cxn ang="0">
                    <a:pos x="wd2" y="hd2"/>
                  </a:cxn>
                  <a:cxn ang="5400000">
                    <a:pos x="wd2" y="hd2"/>
                  </a:cxn>
                  <a:cxn ang="10800000">
                    <a:pos x="wd2" y="hd2"/>
                  </a:cxn>
                  <a:cxn ang="16200000">
                    <a:pos x="wd2" y="hd2"/>
                  </a:cxn>
                </a:cxnLst>
                <a:rect l="0" t="0" r="r" b="b"/>
                <a:pathLst>
                  <a:path w="21600" h="21600" extrusionOk="0">
                    <a:moveTo>
                      <a:pt x="1408" y="0"/>
                    </a:moveTo>
                    <a:cubicBezTo>
                      <a:pt x="631" y="0"/>
                      <a:pt x="0" y="391"/>
                      <a:pt x="0" y="873"/>
                    </a:cubicBezTo>
                    <a:lnTo>
                      <a:pt x="0" y="19208"/>
                    </a:lnTo>
                    <a:cubicBezTo>
                      <a:pt x="0" y="19690"/>
                      <a:pt x="631" y="20081"/>
                      <a:pt x="1408" y="20081"/>
                    </a:cubicBezTo>
                    <a:lnTo>
                      <a:pt x="9360" y="20081"/>
                    </a:lnTo>
                    <a:lnTo>
                      <a:pt x="10800" y="21600"/>
                    </a:lnTo>
                    <a:lnTo>
                      <a:pt x="12240" y="20081"/>
                    </a:lnTo>
                    <a:lnTo>
                      <a:pt x="20192" y="20081"/>
                    </a:lnTo>
                    <a:cubicBezTo>
                      <a:pt x="20969" y="20081"/>
                      <a:pt x="21600" y="19690"/>
                      <a:pt x="21600" y="19208"/>
                    </a:cubicBezTo>
                    <a:lnTo>
                      <a:pt x="21600" y="873"/>
                    </a:lnTo>
                    <a:cubicBezTo>
                      <a:pt x="21600" y="391"/>
                      <a:pt x="20969" y="0"/>
                      <a:pt x="20192" y="0"/>
                    </a:cubicBezTo>
                    <a:lnTo>
                      <a:pt x="1408" y="0"/>
                    </a:lnTo>
                    <a:close/>
                  </a:path>
                </a:pathLst>
              </a:custGeom>
              <a:solidFill>
                <a:schemeClr val="accent3"/>
              </a:solidFill>
              <a:ln w="12700" cap="flat">
                <a:noFill/>
                <a:miter lim="400000"/>
              </a:ln>
              <a:effectLst/>
            </p:spPr>
            <p:txBody>
              <a:bodyPr wrap="square" lIns="0" tIns="0" rIns="0" bIns="0" numCol="1" anchor="ctr">
                <a:noAutofit/>
              </a:bodyPr>
              <a:lstStyle/>
              <a:p>
                <a:pPr defTabSz="914217">
                  <a:defRPr sz="3200">
                    <a:solidFill>
                      <a:srgbClr val="FFFFFF"/>
                    </a:solidFill>
                  </a:defRPr>
                </a:pPr>
                <a:endParaRPr sz="1600" dirty="0">
                  <a:solidFill>
                    <a:srgbClr val="FFFFFF"/>
                  </a:solidFill>
                  <a:latin typeface="Lato Light"/>
                </a:endParaRPr>
              </a:p>
            </p:txBody>
          </p:sp>
          <p:sp>
            <p:nvSpPr>
              <p:cNvPr id="24" name="Shape 782"/>
              <p:cNvSpPr/>
              <p:nvPr/>
            </p:nvSpPr>
            <p:spPr>
              <a:xfrm>
                <a:off x="9520821" y="1614471"/>
                <a:ext cx="1905000" cy="3073600"/>
              </a:xfrm>
              <a:custGeom>
                <a:avLst/>
                <a:gdLst/>
                <a:ahLst/>
                <a:cxnLst>
                  <a:cxn ang="0">
                    <a:pos x="wd2" y="hd2"/>
                  </a:cxn>
                  <a:cxn ang="5400000">
                    <a:pos x="wd2" y="hd2"/>
                  </a:cxn>
                  <a:cxn ang="10800000">
                    <a:pos x="wd2" y="hd2"/>
                  </a:cxn>
                  <a:cxn ang="16200000">
                    <a:pos x="wd2" y="hd2"/>
                  </a:cxn>
                </a:cxnLst>
                <a:rect l="0" t="0" r="r" b="b"/>
                <a:pathLst>
                  <a:path w="21600" h="21600" extrusionOk="0">
                    <a:moveTo>
                      <a:pt x="1408" y="0"/>
                    </a:moveTo>
                    <a:cubicBezTo>
                      <a:pt x="631" y="0"/>
                      <a:pt x="0" y="391"/>
                      <a:pt x="0" y="873"/>
                    </a:cubicBezTo>
                    <a:lnTo>
                      <a:pt x="0" y="19208"/>
                    </a:lnTo>
                    <a:cubicBezTo>
                      <a:pt x="0" y="19690"/>
                      <a:pt x="631" y="20081"/>
                      <a:pt x="1408" y="20081"/>
                    </a:cubicBezTo>
                    <a:lnTo>
                      <a:pt x="9360" y="20081"/>
                    </a:lnTo>
                    <a:lnTo>
                      <a:pt x="10800" y="21600"/>
                    </a:lnTo>
                    <a:lnTo>
                      <a:pt x="12240" y="20081"/>
                    </a:lnTo>
                    <a:lnTo>
                      <a:pt x="20192" y="20081"/>
                    </a:lnTo>
                    <a:cubicBezTo>
                      <a:pt x="20969" y="20081"/>
                      <a:pt x="21600" y="19690"/>
                      <a:pt x="21600" y="19208"/>
                    </a:cubicBezTo>
                    <a:lnTo>
                      <a:pt x="21600" y="873"/>
                    </a:lnTo>
                    <a:cubicBezTo>
                      <a:pt x="21600" y="391"/>
                      <a:pt x="20969" y="0"/>
                      <a:pt x="20192" y="0"/>
                    </a:cubicBezTo>
                    <a:lnTo>
                      <a:pt x="1408" y="0"/>
                    </a:lnTo>
                    <a:close/>
                  </a:path>
                </a:pathLst>
              </a:custGeom>
              <a:solidFill>
                <a:srgbClr val="00B0F0"/>
              </a:solidFill>
              <a:ln w="12700" cap="flat">
                <a:noFill/>
                <a:miter lim="400000"/>
              </a:ln>
              <a:effectLst/>
            </p:spPr>
            <p:txBody>
              <a:bodyPr wrap="square" lIns="0" tIns="0" rIns="0" bIns="0" numCol="1" anchor="ctr">
                <a:noAutofit/>
              </a:bodyPr>
              <a:lstStyle/>
              <a:p>
                <a:pPr defTabSz="914217">
                  <a:defRPr sz="3200">
                    <a:solidFill>
                      <a:srgbClr val="FFFFFF"/>
                    </a:solidFill>
                  </a:defRPr>
                </a:pPr>
                <a:endParaRPr sz="1600">
                  <a:solidFill>
                    <a:srgbClr val="FFFFFF"/>
                  </a:solidFill>
                  <a:latin typeface="Lato Light"/>
                </a:endParaRPr>
              </a:p>
            </p:txBody>
          </p:sp>
          <p:sp>
            <p:nvSpPr>
              <p:cNvPr id="29" name="Freeform 169"/>
              <p:cNvSpPr>
                <a:spLocks noChangeArrowheads="1"/>
              </p:cNvSpPr>
              <p:nvPr/>
            </p:nvSpPr>
            <p:spPr bwMode="auto">
              <a:xfrm>
                <a:off x="5895597" y="2382846"/>
                <a:ext cx="385612" cy="308769"/>
              </a:xfrm>
              <a:custGeom>
                <a:avLst/>
                <a:gdLst>
                  <a:gd name="T0" fmla="*/ 478 w 487"/>
                  <a:gd name="T1" fmla="*/ 9 h 390"/>
                  <a:gd name="T2" fmla="*/ 478 w 487"/>
                  <a:gd name="T3" fmla="*/ 9 h 390"/>
                  <a:gd name="T4" fmla="*/ 372 w 487"/>
                  <a:gd name="T5" fmla="*/ 195 h 390"/>
                  <a:gd name="T6" fmla="*/ 345 w 487"/>
                  <a:gd name="T7" fmla="*/ 195 h 390"/>
                  <a:gd name="T8" fmla="*/ 292 w 487"/>
                  <a:gd name="T9" fmla="*/ 150 h 390"/>
                  <a:gd name="T10" fmla="*/ 274 w 487"/>
                  <a:gd name="T11" fmla="*/ 150 h 390"/>
                  <a:gd name="T12" fmla="*/ 194 w 487"/>
                  <a:gd name="T13" fmla="*/ 266 h 390"/>
                  <a:gd name="T14" fmla="*/ 177 w 487"/>
                  <a:gd name="T15" fmla="*/ 266 h 390"/>
                  <a:gd name="T16" fmla="*/ 141 w 487"/>
                  <a:gd name="T17" fmla="*/ 239 h 390"/>
                  <a:gd name="T18" fmla="*/ 123 w 487"/>
                  <a:gd name="T19" fmla="*/ 239 h 390"/>
                  <a:gd name="T20" fmla="*/ 8 w 487"/>
                  <a:gd name="T21" fmla="*/ 381 h 390"/>
                  <a:gd name="T22" fmla="*/ 8 w 487"/>
                  <a:gd name="T23" fmla="*/ 389 h 390"/>
                  <a:gd name="T24" fmla="*/ 486 w 487"/>
                  <a:gd name="T25" fmla="*/ 389 h 390"/>
                  <a:gd name="T26" fmla="*/ 486 w 487"/>
                  <a:gd name="T27" fmla="*/ 9 h 390"/>
                  <a:gd name="T28" fmla="*/ 478 w 487"/>
                  <a:gd name="T29" fmla="*/ 9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7" h="390">
                    <a:moveTo>
                      <a:pt x="478" y="9"/>
                    </a:moveTo>
                    <a:lnTo>
                      <a:pt x="478" y="9"/>
                    </a:lnTo>
                    <a:cubicBezTo>
                      <a:pt x="372" y="195"/>
                      <a:pt x="372" y="195"/>
                      <a:pt x="372" y="195"/>
                    </a:cubicBezTo>
                    <a:cubicBezTo>
                      <a:pt x="363" y="204"/>
                      <a:pt x="354" y="204"/>
                      <a:pt x="345" y="195"/>
                    </a:cubicBezTo>
                    <a:cubicBezTo>
                      <a:pt x="292" y="150"/>
                      <a:pt x="292" y="150"/>
                      <a:pt x="292" y="150"/>
                    </a:cubicBezTo>
                    <a:cubicBezTo>
                      <a:pt x="283" y="141"/>
                      <a:pt x="283" y="141"/>
                      <a:pt x="274" y="150"/>
                    </a:cubicBezTo>
                    <a:cubicBezTo>
                      <a:pt x="194" y="266"/>
                      <a:pt x="194" y="266"/>
                      <a:pt x="194" y="266"/>
                    </a:cubicBezTo>
                    <a:cubicBezTo>
                      <a:pt x="194" y="275"/>
                      <a:pt x="186" y="275"/>
                      <a:pt x="177" y="266"/>
                    </a:cubicBezTo>
                    <a:cubicBezTo>
                      <a:pt x="141" y="239"/>
                      <a:pt x="141" y="239"/>
                      <a:pt x="141" y="239"/>
                    </a:cubicBezTo>
                    <a:cubicBezTo>
                      <a:pt x="132" y="230"/>
                      <a:pt x="123" y="230"/>
                      <a:pt x="123" y="239"/>
                    </a:cubicBezTo>
                    <a:cubicBezTo>
                      <a:pt x="8" y="381"/>
                      <a:pt x="8" y="381"/>
                      <a:pt x="8" y="381"/>
                    </a:cubicBezTo>
                    <a:cubicBezTo>
                      <a:pt x="0" y="389"/>
                      <a:pt x="0" y="389"/>
                      <a:pt x="8" y="389"/>
                    </a:cubicBezTo>
                    <a:cubicBezTo>
                      <a:pt x="486" y="389"/>
                      <a:pt x="486" y="389"/>
                      <a:pt x="486" y="389"/>
                    </a:cubicBezTo>
                    <a:cubicBezTo>
                      <a:pt x="486" y="9"/>
                      <a:pt x="486" y="9"/>
                      <a:pt x="486" y="9"/>
                    </a:cubicBezTo>
                    <a:cubicBezTo>
                      <a:pt x="486" y="0"/>
                      <a:pt x="486" y="0"/>
                      <a:pt x="478" y="9"/>
                    </a:cubicBezTo>
                  </a:path>
                </a:pathLst>
              </a:custGeom>
              <a:solidFill>
                <a:schemeClr val="bg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609631">
                  <a:defRPr/>
                </a:pPr>
                <a:endParaRPr lang="en-US" dirty="0">
                  <a:solidFill>
                    <a:srgbClr val="445469"/>
                  </a:solidFill>
                  <a:latin typeface="Lato Light"/>
                  <a:cs typeface="Lato Light"/>
                </a:endParaRPr>
              </a:p>
            </p:txBody>
          </p:sp>
          <p:sp>
            <p:nvSpPr>
              <p:cNvPr id="30" name="Rectangle 29"/>
              <p:cNvSpPr/>
              <p:nvPr/>
            </p:nvSpPr>
            <p:spPr>
              <a:xfrm>
                <a:off x="3020482" y="3093091"/>
                <a:ext cx="1737108" cy="938700"/>
              </a:xfrm>
              <a:prstGeom prst="rect">
                <a:avLst/>
              </a:prstGeom>
            </p:spPr>
            <p:txBody>
              <a:bodyPr wrap="square" lIns="91422" tIns="45711" rIns="91422" bIns="45711">
                <a:spAutoFit/>
              </a:bodyPr>
              <a:lstStyle/>
              <a:p>
                <a:pPr algn="ctr" defTabSz="914217"/>
                <a:r>
                  <a:rPr lang="en-US" sz="1100" dirty="0">
                    <a:solidFill>
                      <a:prstClr val="white"/>
                    </a:solidFill>
                    <a:ea typeface="Open Sans" panose="020B0606030504020204" pitchFamily="34" charset="0"/>
                    <a:cs typeface="Lato Light"/>
                  </a:rPr>
                  <a:t>accelerated ratification and domestication of all pending International Maritime and Shipping Codes and Conventions </a:t>
                </a:r>
                <a:endParaRPr lang="en-US" sz="11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p:cNvSpPr txBox="1"/>
              <p:nvPr/>
            </p:nvSpPr>
            <p:spPr>
              <a:xfrm>
                <a:off x="3082957" y="2756486"/>
                <a:ext cx="1563148" cy="307758"/>
              </a:xfrm>
              <a:prstGeom prst="rect">
                <a:avLst/>
              </a:prstGeom>
              <a:noFill/>
            </p:spPr>
            <p:txBody>
              <a:bodyPr wrap="none" lIns="91422" tIns="45711" rIns="91422" bIns="45711" rtlCol="0">
                <a:spAutoFit/>
              </a:bodyPr>
              <a:lstStyle/>
              <a:p>
                <a:pPr algn="ctr" defTabSz="914217"/>
                <a:r>
                  <a:rPr lang="en-US" sz="1400" dirty="0">
                    <a:solidFill>
                      <a:prstClr val="white"/>
                    </a:solidFill>
                    <a:latin typeface="Lato Regular"/>
                    <a:cs typeface="Lato Regular"/>
                  </a:rPr>
                  <a:t>DOMESTICATION</a:t>
                </a:r>
                <a:endParaRPr lang="id-ID" sz="1400" dirty="0">
                  <a:solidFill>
                    <a:prstClr val="white"/>
                  </a:solidFill>
                  <a:latin typeface="Lato Regular"/>
                  <a:cs typeface="Lato Regular"/>
                </a:endParaRPr>
              </a:p>
            </p:txBody>
          </p:sp>
          <p:sp>
            <p:nvSpPr>
              <p:cNvPr id="32" name="Rectangle 31"/>
              <p:cNvSpPr/>
              <p:nvPr/>
            </p:nvSpPr>
            <p:spPr>
              <a:xfrm>
                <a:off x="5205982" y="3054619"/>
                <a:ext cx="1848423" cy="1107977"/>
              </a:xfrm>
              <a:prstGeom prst="rect">
                <a:avLst/>
              </a:prstGeom>
            </p:spPr>
            <p:txBody>
              <a:bodyPr wrap="square" lIns="91422" tIns="45711" rIns="91422" bIns="45711">
                <a:spAutoFit/>
              </a:bodyPr>
              <a:lstStyle/>
              <a:p>
                <a:pPr algn="ctr" defTabSz="914217"/>
                <a:r>
                  <a:rPr lang="en-US" sz="1100" dirty="0">
                    <a:solidFill>
                      <a:prstClr val="white"/>
                    </a:solidFill>
                    <a:ea typeface="Open Sans" panose="020B0606030504020204" pitchFamily="34" charset="0"/>
                    <a:cs typeface="Lato Light"/>
                  </a:rPr>
                  <a:t>strategic concession, </a:t>
                </a:r>
                <a:r>
                  <a:rPr lang="en-US" sz="1100" dirty="0" err="1">
                    <a:solidFill>
                      <a:prstClr val="white"/>
                    </a:solidFill>
                    <a:ea typeface="Open Sans" panose="020B0606030504020204" pitchFamily="34" charset="0"/>
                    <a:cs typeface="Lato Light"/>
                  </a:rPr>
                  <a:t>commercialisation</a:t>
                </a:r>
                <a:r>
                  <a:rPr lang="en-US" sz="1100" dirty="0">
                    <a:solidFill>
                      <a:prstClr val="white"/>
                    </a:solidFill>
                    <a:ea typeface="Open Sans" panose="020B0606030504020204" pitchFamily="34" charset="0"/>
                    <a:cs typeface="Lato Light"/>
                  </a:rPr>
                  <a:t> and </a:t>
                </a:r>
                <a:r>
                  <a:rPr lang="en-US" sz="1100" dirty="0" err="1">
                    <a:solidFill>
                      <a:prstClr val="white"/>
                    </a:solidFill>
                    <a:ea typeface="Open Sans" panose="020B0606030504020204" pitchFamily="34" charset="0"/>
                    <a:cs typeface="Lato Light"/>
                  </a:rPr>
                  <a:t>privatisation</a:t>
                </a:r>
                <a:r>
                  <a:rPr lang="en-US" sz="1100" dirty="0">
                    <a:solidFill>
                      <a:prstClr val="white"/>
                    </a:solidFill>
                    <a:ea typeface="Open Sans" panose="020B0606030504020204" pitchFamily="34" charset="0"/>
                    <a:cs typeface="Lato Light"/>
                  </a:rPr>
                  <a:t> of Nigeria’s Sea Ports on the country’s Ports and </a:t>
                </a:r>
                <a:r>
                  <a:rPr lang="en-US" sz="1100" dirty="0" err="1">
                    <a:solidFill>
                      <a:prstClr val="white"/>
                    </a:solidFill>
                    <a:ea typeface="Open Sans" panose="020B0606030504020204" pitchFamily="34" charset="0"/>
                    <a:cs typeface="Lato Light"/>
                  </a:rPr>
                  <a:t>Harbour</a:t>
                </a:r>
                <a:r>
                  <a:rPr lang="en-US" sz="1100" dirty="0">
                    <a:solidFill>
                      <a:prstClr val="white"/>
                    </a:solidFill>
                    <a:ea typeface="Open Sans" panose="020B0606030504020204" pitchFamily="34" charset="0"/>
                    <a:cs typeface="Lato Light"/>
                  </a:rPr>
                  <a:t> Liberalisation policy</a:t>
                </a:r>
                <a:endParaRPr lang="en-US" sz="11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p:cNvSpPr txBox="1"/>
              <p:nvPr/>
            </p:nvSpPr>
            <p:spPr>
              <a:xfrm>
                <a:off x="5426445" y="2756486"/>
                <a:ext cx="1398936" cy="307758"/>
              </a:xfrm>
              <a:prstGeom prst="rect">
                <a:avLst/>
              </a:prstGeom>
              <a:noFill/>
            </p:spPr>
            <p:txBody>
              <a:bodyPr wrap="none" lIns="91422" tIns="45711" rIns="91422" bIns="45711" rtlCol="0">
                <a:spAutoFit/>
              </a:bodyPr>
              <a:lstStyle/>
              <a:p>
                <a:pPr algn="ctr" defTabSz="914217"/>
                <a:r>
                  <a:rPr lang="id-ID" sz="1400" dirty="0">
                    <a:solidFill>
                      <a:prstClr val="white"/>
                    </a:solidFill>
                    <a:latin typeface="Lato Regular"/>
                    <a:cs typeface="Lato Regular"/>
                  </a:rPr>
                  <a:t>P</a:t>
                </a:r>
                <a:r>
                  <a:rPr lang="en-US" sz="1400" dirty="0">
                    <a:solidFill>
                      <a:prstClr val="white"/>
                    </a:solidFill>
                    <a:latin typeface="Lato Regular"/>
                    <a:cs typeface="Lato Regular"/>
                  </a:rPr>
                  <a:t>RIVATISATION</a:t>
                </a:r>
                <a:endParaRPr lang="id-ID" sz="1400" dirty="0">
                  <a:solidFill>
                    <a:prstClr val="white"/>
                  </a:solidFill>
                  <a:latin typeface="Lato Regular"/>
                  <a:cs typeface="Lato Regular"/>
                </a:endParaRPr>
              </a:p>
            </p:txBody>
          </p:sp>
          <p:sp>
            <p:nvSpPr>
              <p:cNvPr id="49" name="TextBox 48"/>
              <p:cNvSpPr txBox="1"/>
              <p:nvPr/>
            </p:nvSpPr>
            <p:spPr>
              <a:xfrm>
                <a:off x="819483" y="2812225"/>
                <a:ext cx="1597773" cy="307758"/>
              </a:xfrm>
              <a:prstGeom prst="rect">
                <a:avLst/>
              </a:prstGeom>
              <a:noFill/>
            </p:spPr>
            <p:txBody>
              <a:bodyPr wrap="none" lIns="91422" tIns="45711" rIns="91422" bIns="45711" rtlCol="0">
                <a:spAutoFit/>
              </a:bodyPr>
              <a:lstStyle/>
              <a:p>
                <a:pPr algn="ctr" defTabSz="914217"/>
                <a:r>
                  <a:rPr lang="en-US" sz="1400" dirty="0">
                    <a:solidFill>
                      <a:prstClr val="white"/>
                    </a:solidFill>
                    <a:latin typeface="Lato Regular"/>
                    <a:cs typeface="Lato Regular"/>
                  </a:rPr>
                  <a:t>LINEAR SHIPPING</a:t>
                </a:r>
                <a:endParaRPr lang="id-ID" sz="1400" dirty="0">
                  <a:solidFill>
                    <a:prstClr val="white"/>
                  </a:solidFill>
                  <a:latin typeface="Lato Regular"/>
                  <a:cs typeface="Lato Regular"/>
                </a:endParaRPr>
              </a:p>
            </p:txBody>
          </p:sp>
          <p:sp>
            <p:nvSpPr>
              <p:cNvPr id="51" name="Freeform 101"/>
              <p:cNvSpPr>
                <a:spLocks noChangeArrowheads="1"/>
              </p:cNvSpPr>
              <p:nvPr/>
            </p:nvSpPr>
            <p:spPr bwMode="auto">
              <a:xfrm>
                <a:off x="8141396" y="2351065"/>
                <a:ext cx="395927" cy="305594"/>
              </a:xfrm>
              <a:custGeom>
                <a:avLst/>
                <a:gdLst>
                  <a:gd name="T0" fmla="*/ 80 w 497"/>
                  <a:gd name="T1" fmla="*/ 248 h 382"/>
                  <a:gd name="T2" fmla="*/ 80 w 497"/>
                  <a:gd name="T3" fmla="*/ 248 h 382"/>
                  <a:gd name="T4" fmla="*/ 159 w 497"/>
                  <a:gd name="T5" fmla="*/ 328 h 382"/>
                  <a:gd name="T6" fmla="*/ 248 w 497"/>
                  <a:gd name="T7" fmla="*/ 381 h 382"/>
                  <a:gd name="T8" fmla="*/ 337 w 497"/>
                  <a:gd name="T9" fmla="*/ 337 h 382"/>
                  <a:gd name="T10" fmla="*/ 390 w 497"/>
                  <a:gd name="T11" fmla="*/ 258 h 382"/>
                  <a:gd name="T12" fmla="*/ 248 w 497"/>
                  <a:gd name="T13" fmla="*/ 328 h 382"/>
                  <a:gd name="T14" fmla="*/ 80 w 497"/>
                  <a:gd name="T15" fmla="*/ 248 h 382"/>
                  <a:gd name="T16" fmla="*/ 487 w 497"/>
                  <a:gd name="T17" fmla="*/ 124 h 382"/>
                  <a:gd name="T18" fmla="*/ 487 w 497"/>
                  <a:gd name="T19" fmla="*/ 124 h 382"/>
                  <a:gd name="T20" fmla="*/ 274 w 497"/>
                  <a:gd name="T21" fmla="*/ 9 h 382"/>
                  <a:gd name="T22" fmla="*/ 221 w 497"/>
                  <a:gd name="T23" fmla="*/ 9 h 382"/>
                  <a:gd name="T24" fmla="*/ 9 w 497"/>
                  <a:gd name="T25" fmla="*/ 124 h 382"/>
                  <a:gd name="T26" fmla="*/ 9 w 497"/>
                  <a:gd name="T27" fmla="*/ 160 h 382"/>
                  <a:gd name="T28" fmla="*/ 221 w 497"/>
                  <a:gd name="T29" fmla="*/ 275 h 382"/>
                  <a:gd name="T30" fmla="*/ 274 w 497"/>
                  <a:gd name="T31" fmla="*/ 275 h 382"/>
                  <a:gd name="T32" fmla="*/ 408 w 497"/>
                  <a:gd name="T33" fmla="*/ 195 h 382"/>
                  <a:gd name="T34" fmla="*/ 266 w 497"/>
                  <a:gd name="T35" fmla="*/ 160 h 382"/>
                  <a:gd name="T36" fmla="*/ 248 w 497"/>
                  <a:gd name="T37" fmla="*/ 168 h 382"/>
                  <a:gd name="T38" fmla="*/ 203 w 497"/>
                  <a:gd name="T39" fmla="*/ 133 h 382"/>
                  <a:gd name="T40" fmla="*/ 248 w 497"/>
                  <a:gd name="T41" fmla="*/ 107 h 382"/>
                  <a:gd name="T42" fmla="*/ 293 w 497"/>
                  <a:gd name="T43" fmla="*/ 124 h 382"/>
                  <a:gd name="T44" fmla="*/ 443 w 497"/>
                  <a:gd name="T45" fmla="*/ 177 h 382"/>
                  <a:gd name="T46" fmla="*/ 487 w 497"/>
                  <a:gd name="T47" fmla="*/ 160 h 382"/>
                  <a:gd name="T48" fmla="*/ 487 w 497"/>
                  <a:gd name="T49" fmla="*/ 124 h 382"/>
                  <a:gd name="T50" fmla="*/ 425 w 497"/>
                  <a:gd name="T51" fmla="*/ 346 h 382"/>
                  <a:gd name="T52" fmla="*/ 425 w 497"/>
                  <a:gd name="T53" fmla="*/ 346 h 382"/>
                  <a:gd name="T54" fmla="*/ 461 w 497"/>
                  <a:gd name="T55" fmla="*/ 337 h 382"/>
                  <a:gd name="T56" fmla="*/ 443 w 497"/>
                  <a:gd name="T57" fmla="*/ 177 h 382"/>
                  <a:gd name="T58" fmla="*/ 408 w 497"/>
                  <a:gd name="T59" fmla="*/ 195 h 382"/>
                  <a:gd name="T60" fmla="*/ 425 w 497"/>
                  <a:gd name="T61" fmla="*/ 346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97" h="382">
                    <a:moveTo>
                      <a:pt x="80" y="248"/>
                    </a:moveTo>
                    <a:lnTo>
                      <a:pt x="80" y="248"/>
                    </a:lnTo>
                    <a:cubicBezTo>
                      <a:pt x="97" y="293"/>
                      <a:pt x="106" y="311"/>
                      <a:pt x="159" y="328"/>
                    </a:cubicBezTo>
                    <a:cubicBezTo>
                      <a:pt x="203" y="355"/>
                      <a:pt x="230" y="381"/>
                      <a:pt x="248" y="381"/>
                    </a:cubicBezTo>
                    <a:cubicBezTo>
                      <a:pt x="266" y="381"/>
                      <a:pt x="293" y="355"/>
                      <a:pt x="337" y="337"/>
                    </a:cubicBezTo>
                    <a:cubicBezTo>
                      <a:pt x="390" y="311"/>
                      <a:pt x="372" y="311"/>
                      <a:pt x="390" y="258"/>
                    </a:cubicBezTo>
                    <a:cubicBezTo>
                      <a:pt x="248" y="328"/>
                      <a:pt x="248" y="328"/>
                      <a:pt x="248" y="328"/>
                    </a:cubicBezTo>
                    <a:lnTo>
                      <a:pt x="80" y="248"/>
                    </a:lnTo>
                    <a:close/>
                    <a:moveTo>
                      <a:pt x="487" y="124"/>
                    </a:moveTo>
                    <a:lnTo>
                      <a:pt x="487" y="124"/>
                    </a:lnTo>
                    <a:cubicBezTo>
                      <a:pt x="274" y="9"/>
                      <a:pt x="274" y="9"/>
                      <a:pt x="274" y="9"/>
                    </a:cubicBezTo>
                    <a:cubicBezTo>
                      <a:pt x="266" y="0"/>
                      <a:pt x="239" y="0"/>
                      <a:pt x="221" y="9"/>
                    </a:cubicBezTo>
                    <a:cubicBezTo>
                      <a:pt x="9" y="124"/>
                      <a:pt x="9" y="124"/>
                      <a:pt x="9" y="124"/>
                    </a:cubicBezTo>
                    <a:cubicBezTo>
                      <a:pt x="0" y="133"/>
                      <a:pt x="0" y="142"/>
                      <a:pt x="9" y="160"/>
                    </a:cubicBezTo>
                    <a:cubicBezTo>
                      <a:pt x="221" y="275"/>
                      <a:pt x="221" y="275"/>
                      <a:pt x="221" y="275"/>
                    </a:cubicBezTo>
                    <a:cubicBezTo>
                      <a:pt x="239" y="284"/>
                      <a:pt x="266" y="284"/>
                      <a:pt x="274" y="275"/>
                    </a:cubicBezTo>
                    <a:cubicBezTo>
                      <a:pt x="408" y="195"/>
                      <a:pt x="408" y="195"/>
                      <a:pt x="408" y="195"/>
                    </a:cubicBezTo>
                    <a:cubicBezTo>
                      <a:pt x="266" y="160"/>
                      <a:pt x="266" y="160"/>
                      <a:pt x="266" y="160"/>
                    </a:cubicBezTo>
                    <a:cubicBezTo>
                      <a:pt x="257" y="160"/>
                      <a:pt x="257" y="168"/>
                      <a:pt x="248" y="168"/>
                    </a:cubicBezTo>
                    <a:cubicBezTo>
                      <a:pt x="221" y="168"/>
                      <a:pt x="203" y="151"/>
                      <a:pt x="203" y="133"/>
                    </a:cubicBezTo>
                    <a:cubicBezTo>
                      <a:pt x="203" y="124"/>
                      <a:pt x="221" y="107"/>
                      <a:pt x="248" y="107"/>
                    </a:cubicBezTo>
                    <a:cubicBezTo>
                      <a:pt x="266" y="107"/>
                      <a:pt x="284" y="115"/>
                      <a:pt x="293" y="124"/>
                    </a:cubicBezTo>
                    <a:cubicBezTo>
                      <a:pt x="443" y="177"/>
                      <a:pt x="443" y="177"/>
                      <a:pt x="443" y="177"/>
                    </a:cubicBezTo>
                    <a:cubicBezTo>
                      <a:pt x="487" y="160"/>
                      <a:pt x="487" y="160"/>
                      <a:pt x="487" y="160"/>
                    </a:cubicBezTo>
                    <a:cubicBezTo>
                      <a:pt x="496" y="142"/>
                      <a:pt x="496" y="133"/>
                      <a:pt x="487" y="124"/>
                    </a:cubicBezTo>
                    <a:close/>
                    <a:moveTo>
                      <a:pt x="425" y="346"/>
                    </a:moveTo>
                    <a:lnTo>
                      <a:pt x="425" y="346"/>
                    </a:lnTo>
                    <a:cubicBezTo>
                      <a:pt x="416" y="355"/>
                      <a:pt x="452" y="364"/>
                      <a:pt x="461" y="337"/>
                    </a:cubicBezTo>
                    <a:cubicBezTo>
                      <a:pt x="469" y="213"/>
                      <a:pt x="443" y="177"/>
                      <a:pt x="443" y="177"/>
                    </a:cubicBezTo>
                    <a:cubicBezTo>
                      <a:pt x="408" y="195"/>
                      <a:pt x="408" y="195"/>
                      <a:pt x="408" y="195"/>
                    </a:cubicBezTo>
                    <a:cubicBezTo>
                      <a:pt x="408" y="195"/>
                      <a:pt x="443" y="222"/>
                      <a:pt x="425" y="346"/>
                    </a:cubicBezTo>
                    <a:close/>
                  </a:path>
                </a:pathLst>
              </a:custGeom>
              <a:solidFill>
                <a:schemeClr val="bg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609631">
                  <a:defRPr/>
                </a:pPr>
                <a:endParaRPr lang="en-US" dirty="0">
                  <a:solidFill>
                    <a:srgbClr val="445469"/>
                  </a:solidFill>
                  <a:latin typeface="Lato Light"/>
                  <a:cs typeface="Lato Light"/>
                </a:endParaRPr>
              </a:p>
            </p:txBody>
          </p:sp>
          <p:sp>
            <p:nvSpPr>
              <p:cNvPr id="52" name="Rectangle 51"/>
              <p:cNvSpPr/>
              <p:nvPr/>
            </p:nvSpPr>
            <p:spPr>
              <a:xfrm>
                <a:off x="9640296" y="3215112"/>
                <a:ext cx="1666049" cy="646313"/>
              </a:xfrm>
              <a:prstGeom prst="rect">
                <a:avLst/>
              </a:prstGeom>
            </p:spPr>
            <p:txBody>
              <a:bodyPr wrap="square" lIns="91422" tIns="45711" rIns="91422" bIns="45711">
                <a:spAutoFit/>
              </a:bodyPr>
              <a:lstStyle/>
              <a:p>
                <a:pPr algn="ctr" defTabSz="914217"/>
                <a:r>
                  <a:rPr lang="en-US" sz="1200" dirty="0">
                    <a:solidFill>
                      <a:prstClr val="white"/>
                    </a:solidFill>
                    <a:ea typeface="Open Sans" panose="020B0606030504020204" pitchFamily="34" charset="0"/>
                    <a:cs typeface="Lato Light"/>
                  </a:rPr>
                  <a:t>Flag state Administration and Coast Guard Services</a:t>
                </a:r>
                <a:endParaRPr lang="en-US" sz="12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3" name="TextBox 52"/>
              <p:cNvSpPr txBox="1"/>
              <p:nvPr/>
            </p:nvSpPr>
            <p:spPr>
              <a:xfrm>
                <a:off x="9799423" y="2740256"/>
                <a:ext cx="1373738" cy="307758"/>
              </a:xfrm>
              <a:prstGeom prst="rect">
                <a:avLst/>
              </a:prstGeom>
              <a:noFill/>
            </p:spPr>
            <p:txBody>
              <a:bodyPr wrap="none" lIns="91422" tIns="45711" rIns="91422" bIns="45711" rtlCol="0">
                <a:spAutoFit/>
              </a:bodyPr>
              <a:lstStyle/>
              <a:p>
                <a:pPr algn="ctr" defTabSz="914217"/>
                <a:r>
                  <a:rPr lang="en-US" sz="1400" dirty="0">
                    <a:solidFill>
                      <a:prstClr val="white"/>
                    </a:solidFill>
                    <a:latin typeface="Lato Regular"/>
                    <a:cs typeface="Lato Regular"/>
                  </a:rPr>
                  <a:t>COAST GUARD</a:t>
                </a:r>
                <a:endParaRPr lang="id-ID" sz="1400" dirty="0">
                  <a:solidFill>
                    <a:prstClr val="white"/>
                  </a:solidFill>
                  <a:latin typeface="Lato Regular"/>
                  <a:cs typeface="Lato Regular"/>
                </a:endParaRPr>
              </a:p>
            </p:txBody>
          </p:sp>
          <p:sp>
            <p:nvSpPr>
              <p:cNvPr id="54" name="Rectangle 53"/>
              <p:cNvSpPr/>
              <p:nvPr/>
            </p:nvSpPr>
            <p:spPr>
              <a:xfrm>
                <a:off x="7362274" y="3151715"/>
                <a:ext cx="1905000" cy="830979"/>
              </a:xfrm>
              <a:prstGeom prst="rect">
                <a:avLst/>
              </a:prstGeom>
            </p:spPr>
            <p:txBody>
              <a:bodyPr wrap="square" lIns="91422" tIns="45711" rIns="91422" bIns="45711">
                <a:spAutoFit/>
              </a:bodyPr>
              <a:lstStyle/>
              <a:p>
                <a:pPr algn="ctr" defTabSz="914217"/>
                <a:r>
                  <a:rPr lang="en-US" sz="1200" dirty="0">
                    <a:solidFill>
                      <a:prstClr val="white"/>
                    </a:solidFill>
                    <a:ea typeface="Open Sans" panose="020B0606030504020204" pitchFamily="34" charset="0"/>
                    <a:cs typeface="Lato Light"/>
                  </a:rPr>
                  <a:t>Nigerian became Member of the International Maritime </a:t>
                </a:r>
                <a:r>
                  <a:rPr lang="en-US" sz="1200" dirty="0" err="1">
                    <a:solidFill>
                      <a:prstClr val="white"/>
                    </a:solidFill>
                    <a:ea typeface="Open Sans" panose="020B0606030504020204" pitchFamily="34" charset="0"/>
                    <a:cs typeface="Lato Light"/>
                  </a:rPr>
                  <a:t>Organisation</a:t>
                </a:r>
                <a:r>
                  <a:rPr lang="en-US" sz="1200" dirty="0">
                    <a:solidFill>
                      <a:prstClr val="white"/>
                    </a:solidFill>
                    <a:ea typeface="Open Sans" panose="020B0606030504020204" pitchFamily="34" charset="0"/>
                    <a:cs typeface="Lato Light"/>
                  </a:rPr>
                  <a:t> (IMO). </a:t>
                </a:r>
                <a:endParaRPr lang="en-US" sz="12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5" name="TextBox 54"/>
              <p:cNvSpPr txBox="1"/>
              <p:nvPr/>
            </p:nvSpPr>
            <p:spPr>
              <a:xfrm>
                <a:off x="8063902" y="2740256"/>
                <a:ext cx="529276" cy="307758"/>
              </a:xfrm>
              <a:prstGeom prst="rect">
                <a:avLst/>
              </a:prstGeom>
              <a:noFill/>
            </p:spPr>
            <p:txBody>
              <a:bodyPr wrap="none" lIns="91422" tIns="45711" rIns="91422" bIns="45711" rtlCol="0">
                <a:spAutoFit/>
              </a:bodyPr>
              <a:lstStyle/>
              <a:p>
                <a:pPr algn="ctr" defTabSz="914217"/>
                <a:r>
                  <a:rPr lang="en-US" sz="1400" dirty="0">
                    <a:solidFill>
                      <a:prstClr val="white"/>
                    </a:solidFill>
                    <a:latin typeface="Lato Regular"/>
                    <a:cs typeface="Lato Regular"/>
                  </a:rPr>
                  <a:t>IMO</a:t>
                </a:r>
                <a:endParaRPr lang="id-ID" sz="1400" dirty="0">
                  <a:solidFill>
                    <a:prstClr val="white"/>
                  </a:solidFill>
                  <a:latin typeface="Lato Regular"/>
                  <a:cs typeface="Lato Regular"/>
                </a:endParaRPr>
              </a:p>
            </p:txBody>
          </p:sp>
          <p:sp>
            <p:nvSpPr>
              <p:cNvPr id="42" name="Rectangle 41">
                <a:extLst>
                  <a:ext uri="{FF2B5EF4-FFF2-40B4-BE49-F238E27FC236}">
                    <a16:creationId xmlns:a16="http://schemas.microsoft.com/office/drawing/2014/main" id="{4F3A1791-E8F3-416F-A9A9-0A2431C8393F}"/>
                  </a:ext>
                </a:extLst>
              </p:cNvPr>
              <p:cNvSpPr/>
              <p:nvPr/>
            </p:nvSpPr>
            <p:spPr>
              <a:xfrm>
                <a:off x="863116" y="3197812"/>
                <a:ext cx="1597772" cy="646313"/>
              </a:xfrm>
              <a:prstGeom prst="rect">
                <a:avLst/>
              </a:prstGeom>
            </p:spPr>
            <p:txBody>
              <a:bodyPr wrap="square" lIns="91422" tIns="45711" rIns="91422" bIns="45711">
                <a:spAutoFit/>
              </a:bodyPr>
              <a:lstStyle/>
              <a:p>
                <a:pPr algn="ctr" defTabSz="914217"/>
                <a:r>
                  <a:rPr lang="en-US" sz="1200" dirty="0">
                    <a:solidFill>
                      <a:prstClr val="white"/>
                    </a:solidFill>
                    <a:ea typeface="Open Sans" panose="020B0606030504020204" pitchFamily="34" charset="0"/>
                    <a:cs typeface="Lato Light"/>
                  </a:rPr>
                  <a:t>improvements in the Liner Shipping Connectivity Index </a:t>
                </a:r>
                <a:endParaRPr lang="en-US" sz="120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grpSp>
      </p:grpSp>
      <p:sp>
        <p:nvSpPr>
          <p:cNvPr id="36" name="Rectangle 2"/>
          <p:cNvSpPr>
            <a:spLocks/>
          </p:cNvSpPr>
          <p:nvPr/>
        </p:nvSpPr>
        <p:spPr bwMode="auto">
          <a:xfrm>
            <a:off x="706123" y="692326"/>
            <a:ext cx="554382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r>
              <a:rPr lang="en-US" sz="1600" b="1" dirty="0">
                <a:latin typeface="Calibri" panose="020F0502020204030204" pitchFamily="34" charset="0"/>
                <a:ea typeface="Calibri" panose="020F0502020204030204" pitchFamily="34" charset="0"/>
                <a:cs typeface="Times New Roman" panose="02020603050405020304" pitchFamily="18" charset="0"/>
              </a:rPr>
              <a:t>NES Recommendation</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sz="1400" dirty="0">
                <a:latin typeface="Calibri Light" panose="020F0302020204030204" pitchFamily="34" charset="0"/>
                <a:ea typeface="Calibri" panose="020F0502020204030204" pitchFamily="34" charset="0"/>
                <a:cs typeface="Times New Roman" panose="02020603050405020304" pitchFamily="18" charset="0"/>
              </a:rPr>
              <a:t>to </a:t>
            </a:r>
            <a:r>
              <a:rPr lang="en-US" sz="1400" dirty="0" err="1">
                <a:latin typeface="Calibri Light" panose="020F0302020204030204" pitchFamily="34" charset="0"/>
                <a:ea typeface="Calibri" panose="020F0502020204030204" pitchFamily="34" charset="0"/>
                <a:cs typeface="Times New Roman" panose="02020603050405020304" pitchFamily="18" charset="0"/>
              </a:rPr>
              <a:t>liberalise</a:t>
            </a:r>
            <a:r>
              <a:rPr lang="en-US" sz="1400" dirty="0">
                <a:latin typeface="Calibri Light" panose="020F0302020204030204" pitchFamily="34" charset="0"/>
                <a:ea typeface="Calibri" panose="020F0502020204030204" pitchFamily="34" charset="0"/>
                <a:cs typeface="Times New Roman" panose="02020603050405020304" pitchFamily="18" charset="0"/>
              </a:rPr>
              <a:t> Shipping and Maritime Sector led to some fundamental reforms. </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grpSp>
        <p:nvGrpSpPr>
          <p:cNvPr id="37" name="Group 36"/>
          <p:cNvGrpSpPr/>
          <p:nvPr/>
        </p:nvGrpSpPr>
        <p:grpSpPr>
          <a:xfrm>
            <a:off x="5684747" y="544601"/>
            <a:ext cx="399946" cy="95250"/>
            <a:chOff x="1942594" y="2781300"/>
            <a:chExt cx="799891" cy="190500"/>
          </a:xfrm>
          <a:solidFill>
            <a:schemeClr val="bg1">
              <a:lumMod val="85000"/>
            </a:schemeClr>
          </a:solidFill>
        </p:grpSpPr>
        <p:sp>
          <p:nvSpPr>
            <p:cNvPr id="38"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algn="ctr" defTabSz="914217"/>
              <a:endParaRPr lang="en-US">
                <a:solidFill>
                  <a:srgbClr val="445469"/>
                </a:solidFill>
                <a:latin typeface="Lato Light"/>
              </a:endParaRPr>
            </a:p>
          </p:txBody>
        </p:sp>
        <p:sp>
          <p:nvSpPr>
            <p:cNvPr id="39"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algn="ctr" defTabSz="914217"/>
              <a:endParaRPr lang="en-US">
                <a:solidFill>
                  <a:srgbClr val="445469"/>
                </a:solidFill>
                <a:latin typeface="Lato Light"/>
              </a:endParaRPr>
            </a:p>
          </p:txBody>
        </p:sp>
        <p:sp>
          <p:nvSpPr>
            <p:cNvPr id="40"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algn="ctr" defTabSz="914217"/>
              <a:endParaRPr lang="en-US">
                <a:solidFill>
                  <a:srgbClr val="445469"/>
                </a:solidFill>
                <a:latin typeface="Lato Light"/>
              </a:endParaRPr>
            </a:p>
          </p:txBody>
        </p:sp>
      </p:grpSp>
      <p:sp>
        <p:nvSpPr>
          <p:cNvPr id="41" name="Rectangle 1">
            <a:extLst>
              <a:ext uri="{FF2B5EF4-FFF2-40B4-BE49-F238E27FC236}">
                <a16:creationId xmlns:a16="http://schemas.microsoft.com/office/drawing/2014/main" id="{73EBDB65-EAB7-4C7B-B618-2C0FE22F00F4}"/>
              </a:ext>
            </a:extLst>
          </p:cNvPr>
          <p:cNvSpPr>
            <a:spLocks/>
          </p:cNvSpPr>
          <p:nvPr/>
        </p:nvSpPr>
        <p:spPr bwMode="auto">
          <a:xfrm>
            <a:off x="1008891" y="118213"/>
            <a:ext cx="9559321" cy="384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square" lIns="0" tIns="0" rIns="0" bIns="0" anchor="ctr">
            <a:spAutoFit/>
          </a:bodyPr>
          <a:lstStyle/>
          <a:p>
            <a:pPr algn="ctr" defTabSz="914217"/>
            <a:r>
              <a:rPr lang="en-US" sz="2500" b="1" dirty="0">
                <a:solidFill>
                  <a:srgbClr val="0070C0"/>
                </a:solidFill>
                <a:latin typeface="Lato Regular"/>
                <a:ea typeface="ＭＳ Ｐゴシック" charset="0"/>
                <a:cs typeface="Lato Regular"/>
                <a:sym typeface="Bebas Neue" charset="0"/>
              </a:rPr>
              <a:t>MARITIME &amp; SEA PORTS REFORMS</a:t>
            </a:r>
          </a:p>
        </p:txBody>
      </p:sp>
      <p:sp>
        <p:nvSpPr>
          <p:cNvPr id="2" name="Rectangle 1">
            <a:extLst>
              <a:ext uri="{FF2B5EF4-FFF2-40B4-BE49-F238E27FC236}">
                <a16:creationId xmlns:a16="http://schemas.microsoft.com/office/drawing/2014/main" id="{B827FF34-56C1-46E1-9720-FE2D8E813FFD}"/>
              </a:ext>
            </a:extLst>
          </p:cNvPr>
          <p:cNvSpPr/>
          <p:nvPr/>
        </p:nvSpPr>
        <p:spPr>
          <a:xfrm>
            <a:off x="447602" y="1793970"/>
            <a:ext cx="2560509" cy="369332"/>
          </a:xfrm>
          <a:prstGeom prst="rect">
            <a:avLst/>
          </a:prstGeom>
        </p:spPr>
        <p:txBody>
          <a:bodyPr wrap="none">
            <a:spAutoFit/>
          </a:bodyPr>
          <a:lstStyle/>
          <a:p>
            <a:r>
              <a:rPr lang="en-US" dirty="0"/>
              <a:t>IMPACT ON ECONOMY</a:t>
            </a:r>
          </a:p>
        </p:txBody>
      </p:sp>
      <p:pic>
        <p:nvPicPr>
          <p:cNvPr id="6" name="Picture 5">
            <a:extLst>
              <a:ext uri="{FF2B5EF4-FFF2-40B4-BE49-F238E27FC236}">
                <a16:creationId xmlns:a16="http://schemas.microsoft.com/office/drawing/2014/main" id="{0A321AAF-6F21-4DAE-96C2-89F3646FA6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3447" y="3051012"/>
            <a:ext cx="463923" cy="463923"/>
          </a:xfrm>
          <a:prstGeom prst="rect">
            <a:avLst/>
          </a:prstGeom>
        </p:spPr>
      </p:pic>
      <p:pic>
        <p:nvPicPr>
          <p:cNvPr id="8" name="Picture 7">
            <a:extLst>
              <a:ext uri="{FF2B5EF4-FFF2-40B4-BE49-F238E27FC236}">
                <a16:creationId xmlns:a16="http://schemas.microsoft.com/office/drawing/2014/main" id="{A9BE071C-C80C-4B3F-99C5-C456212E12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2234" y="3051012"/>
            <a:ext cx="398276" cy="398276"/>
          </a:xfrm>
          <a:prstGeom prst="rect">
            <a:avLst/>
          </a:prstGeom>
        </p:spPr>
      </p:pic>
      <p:pic>
        <p:nvPicPr>
          <p:cNvPr id="10" name="Picture 9">
            <a:extLst>
              <a:ext uri="{FF2B5EF4-FFF2-40B4-BE49-F238E27FC236}">
                <a16:creationId xmlns:a16="http://schemas.microsoft.com/office/drawing/2014/main" id="{D44043D4-0F7F-455C-B546-A175816B23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2975" y="3041034"/>
            <a:ext cx="421278" cy="421278"/>
          </a:xfrm>
          <a:prstGeom prst="rect">
            <a:avLst/>
          </a:prstGeom>
        </p:spPr>
      </p:pic>
      <p:sp>
        <p:nvSpPr>
          <p:cNvPr id="11" name="Rectangle 10">
            <a:extLst>
              <a:ext uri="{FF2B5EF4-FFF2-40B4-BE49-F238E27FC236}">
                <a16:creationId xmlns:a16="http://schemas.microsoft.com/office/drawing/2014/main" id="{710E496B-2039-4A33-9C02-FE9A499424B4}"/>
              </a:ext>
            </a:extLst>
          </p:cNvPr>
          <p:cNvSpPr/>
          <p:nvPr/>
        </p:nvSpPr>
        <p:spPr>
          <a:xfrm>
            <a:off x="740112" y="6412230"/>
            <a:ext cx="1294428" cy="32755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24D35939-D3BB-42A7-AC1C-83EEC2AC5EA7}"/>
              </a:ext>
            </a:extLst>
          </p:cNvPr>
          <p:cNvSpPr/>
          <p:nvPr/>
        </p:nvSpPr>
        <p:spPr>
          <a:xfrm>
            <a:off x="9825490" y="6412231"/>
            <a:ext cx="1626398" cy="37719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AE3D864B-E473-4D04-8007-3B3236686BD6}"/>
              </a:ext>
            </a:extLst>
          </p:cNvPr>
          <p:cNvSpPr/>
          <p:nvPr/>
        </p:nvSpPr>
        <p:spPr>
          <a:xfrm>
            <a:off x="11199228" y="274320"/>
            <a:ext cx="790842" cy="5749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132352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926" y="1147211"/>
            <a:ext cx="3507928" cy="455052"/>
          </a:xfrm>
        </p:spPr>
        <p:txBody>
          <a:bodyPr>
            <a:normAutofit fontScale="90000"/>
          </a:bodyPr>
          <a:lstStyle/>
          <a:p>
            <a:r>
              <a:rPr lang="en-US" sz="1800" dirty="0">
                <a:solidFill>
                  <a:schemeClr val="tx1"/>
                </a:solidFill>
                <a:latin typeface="Open Sans" panose="020B0606030504020204" pitchFamily="34" charset="0"/>
                <a:ea typeface="Open Sans" panose="020B0606030504020204" pitchFamily="34" charset="0"/>
                <a:cs typeface="Open Sans" panose="020B0606030504020204" pitchFamily="34" charset="0"/>
              </a:rPr>
              <a:t>IMPACT OF REFORM ON ECONOMY</a:t>
            </a:r>
          </a:p>
        </p:txBody>
      </p:sp>
      <p:grpSp>
        <p:nvGrpSpPr>
          <p:cNvPr id="105" name="Group 104">
            <a:extLst>
              <a:ext uri="{FF2B5EF4-FFF2-40B4-BE49-F238E27FC236}">
                <a16:creationId xmlns:a16="http://schemas.microsoft.com/office/drawing/2014/main" id="{235C4FF0-94A9-48CD-B856-FEDC2B4C9F24}"/>
              </a:ext>
            </a:extLst>
          </p:cNvPr>
          <p:cNvGrpSpPr/>
          <p:nvPr/>
        </p:nvGrpSpPr>
        <p:grpSpPr>
          <a:xfrm>
            <a:off x="6879203" y="1097883"/>
            <a:ext cx="284313" cy="5608354"/>
            <a:chOff x="5528448" y="1032289"/>
            <a:chExt cx="284313" cy="5608354"/>
          </a:xfrm>
        </p:grpSpPr>
        <p:cxnSp>
          <p:nvCxnSpPr>
            <p:cNvPr id="106" name="Straight Connector 105">
              <a:extLst>
                <a:ext uri="{FF2B5EF4-FFF2-40B4-BE49-F238E27FC236}">
                  <a16:creationId xmlns:a16="http://schemas.microsoft.com/office/drawing/2014/main" id="{83BBB059-08CC-40CA-A7BE-39E268A932DE}"/>
                </a:ext>
              </a:extLst>
            </p:cNvPr>
            <p:cNvCxnSpPr/>
            <p:nvPr/>
          </p:nvCxnSpPr>
          <p:spPr>
            <a:xfrm>
              <a:off x="5666948" y="1032289"/>
              <a:ext cx="0" cy="5608354"/>
            </a:xfrm>
            <a:prstGeom prst="line">
              <a:avLst/>
            </a:prstGeom>
            <a:noFill/>
            <a:ln w="6350" cap="flat" cmpd="sng" algn="ctr">
              <a:solidFill>
                <a:sysClr val="window" lastClr="FFFFFF">
                  <a:lumMod val="50000"/>
                </a:sysClr>
              </a:solidFill>
              <a:prstDash val="solid"/>
              <a:miter lim="800000"/>
            </a:ln>
            <a:effectLst/>
          </p:spPr>
        </p:cxnSp>
        <p:grpSp>
          <p:nvGrpSpPr>
            <p:cNvPr id="107" name="Group 106">
              <a:extLst>
                <a:ext uri="{FF2B5EF4-FFF2-40B4-BE49-F238E27FC236}">
                  <a16:creationId xmlns:a16="http://schemas.microsoft.com/office/drawing/2014/main" id="{1E20FC80-D91E-42FE-8BAD-AC30F6EF15F3}"/>
                </a:ext>
              </a:extLst>
            </p:cNvPr>
            <p:cNvGrpSpPr/>
            <p:nvPr/>
          </p:nvGrpSpPr>
          <p:grpSpPr>
            <a:xfrm>
              <a:off x="5528448" y="1243333"/>
              <a:ext cx="284313" cy="3186091"/>
              <a:chOff x="5528448" y="1243333"/>
              <a:chExt cx="284313" cy="3186091"/>
            </a:xfrm>
          </p:grpSpPr>
          <p:sp>
            <p:nvSpPr>
              <p:cNvPr id="108" name="Flowchart: Connector 107">
                <a:extLst>
                  <a:ext uri="{FF2B5EF4-FFF2-40B4-BE49-F238E27FC236}">
                    <a16:creationId xmlns:a16="http://schemas.microsoft.com/office/drawing/2014/main" id="{69A747D3-BBBD-4038-AE83-BE34EDD8FE23}"/>
                  </a:ext>
                </a:extLst>
              </p:cNvPr>
              <p:cNvSpPr/>
              <p:nvPr/>
            </p:nvSpPr>
            <p:spPr>
              <a:xfrm>
                <a:off x="5528448" y="1243333"/>
                <a:ext cx="276999" cy="276999"/>
              </a:xfrm>
              <a:prstGeom prst="flowChartConnector">
                <a:avLst/>
              </a:prstGeom>
              <a:solidFill>
                <a:srgbClr val="52B47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9" name="Flowchart: Connector 108">
                <a:extLst>
                  <a:ext uri="{FF2B5EF4-FFF2-40B4-BE49-F238E27FC236}">
                    <a16:creationId xmlns:a16="http://schemas.microsoft.com/office/drawing/2014/main" id="{DBBF6887-2AA1-408C-A0D9-D13796885C02}"/>
                  </a:ext>
                </a:extLst>
              </p:cNvPr>
              <p:cNvSpPr/>
              <p:nvPr/>
            </p:nvSpPr>
            <p:spPr>
              <a:xfrm>
                <a:off x="5530522" y="2635999"/>
                <a:ext cx="276999" cy="276999"/>
              </a:xfrm>
              <a:prstGeom prst="flowChartConnector">
                <a:avLst/>
              </a:prstGeom>
              <a:solidFill>
                <a:srgbClr val="E7E6E6">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5" name="Flowchart: Connector 114">
                <a:extLst>
                  <a:ext uri="{FF2B5EF4-FFF2-40B4-BE49-F238E27FC236}">
                    <a16:creationId xmlns:a16="http://schemas.microsoft.com/office/drawing/2014/main" id="{ED99CFB9-EC41-4DF0-962E-D5E8885AEE8E}"/>
                  </a:ext>
                </a:extLst>
              </p:cNvPr>
              <p:cNvSpPr/>
              <p:nvPr/>
            </p:nvSpPr>
            <p:spPr>
              <a:xfrm>
                <a:off x="5535762" y="4152425"/>
                <a:ext cx="276999" cy="276999"/>
              </a:xfrm>
              <a:prstGeom prst="flowChartConnector">
                <a:avLst/>
              </a:prstGeom>
              <a:solidFill>
                <a:srgbClr val="1975B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206" name="Title 1">
            <a:extLst>
              <a:ext uri="{FF2B5EF4-FFF2-40B4-BE49-F238E27FC236}">
                <a16:creationId xmlns:a16="http://schemas.microsoft.com/office/drawing/2014/main" id="{1D8051E7-AD31-41DD-ABB5-CCEC3A6FF9C5}"/>
              </a:ext>
            </a:extLst>
          </p:cNvPr>
          <p:cNvSpPr txBox="1">
            <a:spLocks/>
          </p:cNvSpPr>
          <p:nvPr/>
        </p:nvSpPr>
        <p:spPr>
          <a:xfrm>
            <a:off x="7785749" y="1279488"/>
            <a:ext cx="4279079" cy="3662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tx1">
                    <a:lumMod val="65000"/>
                    <a:lumOff val="35000"/>
                  </a:schemeClr>
                </a:solidFill>
                <a:latin typeface="Roboto Condensed" panose="02000000000000000000" pitchFamily="2" charset="0"/>
                <a:ea typeface="+mj-ea"/>
                <a:cs typeface="Roboto Condensed" panose="02000000000000000000" pitchFamily="2" charset="0"/>
              </a:defRPr>
            </a:lvl1pPr>
          </a:lstStyle>
          <a:p>
            <a:pPr lvl="0"/>
            <a:r>
              <a:rPr lang="en-US" sz="1400" dirty="0">
                <a:solidFill>
                  <a:srgbClr val="FFFFFF">
                    <a:lumMod val="50000"/>
                  </a:srgbClr>
                </a:solidFill>
                <a:latin typeface="Open Sans" panose="020B0606030504020204" pitchFamily="34" charset="0"/>
                <a:ea typeface="Open Sans" panose="020B0606030504020204" pitchFamily="34" charset="0"/>
                <a:cs typeface="Open Sans" panose="020B0606030504020204" pitchFamily="34" charset="0"/>
              </a:rPr>
              <a:t>NES RECOMMENDATIONS ECONOMIC SUMMITS OF 2000-2007  </a:t>
            </a:r>
            <a:endParaRPr kumimoji="0" lang="en-US" sz="1400" b="0" i="0" u="none" strike="noStrike" kern="1200" cap="none" spc="0" normalizeH="0" baseline="0" noProof="0" dirty="0">
              <a:ln>
                <a:noFill/>
              </a:ln>
              <a:solidFill>
                <a:srgbClr val="FFFFFF">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135" name="Group 134">
            <a:extLst>
              <a:ext uri="{FF2B5EF4-FFF2-40B4-BE49-F238E27FC236}">
                <a16:creationId xmlns:a16="http://schemas.microsoft.com/office/drawing/2014/main" id="{BFADD8F7-6AD9-40E3-8022-3EA4BB124BC5}"/>
              </a:ext>
            </a:extLst>
          </p:cNvPr>
          <p:cNvGrpSpPr/>
          <p:nvPr/>
        </p:nvGrpSpPr>
        <p:grpSpPr>
          <a:xfrm>
            <a:off x="1906897" y="1863222"/>
            <a:ext cx="4385267" cy="4424121"/>
            <a:chOff x="3417958" y="1203654"/>
            <a:chExt cx="4829442" cy="4660046"/>
          </a:xfrm>
        </p:grpSpPr>
        <p:grpSp>
          <p:nvGrpSpPr>
            <p:cNvPr id="184" name="Group 183">
              <a:extLst>
                <a:ext uri="{FF2B5EF4-FFF2-40B4-BE49-F238E27FC236}">
                  <a16:creationId xmlns:a16="http://schemas.microsoft.com/office/drawing/2014/main" id="{EB0CFD40-1775-4BA9-93D7-A026AFE2B2C3}"/>
                </a:ext>
              </a:extLst>
            </p:cNvPr>
            <p:cNvGrpSpPr/>
            <p:nvPr/>
          </p:nvGrpSpPr>
          <p:grpSpPr>
            <a:xfrm>
              <a:off x="3417958" y="1203654"/>
              <a:ext cx="4829442" cy="4660046"/>
              <a:chOff x="3674637" y="1203654"/>
              <a:chExt cx="4584636" cy="4660046"/>
            </a:xfrm>
          </p:grpSpPr>
          <p:sp>
            <p:nvSpPr>
              <p:cNvPr id="188" name="Rectangle 187">
                <a:extLst>
                  <a:ext uri="{FF2B5EF4-FFF2-40B4-BE49-F238E27FC236}">
                    <a16:creationId xmlns:a16="http://schemas.microsoft.com/office/drawing/2014/main" id="{2F5D1964-4F85-4258-BAAA-5BA632327354}"/>
                  </a:ext>
                </a:extLst>
              </p:cNvPr>
              <p:cNvSpPr/>
              <p:nvPr/>
            </p:nvSpPr>
            <p:spPr>
              <a:xfrm>
                <a:off x="4435979" y="4058087"/>
                <a:ext cx="1805614" cy="18056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189" name="Group 188">
                <a:extLst>
                  <a:ext uri="{FF2B5EF4-FFF2-40B4-BE49-F238E27FC236}">
                    <a16:creationId xmlns:a16="http://schemas.microsoft.com/office/drawing/2014/main" id="{A00E1744-FFF1-4A14-9877-292775CCF571}"/>
                  </a:ext>
                </a:extLst>
              </p:cNvPr>
              <p:cNvGrpSpPr/>
              <p:nvPr/>
            </p:nvGrpSpPr>
            <p:grpSpPr>
              <a:xfrm>
                <a:off x="3674637" y="1203654"/>
                <a:ext cx="4584636" cy="3631839"/>
                <a:chOff x="3674637" y="1203654"/>
                <a:chExt cx="4584636" cy="3631839"/>
              </a:xfrm>
            </p:grpSpPr>
            <p:sp>
              <p:nvSpPr>
                <p:cNvPr id="200" name="Rectangle 199">
                  <a:extLst>
                    <a:ext uri="{FF2B5EF4-FFF2-40B4-BE49-F238E27FC236}">
                      <a16:creationId xmlns:a16="http://schemas.microsoft.com/office/drawing/2014/main" id="{562C98D2-FCDF-49FE-8F54-AD9CA2B45547}"/>
                    </a:ext>
                  </a:extLst>
                </p:cNvPr>
                <p:cNvSpPr/>
                <p:nvPr/>
              </p:nvSpPr>
              <p:spPr>
                <a:xfrm>
                  <a:off x="3674637" y="1203654"/>
                  <a:ext cx="2631523" cy="263152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02" name="Rectangle 201">
                  <a:extLst>
                    <a:ext uri="{FF2B5EF4-FFF2-40B4-BE49-F238E27FC236}">
                      <a16:creationId xmlns:a16="http://schemas.microsoft.com/office/drawing/2014/main" id="{8DA5863D-F6BF-4792-8BC5-CD161E04BD81}"/>
                    </a:ext>
                  </a:extLst>
                </p:cNvPr>
                <p:cNvSpPr/>
                <p:nvPr/>
              </p:nvSpPr>
              <p:spPr>
                <a:xfrm>
                  <a:off x="6444339" y="2046642"/>
                  <a:ext cx="1814934" cy="181493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203" name="Group 202">
                  <a:extLst>
                    <a:ext uri="{FF2B5EF4-FFF2-40B4-BE49-F238E27FC236}">
                      <a16:creationId xmlns:a16="http://schemas.microsoft.com/office/drawing/2014/main" id="{7922C2DC-FA29-499D-B72C-AF61895E5712}"/>
                    </a:ext>
                  </a:extLst>
                </p:cNvPr>
                <p:cNvGrpSpPr/>
                <p:nvPr/>
              </p:nvGrpSpPr>
              <p:grpSpPr>
                <a:xfrm>
                  <a:off x="5441249" y="2967961"/>
                  <a:ext cx="1867532" cy="1867532"/>
                  <a:chOff x="4134957" y="2225651"/>
                  <a:chExt cx="1267354" cy="1267354"/>
                </a:xfrm>
              </p:grpSpPr>
              <p:sp>
                <p:nvSpPr>
                  <p:cNvPr id="204" name="Teardrop 203">
                    <a:extLst>
                      <a:ext uri="{FF2B5EF4-FFF2-40B4-BE49-F238E27FC236}">
                        <a16:creationId xmlns:a16="http://schemas.microsoft.com/office/drawing/2014/main" id="{C5C1433F-2C82-4762-BDFB-2438E8869AA2}"/>
                      </a:ext>
                    </a:extLst>
                  </p:cNvPr>
                  <p:cNvSpPr/>
                  <p:nvPr/>
                </p:nvSpPr>
                <p:spPr>
                  <a:xfrm>
                    <a:off x="4134957" y="2225651"/>
                    <a:ext cx="1267354" cy="1267354"/>
                  </a:xfrm>
                  <a:prstGeom prst="teardrop">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05" name="Teardrop 204">
                    <a:extLst>
                      <a:ext uri="{FF2B5EF4-FFF2-40B4-BE49-F238E27FC236}">
                        <a16:creationId xmlns:a16="http://schemas.microsoft.com/office/drawing/2014/main" id="{7BE3AEE6-8900-4A28-9558-DCBBCB70ED91}"/>
                      </a:ext>
                    </a:extLst>
                  </p:cNvPr>
                  <p:cNvSpPr/>
                  <p:nvPr/>
                </p:nvSpPr>
                <p:spPr>
                  <a:xfrm>
                    <a:off x="4376473" y="2467167"/>
                    <a:ext cx="784322" cy="784322"/>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lumMod val="65000"/>
                        </a:srgbClr>
                      </a:solidFill>
                      <a:effectLst/>
                      <a:uLnTx/>
                      <a:uFillTx/>
                      <a:latin typeface="Calibri" panose="020F0502020204030204"/>
                      <a:ea typeface="+mn-ea"/>
                      <a:cs typeface="+mn-cs"/>
                    </a:endParaRPr>
                  </a:p>
                </p:txBody>
              </p:sp>
            </p:grpSp>
          </p:grpSp>
          <p:grpSp>
            <p:nvGrpSpPr>
              <p:cNvPr id="190" name="Group 189">
                <a:extLst>
                  <a:ext uri="{FF2B5EF4-FFF2-40B4-BE49-F238E27FC236}">
                    <a16:creationId xmlns:a16="http://schemas.microsoft.com/office/drawing/2014/main" id="{135EC3F4-6597-4C05-A9C1-43195A3735E3}"/>
                  </a:ext>
                </a:extLst>
              </p:cNvPr>
              <p:cNvGrpSpPr/>
              <p:nvPr/>
            </p:nvGrpSpPr>
            <p:grpSpPr>
              <a:xfrm>
                <a:off x="7043666" y="2574505"/>
                <a:ext cx="632693" cy="648392"/>
                <a:chOff x="9575801" y="598488"/>
                <a:chExt cx="639763" cy="655637"/>
              </a:xfrm>
              <a:solidFill>
                <a:schemeClr val="bg1"/>
              </a:solidFill>
            </p:grpSpPr>
            <p:sp>
              <p:nvSpPr>
                <p:cNvPr id="195" name="Freeform 64">
                  <a:extLst>
                    <a:ext uri="{FF2B5EF4-FFF2-40B4-BE49-F238E27FC236}">
                      <a16:creationId xmlns:a16="http://schemas.microsoft.com/office/drawing/2014/main" id="{7FC78A48-43B5-4DBB-BC24-1DB25C884D34}"/>
                    </a:ext>
                  </a:extLst>
                </p:cNvPr>
                <p:cNvSpPr>
                  <a:spLocks noEditPoints="1"/>
                </p:cNvSpPr>
                <p:nvPr/>
              </p:nvSpPr>
              <p:spPr bwMode="auto">
                <a:xfrm>
                  <a:off x="9721851" y="598488"/>
                  <a:ext cx="479425" cy="355600"/>
                </a:xfrm>
                <a:custGeom>
                  <a:avLst/>
                  <a:gdLst>
                    <a:gd name="T0" fmla="*/ 62 w 69"/>
                    <a:gd name="T1" fmla="*/ 51 h 51"/>
                    <a:gd name="T2" fmla="*/ 64 w 69"/>
                    <a:gd name="T3" fmla="*/ 49 h 51"/>
                    <a:gd name="T4" fmla="*/ 65 w 69"/>
                    <a:gd name="T5" fmla="*/ 38 h 51"/>
                    <a:gd name="T6" fmla="*/ 65 w 69"/>
                    <a:gd name="T7" fmla="*/ 38 h 51"/>
                    <a:gd name="T8" fmla="*/ 65 w 69"/>
                    <a:gd name="T9" fmla="*/ 38 h 51"/>
                    <a:gd name="T10" fmla="*/ 69 w 69"/>
                    <a:gd name="T11" fmla="*/ 11 h 51"/>
                    <a:gd name="T12" fmla="*/ 69 w 69"/>
                    <a:gd name="T13" fmla="*/ 10 h 51"/>
                    <a:gd name="T14" fmla="*/ 68 w 69"/>
                    <a:gd name="T15" fmla="*/ 9 h 51"/>
                    <a:gd name="T16" fmla="*/ 5 w 69"/>
                    <a:gd name="T17" fmla="*/ 0 h 51"/>
                    <a:gd name="T18" fmla="*/ 3 w 69"/>
                    <a:gd name="T19" fmla="*/ 0 h 51"/>
                    <a:gd name="T20" fmla="*/ 3 w 69"/>
                    <a:gd name="T21" fmla="*/ 1 h 51"/>
                    <a:gd name="T22" fmla="*/ 1 w 69"/>
                    <a:gd name="T23" fmla="*/ 12 h 51"/>
                    <a:gd name="T24" fmla="*/ 1 w 69"/>
                    <a:gd name="T25" fmla="*/ 12 h 51"/>
                    <a:gd name="T26" fmla="*/ 1 w 69"/>
                    <a:gd name="T27" fmla="*/ 12 h 51"/>
                    <a:gd name="T28" fmla="*/ 1 w 69"/>
                    <a:gd name="T29" fmla="*/ 14 h 51"/>
                    <a:gd name="T30" fmla="*/ 2 w 69"/>
                    <a:gd name="T31" fmla="*/ 17 h 51"/>
                    <a:gd name="T32" fmla="*/ 5 w 69"/>
                    <a:gd name="T33" fmla="*/ 15 h 51"/>
                    <a:gd name="T34" fmla="*/ 5 w 69"/>
                    <a:gd name="T35" fmla="*/ 14 h 51"/>
                    <a:gd name="T36" fmla="*/ 16 w 69"/>
                    <a:gd name="T37" fmla="*/ 5 h 51"/>
                    <a:gd name="T38" fmla="*/ 55 w 69"/>
                    <a:gd name="T39" fmla="*/ 11 h 51"/>
                    <a:gd name="T40" fmla="*/ 57 w 69"/>
                    <a:gd name="T41" fmla="*/ 19 h 51"/>
                    <a:gd name="T42" fmla="*/ 64 w 69"/>
                    <a:gd name="T43" fmla="*/ 23 h 51"/>
                    <a:gd name="T44" fmla="*/ 61 w 69"/>
                    <a:gd name="T45" fmla="*/ 36 h 51"/>
                    <a:gd name="T46" fmla="*/ 49 w 69"/>
                    <a:gd name="T47" fmla="*/ 45 h 51"/>
                    <a:gd name="T48" fmla="*/ 43 w 69"/>
                    <a:gd name="T49" fmla="*/ 44 h 51"/>
                    <a:gd name="T50" fmla="*/ 41 w 69"/>
                    <a:gd name="T51" fmla="*/ 46 h 51"/>
                    <a:gd name="T52" fmla="*/ 43 w 69"/>
                    <a:gd name="T53" fmla="*/ 48 h 51"/>
                    <a:gd name="T54" fmla="*/ 61 w 69"/>
                    <a:gd name="T55" fmla="*/ 51 h 51"/>
                    <a:gd name="T56" fmla="*/ 62 w 69"/>
                    <a:gd name="T57" fmla="*/ 51 h 51"/>
                    <a:gd name="T58" fmla="*/ 5 w 69"/>
                    <a:gd name="T59" fmla="*/ 10 h 51"/>
                    <a:gd name="T60" fmla="*/ 6 w 69"/>
                    <a:gd name="T61" fmla="*/ 4 h 51"/>
                    <a:gd name="T62" fmla="*/ 12 w 69"/>
                    <a:gd name="T63" fmla="*/ 5 h 51"/>
                    <a:gd name="T64" fmla="*/ 5 w 69"/>
                    <a:gd name="T65" fmla="*/ 10 h 51"/>
                    <a:gd name="T66" fmla="*/ 61 w 69"/>
                    <a:gd name="T67" fmla="*/ 16 h 51"/>
                    <a:gd name="T68" fmla="*/ 59 w 69"/>
                    <a:gd name="T69" fmla="*/ 12 h 51"/>
                    <a:gd name="T70" fmla="*/ 65 w 69"/>
                    <a:gd name="T71" fmla="*/ 13 h 51"/>
                    <a:gd name="T72" fmla="*/ 64 w 69"/>
                    <a:gd name="T73" fmla="*/ 19 h 51"/>
                    <a:gd name="T74" fmla="*/ 61 w 69"/>
                    <a:gd name="T75" fmla="*/ 16 h 51"/>
                    <a:gd name="T76" fmla="*/ 53 w 69"/>
                    <a:gd name="T77" fmla="*/ 46 h 51"/>
                    <a:gd name="T78" fmla="*/ 61 w 69"/>
                    <a:gd name="T79" fmla="*/ 40 h 51"/>
                    <a:gd name="T80" fmla="*/ 60 w 69"/>
                    <a:gd name="T81" fmla="*/ 47 h 51"/>
                    <a:gd name="T82" fmla="*/ 53 w 69"/>
                    <a:gd name="T83" fmla="*/ 4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9" h="51">
                      <a:moveTo>
                        <a:pt x="62" y="51"/>
                      </a:moveTo>
                      <a:cubicBezTo>
                        <a:pt x="63" y="51"/>
                        <a:pt x="63" y="50"/>
                        <a:pt x="64" y="49"/>
                      </a:cubicBezTo>
                      <a:cubicBezTo>
                        <a:pt x="65" y="38"/>
                        <a:pt x="65" y="38"/>
                        <a:pt x="65" y="38"/>
                      </a:cubicBezTo>
                      <a:cubicBezTo>
                        <a:pt x="65" y="38"/>
                        <a:pt x="65" y="38"/>
                        <a:pt x="65" y="38"/>
                      </a:cubicBezTo>
                      <a:cubicBezTo>
                        <a:pt x="65" y="38"/>
                        <a:pt x="65" y="38"/>
                        <a:pt x="65" y="38"/>
                      </a:cubicBezTo>
                      <a:cubicBezTo>
                        <a:pt x="69" y="11"/>
                        <a:pt x="69" y="11"/>
                        <a:pt x="69" y="11"/>
                      </a:cubicBezTo>
                      <a:cubicBezTo>
                        <a:pt x="69" y="11"/>
                        <a:pt x="69" y="10"/>
                        <a:pt x="69" y="10"/>
                      </a:cubicBezTo>
                      <a:cubicBezTo>
                        <a:pt x="69" y="10"/>
                        <a:pt x="68" y="9"/>
                        <a:pt x="68" y="9"/>
                      </a:cubicBezTo>
                      <a:cubicBezTo>
                        <a:pt x="5" y="0"/>
                        <a:pt x="5" y="0"/>
                        <a:pt x="5" y="0"/>
                      </a:cubicBezTo>
                      <a:cubicBezTo>
                        <a:pt x="4" y="0"/>
                        <a:pt x="4" y="0"/>
                        <a:pt x="3" y="0"/>
                      </a:cubicBezTo>
                      <a:cubicBezTo>
                        <a:pt x="3" y="0"/>
                        <a:pt x="3" y="1"/>
                        <a:pt x="3" y="1"/>
                      </a:cubicBezTo>
                      <a:cubicBezTo>
                        <a:pt x="1" y="12"/>
                        <a:pt x="1" y="12"/>
                        <a:pt x="1" y="12"/>
                      </a:cubicBezTo>
                      <a:cubicBezTo>
                        <a:pt x="1" y="12"/>
                        <a:pt x="1" y="12"/>
                        <a:pt x="1" y="12"/>
                      </a:cubicBezTo>
                      <a:cubicBezTo>
                        <a:pt x="1" y="12"/>
                        <a:pt x="1" y="12"/>
                        <a:pt x="1" y="12"/>
                      </a:cubicBezTo>
                      <a:cubicBezTo>
                        <a:pt x="1" y="14"/>
                        <a:pt x="1" y="14"/>
                        <a:pt x="1" y="14"/>
                      </a:cubicBezTo>
                      <a:cubicBezTo>
                        <a:pt x="0" y="15"/>
                        <a:pt x="1" y="16"/>
                        <a:pt x="2" y="17"/>
                      </a:cubicBezTo>
                      <a:cubicBezTo>
                        <a:pt x="3" y="17"/>
                        <a:pt x="4" y="16"/>
                        <a:pt x="5" y="15"/>
                      </a:cubicBezTo>
                      <a:cubicBezTo>
                        <a:pt x="5" y="14"/>
                        <a:pt x="5" y="14"/>
                        <a:pt x="5" y="14"/>
                      </a:cubicBezTo>
                      <a:cubicBezTo>
                        <a:pt x="10" y="14"/>
                        <a:pt x="15" y="10"/>
                        <a:pt x="16" y="5"/>
                      </a:cubicBezTo>
                      <a:cubicBezTo>
                        <a:pt x="55" y="11"/>
                        <a:pt x="55" y="11"/>
                        <a:pt x="55" y="11"/>
                      </a:cubicBezTo>
                      <a:cubicBezTo>
                        <a:pt x="55" y="14"/>
                        <a:pt x="56" y="16"/>
                        <a:pt x="57" y="19"/>
                      </a:cubicBezTo>
                      <a:cubicBezTo>
                        <a:pt x="59" y="21"/>
                        <a:pt x="61" y="22"/>
                        <a:pt x="64" y="23"/>
                      </a:cubicBezTo>
                      <a:cubicBezTo>
                        <a:pt x="61" y="36"/>
                        <a:pt x="61" y="36"/>
                        <a:pt x="61" y="36"/>
                      </a:cubicBezTo>
                      <a:cubicBezTo>
                        <a:pt x="56" y="36"/>
                        <a:pt x="51" y="40"/>
                        <a:pt x="49" y="45"/>
                      </a:cubicBezTo>
                      <a:cubicBezTo>
                        <a:pt x="43" y="44"/>
                        <a:pt x="43" y="44"/>
                        <a:pt x="43" y="44"/>
                      </a:cubicBezTo>
                      <a:cubicBezTo>
                        <a:pt x="42" y="44"/>
                        <a:pt x="41" y="45"/>
                        <a:pt x="41" y="46"/>
                      </a:cubicBezTo>
                      <a:cubicBezTo>
                        <a:pt x="41" y="47"/>
                        <a:pt x="42" y="48"/>
                        <a:pt x="43" y="48"/>
                      </a:cubicBezTo>
                      <a:cubicBezTo>
                        <a:pt x="61" y="51"/>
                        <a:pt x="61" y="51"/>
                        <a:pt x="61" y="51"/>
                      </a:cubicBezTo>
                      <a:cubicBezTo>
                        <a:pt x="61" y="51"/>
                        <a:pt x="61" y="51"/>
                        <a:pt x="62" y="51"/>
                      </a:cubicBezTo>
                      <a:close/>
                      <a:moveTo>
                        <a:pt x="5" y="10"/>
                      </a:moveTo>
                      <a:cubicBezTo>
                        <a:pt x="6" y="4"/>
                        <a:pt x="6" y="4"/>
                        <a:pt x="6" y="4"/>
                      </a:cubicBezTo>
                      <a:cubicBezTo>
                        <a:pt x="12" y="5"/>
                        <a:pt x="12" y="5"/>
                        <a:pt x="12" y="5"/>
                      </a:cubicBezTo>
                      <a:cubicBezTo>
                        <a:pt x="11" y="8"/>
                        <a:pt x="8" y="10"/>
                        <a:pt x="5" y="10"/>
                      </a:cubicBezTo>
                      <a:close/>
                      <a:moveTo>
                        <a:pt x="61" y="16"/>
                      </a:moveTo>
                      <a:cubicBezTo>
                        <a:pt x="60" y="15"/>
                        <a:pt x="59" y="13"/>
                        <a:pt x="59" y="12"/>
                      </a:cubicBezTo>
                      <a:cubicBezTo>
                        <a:pt x="65" y="13"/>
                        <a:pt x="65" y="13"/>
                        <a:pt x="65" y="13"/>
                      </a:cubicBezTo>
                      <a:cubicBezTo>
                        <a:pt x="64" y="19"/>
                        <a:pt x="64" y="19"/>
                        <a:pt x="64" y="19"/>
                      </a:cubicBezTo>
                      <a:cubicBezTo>
                        <a:pt x="63" y="18"/>
                        <a:pt x="62" y="17"/>
                        <a:pt x="61" y="16"/>
                      </a:cubicBezTo>
                      <a:close/>
                      <a:moveTo>
                        <a:pt x="53" y="46"/>
                      </a:moveTo>
                      <a:cubicBezTo>
                        <a:pt x="55" y="43"/>
                        <a:pt x="58" y="40"/>
                        <a:pt x="61" y="40"/>
                      </a:cubicBezTo>
                      <a:cubicBezTo>
                        <a:pt x="60" y="47"/>
                        <a:pt x="60" y="47"/>
                        <a:pt x="60" y="47"/>
                      </a:cubicBezTo>
                      <a:lnTo>
                        <a:pt x="53"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96" name="Freeform 65">
                  <a:extLst>
                    <a:ext uri="{FF2B5EF4-FFF2-40B4-BE49-F238E27FC236}">
                      <a16:creationId xmlns:a16="http://schemas.microsoft.com/office/drawing/2014/main" id="{D8C6B91D-6AE9-4DE0-B128-F856C2742859}"/>
                    </a:ext>
                  </a:extLst>
                </p:cNvPr>
                <p:cNvSpPr>
                  <a:spLocks noEditPoints="1"/>
                </p:cNvSpPr>
                <p:nvPr/>
              </p:nvSpPr>
              <p:spPr bwMode="auto">
                <a:xfrm>
                  <a:off x="10020301" y="968375"/>
                  <a:ext cx="195263" cy="250825"/>
                </a:xfrm>
                <a:custGeom>
                  <a:avLst/>
                  <a:gdLst>
                    <a:gd name="T0" fmla="*/ 14 w 28"/>
                    <a:gd name="T1" fmla="*/ 0 h 36"/>
                    <a:gd name="T2" fmla="*/ 0 w 28"/>
                    <a:gd name="T3" fmla="*/ 8 h 36"/>
                    <a:gd name="T4" fmla="*/ 0 w 28"/>
                    <a:gd name="T5" fmla="*/ 29 h 36"/>
                    <a:gd name="T6" fmla="*/ 14 w 28"/>
                    <a:gd name="T7" fmla="*/ 36 h 36"/>
                    <a:gd name="T8" fmla="*/ 28 w 28"/>
                    <a:gd name="T9" fmla="*/ 29 h 36"/>
                    <a:gd name="T10" fmla="*/ 28 w 28"/>
                    <a:gd name="T11" fmla="*/ 8 h 36"/>
                    <a:gd name="T12" fmla="*/ 14 w 28"/>
                    <a:gd name="T13" fmla="*/ 0 h 36"/>
                    <a:gd name="T14" fmla="*/ 24 w 28"/>
                    <a:gd name="T15" fmla="*/ 22 h 36"/>
                    <a:gd name="T16" fmla="*/ 14 w 28"/>
                    <a:gd name="T17" fmla="*/ 25 h 36"/>
                    <a:gd name="T18" fmla="*/ 4 w 28"/>
                    <a:gd name="T19" fmla="*/ 22 h 36"/>
                    <a:gd name="T20" fmla="*/ 4 w 28"/>
                    <a:gd name="T21" fmla="*/ 20 h 36"/>
                    <a:gd name="T22" fmla="*/ 14 w 28"/>
                    <a:gd name="T23" fmla="*/ 22 h 36"/>
                    <a:gd name="T24" fmla="*/ 24 w 28"/>
                    <a:gd name="T25" fmla="*/ 20 h 36"/>
                    <a:gd name="T26" fmla="*/ 24 w 28"/>
                    <a:gd name="T27" fmla="*/ 22 h 36"/>
                    <a:gd name="T28" fmla="*/ 24 w 28"/>
                    <a:gd name="T29" fmla="*/ 15 h 36"/>
                    <a:gd name="T30" fmla="*/ 14 w 28"/>
                    <a:gd name="T31" fmla="*/ 18 h 36"/>
                    <a:gd name="T32" fmla="*/ 4 w 28"/>
                    <a:gd name="T33" fmla="*/ 15 h 36"/>
                    <a:gd name="T34" fmla="*/ 4 w 28"/>
                    <a:gd name="T35" fmla="*/ 13 h 36"/>
                    <a:gd name="T36" fmla="*/ 14 w 28"/>
                    <a:gd name="T37" fmla="*/ 15 h 36"/>
                    <a:gd name="T38" fmla="*/ 24 w 28"/>
                    <a:gd name="T39" fmla="*/ 13 h 36"/>
                    <a:gd name="T40" fmla="*/ 24 w 28"/>
                    <a:gd name="T41" fmla="*/ 15 h 36"/>
                    <a:gd name="T42" fmla="*/ 14 w 28"/>
                    <a:gd name="T43" fmla="*/ 4 h 36"/>
                    <a:gd name="T44" fmla="*/ 24 w 28"/>
                    <a:gd name="T45" fmla="*/ 8 h 36"/>
                    <a:gd name="T46" fmla="*/ 14 w 28"/>
                    <a:gd name="T47" fmla="*/ 11 h 36"/>
                    <a:gd name="T48" fmla="*/ 4 w 28"/>
                    <a:gd name="T49" fmla="*/ 8 h 36"/>
                    <a:gd name="T50" fmla="*/ 14 w 28"/>
                    <a:gd name="T51" fmla="*/ 4 h 36"/>
                    <a:gd name="T52" fmla="*/ 14 w 28"/>
                    <a:gd name="T53" fmla="*/ 32 h 36"/>
                    <a:gd name="T54" fmla="*/ 4 w 28"/>
                    <a:gd name="T55" fmla="*/ 29 h 36"/>
                    <a:gd name="T56" fmla="*/ 4 w 28"/>
                    <a:gd name="T57" fmla="*/ 27 h 36"/>
                    <a:gd name="T58" fmla="*/ 14 w 28"/>
                    <a:gd name="T59" fmla="*/ 29 h 36"/>
                    <a:gd name="T60" fmla="*/ 24 w 28"/>
                    <a:gd name="T61" fmla="*/ 27 h 36"/>
                    <a:gd name="T62" fmla="*/ 24 w 28"/>
                    <a:gd name="T63" fmla="*/ 29 h 36"/>
                    <a:gd name="T64" fmla="*/ 14 w 28"/>
                    <a:gd name="T65" fmla="*/ 3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 h="36">
                      <a:moveTo>
                        <a:pt x="14" y="0"/>
                      </a:moveTo>
                      <a:cubicBezTo>
                        <a:pt x="6" y="0"/>
                        <a:pt x="0" y="3"/>
                        <a:pt x="0" y="8"/>
                      </a:cubicBezTo>
                      <a:cubicBezTo>
                        <a:pt x="0" y="29"/>
                        <a:pt x="0" y="29"/>
                        <a:pt x="0" y="29"/>
                      </a:cubicBezTo>
                      <a:cubicBezTo>
                        <a:pt x="0" y="33"/>
                        <a:pt x="6" y="36"/>
                        <a:pt x="14" y="36"/>
                      </a:cubicBezTo>
                      <a:cubicBezTo>
                        <a:pt x="22" y="36"/>
                        <a:pt x="28" y="33"/>
                        <a:pt x="28" y="29"/>
                      </a:cubicBezTo>
                      <a:cubicBezTo>
                        <a:pt x="28" y="8"/>
                        <a:pt x="28" y="8"/>
                        <a:pt x="28" y="8"/>
                      </a:cubicBezTo>
                      <a:cubicBezTo>
                        <a:pt x="28" y="3"/>
                        <a:pt x="22" y="0"/>
                        <a:pt x="14" y="0"/>
                      </a:cubicBezTo>
                      <a:close/>
                      <a:moveTo>
                        <a:pt x="24" y="22"/>
                      </a:moveTo>
                      <a:cubicBezTo>
                        <a:pt x="24" y="23"/>
                        <a:pt x="20" y="25"/>
                        <a:pt x="14" y="25"/>
                      </a:cubicBezTo>
                      <a:cubicBezTo>
                        <a:pt x="8" y="25"/>
                        <a:pt x="4" y="23"/>
                        <a:pt x="4" y="22"/>
                      </a:cubicBezTo>
                      <a:cubicBezTo>
                        <a:pt x="4" y="20"/>
                        <a:pt x="4" y="20"/>
                        <a:pt x="4" y="20"/>
                      </a:cubicBezTo>
                      <a:cubicBezTo>
                        <a:pt x="7" y="21"/>
                        <a:pt x="10" y="22"/>
                        <a:pt x="14" y="22"/>
                      </a:cubicBezTo>
                      <a:cubicBezTo>
                        <a:pt x="18" y="22"/>
                        <a:pt x="22" y="21"/>
                        <a:pt x="24" y="20"/>
                      </a:cubicBezTo>
                      <a:lnTo>
                        <a:pt x="24" y="22"/>
                      </a:lnTo>
                      <a:close/>
                      <a:moveTo>
                        <a:pt x="24" y="15"/>
                      </a:moveTo>
                      <a:cubicBezTo>
                        <a:pt x="24" y="16"/>
                        <a:pt x="20" y="18"/>
                        <a:pt x="14" y="18"/>
                      </a:cubicBezTo>
                      <a:cubicBezTo>
                        <a:pt x="8" y="18"/>
                        <a:pt x="4" y="16"/>
                        <a:pt x="4" y="15"/>
                      </a:cubicBezTo>
                      <a:cubicBezTo>
                        <a:pt x="4" y="13"/>
                        <a:pt x="4" y="13"/>
                        <a:pt x="4" y="13"/>
                      </a:cubicBezTo>
                      <a:cubicBezTo>
                        <a:pt x="7" y="14"/>
                        <a:pt x="10" y="15"/>
                        <a:pt x="14" y="15"/>
                      </a:cubicBezTo>
                      <a:cubicBezTo>
                        <a:pt x="18" y="15"/>
                        <a:pt x="22" y="14"/>
                        <a:pt x="24" y="13"/>
                      </a:cubicBezTo>
                      <a:lnTo>
                        <a:pt x="24" y="15"/>
                      </a:lnTo>
                      <a:close/>
                      <a:moveTo>
                        <a:pt x="14" y="4"/>
                      </a:moveTo>
                      <a:cubicBezTo>
                        <a:pt x="20" y="4"/>
                        <a:pt x="24" y="6"/>
                        <a:pt x="24" y="8"/>
                      </a:cubicBezTo>
                      <a:cubicBezTo>
                        <a:pt x="24" y="9"/>
                        <a:pt x="20" y="11"/>
                        <a:pt x="14" y="11"/>
                      </a:cubicBezTo>
                      <a:cubicBezTo>
                        <a:pt x="8" y="11"/>
                        <a:pt x="4" y="9"/>
                        <a:pt x="4" y="8"/>
                      </a:cubicBezTo>
                      <a:cubicBezTo>
                        <a:pt x="4" y="6"/>
                        <a:pt x="8" y="4"/>
                        <a:pt x="14" y="4"/>
                      </a:cubicBezTo>
                      <a:close/>
                      <a:moveTo>
                        <a:pt x="14" y="32"/>
                      </a:moveTo>
                      <a:cubicBezTo>
                        <a:pt x="8" y="32"/>
                        <a:pt x="4" y="30"/>
                        <a:pt x="4" y="29"/>
                      </a:cubicBezTo>
                      <a:cubicBezTo>
                        <a:pt x="4" y="27"/>
                        <a:pt x="4" y="27"/>
                        <a:pt x="4" y="27"/>
                      </a:cubicBezTo>
                      <a:cubicBezTo>
                        <a:pt x="7" y="29"/>
                        <a:pt x="10" y="29"/>
                        <a:pt x="14" y="29"/>
                      </a:cubicBezTo>
                      <a:cubicBezTo>
                        <a:pt x="18" y="29"/>
                        <a:pt x="22" y="29"/>
                        <a:pt x="24" y="27"/>
                      </a:cubicBezTo>
                      <a:cubicBezTo>
                        <a:pt x="24" y="29"/>
                        <a:pt x="24" y="29"/>
                        <a:pt x="24" y="29"/>
                      </a:cubicBezTo>
                      <a:cubicBezTo>
                        <a:pt x="24" y="30"/>
                        <a:pt x="20" y="32"/>
                        <a:pt x="14"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97" name="Freeform 66">
                  <a:extLst>
                    <a:ext uri="{FF2B5EF4-FFF2-40B4-BE49-F238E27FC236}">
                      <a16:creationId xmlns:a16="http://schemas.microsoft.com/office/drawing/2014/main" id="{329CD9CF-248B-4E2C-A0D7-945F92C70EDF}"/>
                    </a:ext>
                  </a:extLst>
                </p:cNvPr>
                <p:cNvSpPr>
                  <a:spLocks noEditPoints="1"/>
                </p:cNvSpPr>
                <p:nvPr/>
              </p:nvSpPr>
              <p:spPr bwMode="auto">
                <a:xfrm>
                  <a:off x="9575801" y="731838"/>
                  <a:ext cx="193675" cy="493712"/>
                </a:xfrm>
                <a:custGeom>
                  <a:avLst/>
                  <a:gdLst>
                    <a:gd name="T0" fmla="*/ 0 w 28"/>
                    <a:gd name="T1" fmla="*/ 7 h 71"/>
                    <a:gd name="T2" fmla="*/ 14 w 28"/>
                    <a:gd name="T3" fmla="*/ 71 h 71"/>
                    <a:gd name="T4" fmla="*/ 28 w 28"/>
                    <a:gd name="T5" fmla="*/ 7 h 71"/>
                    <a:gd name="T6" fmla="*/ 24 w 28"/>
                    <a:gd name="T7" fmla="*/ 57 h 71"/>
                    <a:gd name="T8" fmla="*/ 4 w 28"/>
                    <a:gd name="T9" fmla="*/ 57 h 71"/>
                    <a:gd name="T10" fmla="*/ 14 w 28"/>
                    <a:gd name="T11" fmla="*/ 57 h 71"/>
                    <a:gd name="T12" fmla="*/ 24 w 28"/>
                    <a:gd name="T13" fmla="*/ 57 h 71"/>
                    <a:gd name="T14" fmla="*/ 14 w 28"/>
                    <a:gd name="T15" fmla="*/ 53 h 71"/>
                    <a:gd name="T16" fmla="*/ 4 w 28"/>
                    <a:gd name="T17" fmla="*/ 48 h 71"/>
                    <a:gd name="T18" fmla="*/ 24 w 28"/>
                    <a:gd name="T19" fmla="*/ 48 h 71"/>
                    <a:gd name="T20" fmla="*/ 24 w 28"/>
                    <a:gd name="T21" fmla="*/ 43 h 71"/>
                    <a:gd name="T22" fmla="*/ 4 w 28"/>
                    <a:gd name="T23" fmla="*/ 43 h 71"/>
                    <a:gd name="T24" fmla="*/ 14 w 28"/>
                    <a:gd name="T25" fmla="*/ 43 h 71"/>
                    <a:gd name="T26" fmla="*/ 24 w 28"/>
                    <a:gd name="T27" fmla="*/ 43 h 71"/>
                    <a:gd name="T28" fmla="*/ 14 w 28"/>
                    <a:gd name="T29" fmla="*/ 39 h 71"/>
                    <a:gd name="T30" fmla="*/ 4 w 28"/>
                    <a:gd name="T31" fmla="*/ 34 h 71"/>
                    <a:gd name="T32" fmla="*/ 24 w 28"/>
                    <a:gd name="T33" fmla="*/ 34 h 71"/>
                    <a:gd name="T34" fmla="*/ 24 w 28"/>
                    <a:gd name="T35" fmla="*/ 28 h 71"/>
                    <a:gd name="T36" fmla="*/ 4 w 28"/>
                    <a:gd name="T37" fmla="*/ 28 h 71"/>
                    <a:gd name="T38" fmla="*/ 14 w 28"/>
                    <a:gd name="T39" fmla="*/ 29 h 71"/>
                    <a:gd name="T40" fmla="*/ 24 w 28"/>
                    <a:gd name="T41" fmla="*/ 28 h 71"/>
                    <a:gd name="T42" fmla="*/ 14 w 28"/>
                    <a:gd name="T43" fmla="*/ 25 h 71"/>
                    <a:gd name="T44" fmla="*/ 4 w 28"/>
                    <a:gd name="T45" fmla="*/ 20 h 71"/>
                    <a:gd name="T46" fmla="*/ 24 w 28"/>
                    <a:gd name="T47" fmla="*/ 20 h 71"/>
                    <a:gd name="T48" fmla="*/ 24 w 28"/>
                    <a:gd name="T49" fmla="*/ 14 h 71"/>
                    <a:gd name="T50" fmla="*/ 4 w 28"/>
                    <a:gd name="T51" fmla="*/ 14 h 71"/>
                    <a:gd name="T52" fmla="*/ 14 w 28"/>
                    <a:gd name="T53" fmla="*/ 15 h 71"/>
                    <a:gd name="T54" fmla="*/ 24 w 28"/>
                    <a:gd name="T55" fmla="*/ 14 h 71"/>
                    <a:gd name="T56" fmla="*/ 24 w 28"/>
                    <a:gd name="T57" fmla="*/ 7 h 71"/>
                    <a:gd name="T58" fmla="*/ 4 w 28"/>
                    <a:gd name="T59" fmla="*/ 7 h 71"/>
                    <a:gd name="T60" fmla="*/ 14 w 28"/>
                    <a:gd name="T61" fmla="*/ 67 h 71"/>
                    <a:gd name="T62" fmla="*/ 4 w 28"/>
                    <a:gd name="T63" fmla="*/ 62 h 71"/>
                    <a:gd name="T64" fmla="*/ 24 w 28"/>
                    <a:gd name="T65" fmla="*/ 62 h 71"/>
                    <a:gd name="T66" fmla="*/ 14 w 28"/>
                    <a:gd name="T67" fmla="*/ 67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 h="71">
                      <a:moveTo>
                        <a:pt x="14" y="0"/>
                      </a:moveTo>
                      <a:cubicBezTo>
                        <a:pt x="6" y="0"/>
                        <a:pt x="0" y="3"/>
                        <a:pt x="0" y="7"/>
                      </a:cubicBezTo>
                      <a:cubicBezTo>
                        <a:pt x="0" y="64"/>
                        <a:pt x="0" y="64"/>
                        <a:pt x="0" y="64"/>
                      </a:cubicBezTo>
                      <a:cubicBezTo>
                        <a:pt x="0" y="68"/>
                        <a:pt x="6" y="71"/>
                        <a:pt x="14" y="71"/>
                      </a:cubicBezTo>
                      <a:cubicBezTo>
                        <a:pt x="22" y="71"/>
                        <a:pt x="28" y="68"/>
                        <a:pt x="28" y="64"/>
                      </a:cubicBezTo>
                      <a:cubicBezTo>
                        <a:pt x="28" y="7"/>
                        <a:pt x="28" y="7"/>
                        <a:pt x="28" y="7"/>
                      </a:cubicBezTo>
                      <a:cubicBezTo>
                        <a:pt x="28" y="3"/>
                        <a:pt x="22" y="0"/>
                        <a:pt x="14" y="0"/>
                      </a:cubicBezTo>
                      <a:close/>
                      <a:moveTo>
                        <a:pt x="24" y="57"/>
                      </a:moveTo>
                      <a:cubicBezTo>
                        <a:pt x="24" y="58"/>
                        <a:pt x="21" y="60"/>
                        <a:pt x="14" y="60"/>
                      </a:cubicBezTo>
                      <a:cubicBezTo>
                        <a:pt x="8" y="60"/>
                        <a:pt x="4" y="58"/>
                        <a:pt x="4" y="57"/>
                      </a:cubicBezTo>
                      <a:cubicBezTo>
                        <a:pt x="4" y="55"/>
                        <a:pt x="4" y="55"/>
                        <a:pt x="4" y="55"/>
                      </a:cubicBezTo>
                      <a:cubicBezTo>
                        <a:pt x="7" y="56"/>
                        <a:pt x="10" y="57"/>
                        <a:pt x="14" y="57"/>
                      </a:cubicBezTo>
                      <a:cubicBezTo>
                        <a:pt x="18" y="57"/>
                        <a:pt x="22" y="56"/>
                        <a:pt x="24" y="55"/>
                      </a:cubicBezTo>
                      <a:lnTo>
                        <a:pt x="24" y="57"/>
                      </a:lnTo>
                      <a:close/>
                      <a:moveTo>
                        <a:pt x="24" y="50"/>
                      </a:moveTo>
                      <a:cubicBezTo>
                        <a:pt x="24" y="51"/>
                        <a:pt x="21" y="53"/>
                        <a:pt x="14" y="53"/>
                      </a:cubicBezTo>
                      <a:cubicBezTo>
                        <a:pt x="8" y="53"/>
                        <a:pt x="4" y="51"/>
                        <a:pt x="4" y="50"/>
                      </a:cubicBezTo>
                      <a:cubicBezTo>
                        <a:pt x="4" y="48"/>
                        <a:pt x="4" y="48"/>
                        <a:pt x="4" y="48"/>
                      </a:cubicBezTo>
                      <a:cubicBezTo>
                        <a:pt x="7" y="49"/>
                        <a:pt x="10" y="50"/>
                        <a:pt x="14" y="50"/>
                      </a:cubicBezTo>
                      <a:cubicBezTo>
                        <a:pt x="18" y="50"/>
                        <a:pt x="22" y="49"/>
                        <a:pt x="24" y="48"/>
                      </a:cubicBezTo>
                      <a:lnTo>
                        <a:pt x="24" y="50"/>
                      </a:lnTo>
                      <a:close/>
                      <a:moveTo>
                        <a:pt x="24" y="43"/>
                      </a:moveTo>
                      <a:cubicBezTo>
                        <a:pt x="24" y="44"/>
                        <a:pt x="21" y="46"/>
                        <a:pt x="14" y="46"/>
                      </a:cubicBezTo>
                      <a:cubicBezTo>
                        <a:pt x="8" y="46"/>
                        <a:pt x="4" y="44"/>
                        <a:pt x="4" y="43"/>
                      </a:cubicBezTo>
                      <a:cubicBezTo>
                        <a:pt x="4" y="41"/>
                        <a:pt x="4" y="41"/>
                        <a:pt x="4" y="41"/>
                      </a:cubicBezTo>
                      <a:cubicBezTo>
                        <a:pt x="7" y="42"/>
                        <a:pt x="10" y="43"/>
                        <a:pt x="14" y="43"/>
                      </a:cubicBezTo>
                      <a:cubicBezTo>
                        <a:pt x="18" y="43"/>
                        <a:pt x="22" y="42"/>
                        <a:pt x="24" y="41"/>
                      </a:cubicBezTo>
                      <a:lnTo>
                        <a:pt x="24" y="43"/>
                      </a:lnTo>
                      <a:close/>
                      <a:moveTo>
                        <a:pt x="24" y="35"/>
                      </a:moveTo>
                      <a:cubicBezTo>
                        <a:pt x="24" y="37"/>
                        <a:pt x="21" y="39"/>
                        <a:pt x="14" y="39"/>
                      </a:cubicBezTo>
                      <a:cubicBezTo>
                        <a:pt x="8" y="39"/>
                        <a:pt x="4" y="37"/>
                        <a:pt x="4" y="35"/>
                      </a:cubicBezTo>
                      <a:cubicBezTo>
                        <a:pt x="4" y="34"/>
                        <a:pt x="4" y="34"/>
                        <a:pt x="4" y="34"/>
                      </a:cubicBezTo>
                      <a:cubicBezTo>
                        <a:pt x="7" y="35"/>
                        <a:pt x="10" y="36"/>
                        <a:pt x="14" y="36"/>
                      </a:cubicBezTo>
                      <a:cubicBezTo>
                        <a:pt x="18" y="36"/>
                        <a:pt x="22" y="35"/>
                        <a:pt x="24" y="34"/>
                      </a:cubicBezTo>
                      <a:lnTo>
                        <a:pt x="24" y="35"/>
                      </a:lnTo>
                      <a:close/>
                      <a:moveTo>
                        <a:pt x="24" y="28"/>
                      </a:moveTo>
                      <a:cubicBezTo>
                        <a:pt x="24" y="30"/>
                        <a:pt x="21" y="32"/>
                        <a:pt x="14" y="32"/>
                      </a:cubicBezTo>
                      <a:cubicBezTo>
                        <a:pt x="8" y="32"/>
                        <a:pt x="4" y="30"/>
                        <a:pt x="4" y="28"/>
                      </a:cubicBezTo>
                      <a:cubicBezTo>
                        <a:pt x="4" y="27"/>
                        <a:pt x="4" y="27"/>
                        <a:pt x="4" y="27"/>
                      </a:cubicBezTo>
                      <a:cubicBezTo>
                        <a:pt x="7" y="28"/>
                        <a:pt x="10" y="29"/>
                        <a:pt x="14" y="29"/>
                      </a:cubicBezTo>
                      <a:cubicBezTo>
                        <a:pt x="18" y="29"/>
                        <a:pt x="22" y="28"/>
                        <a:pt x="24" y="27"/>
                      </a:cubicBezTo>
                      <a:lnTo>
                        <a:pt x="24" y="28"/>
                      </a:lnTo>
                      <a:close/>
                      <a:moveTo>
                        <a:pt x="24" y="21"/>
                      </a:moveTo>
                      <a:cubicBezTo>
                        <a:pt x="24" y="23"/>
                        <a:pt x="21" y="25"/>
                        <a:pt x="14" y="25"/>
                      </a:cubicBezTo>
                      <a:cubicBezTo>
                        <a:pt x="8" y="25"/>
                        <a:pt x="4" y="23"/>
                        <a:pt x="4" y="21"/>
                      </a:cubicBezTo>
                      <a:cubicBezTo>
                        <a:pt x="4" y="20"/>
                        <a:pt x="4" y="20"/>
                        <a:pt x="4" y="20"/>
                      </a:cubicBezTo>
                      <a:cubicBezTo>
                        <a:pt x="7" y="21"/>
                        <a:pt x="10" y="22"/>
                        <a:pt x="14" y="22"/>
                      </a:cubicBezTo>
                      <a:cubicBezTo>
                        <a:pt x="18" y="22"/>
                        <a:pt x="22" y="21"/>
                        <a:pt x="24" y="20"/>
                      </a:cubicBezTo>
                      <a:lnTo>
                        <a:pt x="24" y="21"/>
                      </a:lnTo>
                      <a:close/>
                      <a:moveTo>
                        <a:pt x="24" y="14"/>
                      </a:moveTo>
                      <a:cubicBezTo>
                        <a:pt x="24" y="16"/>
                        <a:pt x="21" y="18"/>
                        <a:pt x="14" y="18"/>
                      </a:cubicBezTo>
                      <a:cubicBezTo>
                        <a:pt x="8" y="18"/>
                        <a:pt x="4" y="16"/>
                        <a:pt x="4" y="14"/>
                      </a:cubicBezTo>
                      <a:cubicBezTo>
                        <a:pt x="4" y="13"/>
                        <a:pt x="4" y="13"/>
                        <a:pt x="4" y="13"/>
                      </a:cubicBezTo>
                      <a:cubicBezTo>
                        <a:pt x="7" y="14"/>
                        <a:pt x="10" y="15"/>
                        <a:pt x="14" y="15"/>
                      </a:cubicBezTo>
                      <a:cubicBezTo>
                        <a:pt x="18" y="15"/>
                        <a:pt x="22" y="14"/>
                        <a:pt x="24" y="13"/>
                      </a:cubicBezTo>
                      <a:lnTo>
                        <a:pt x="24" y="14"/>
                      </a:lnTo>
                      <a:close/>
                      <a:moveTo>
                        <a:pt x="14" y="4"/>
                      </a:moveTo>
                      <a:cubicBezTo>
                        <a:pt x="21" y="4"/>
                        <a:pt x="24" y="6"/>
                        <a:pt x="24" y="7"/>
                      </a:cubicBezTo>
                      <a:cubicBezTo>
                        <a:pt x="24" y="8"/>
                        <a:pt x="21" y="11"/>
                        <a:pt x="14" y="11"/>
                      </a:cubicBezTo>
                      <a:cubicBezTo>
                        <a:pt x="8" y="11"/>
                        <a:pt x="4" y="8"/>
                        <a:pt x="4" y="7"/>
                      </a:cubicBezTo>
                      <a:cubicBezTo>
                        <a:pt x="4" y="6"/>
                        <a:pt x="8" y="4"/>
                        <a:pt x="14" y="4"/>
                      </a:cubicBezTo>
                      <a:close/>
                      <a:moveTo>
                        <a:pt x="14" y="67"/>
                      </a:moveTo>
                      <a:cubicBezTo>
                        <a:pt x="8" y="67"/>
                        <a:pt x="4" y="65"/>
                        <a:pt x="4" y="64"/>
                      </a:cubicBezTo>
                      <a:cubicBezTo>
                        <a:pt x="4" y="62"/>
                        <a:pt x="4" y="62"/>
                        <a:pt x="4" y="62"/>
                      </a:cubicBezTo>
                      <a:cubicBezTo>
                        <a:pt x="7" y="63"/>
                        <a:pt x="10" y="64"/>
                        <a:pt x="14" y="64"/>
                      </a:cubicBezTo>
                      <a:cubicBezTo>
                        <a:pt x="18" y="64"/>
                        <a:pt x="22" y="63"/>
                        <a:pt x="24" y="62"/>
                      </a:cubicBezTo>
                      <a:cubicBezTo>
                        <a:pt x="24" y="64"/>
                        <a:pt x="24" y="64"/>
                        <a:pt x="24" y="64"/>
                      </a:cubicBezTo>
                      <a:cubicBezTo>
                        <a:pt x="24" y="65"/>
                        <a:pt x="21" y="67"/>
                        <a:pt x="14" y="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98" name="Freeform 67">
                  <a:extLst>
                    <a:ext uri="{FF2B5EF4-FFF2-40B4-BE49-F238E27FC236}">
                      <a16:creationId xmlns:a16="http://schemas.microsoft.com/office/drawing/2014/main" id="{A201CACA-EB34-4704-95EA-0FB880BCC5D7}"/>
                    </a:ext>
                  </a:extLst>
                </p:cNvPr>
                <p:cNvSpPr>
                  <a:spLocks noEditPoints="1"/>
                </p:cNvSpPr>
                <p:nvPr/>
              </p:nvSpPr>
              <p:spPr bwMode="auto">
                <a:xfrm>
                  <a:off x="9798051" y="904875"/>
                  <a:ext cx="195263" cy="349250"/>
                </a:xfrm>
                <a:custGeom>
                  <a:avLst/>
                  <a:gdLst>
                    <a:gd name="T0" fmla="*/ 14 w 28"/>
                    <a:gd name="T1" fmla="*/ 0 h 50"/>
                    <a:gd name="T2" fmla="*/ 0 w 28"/>
                    <a:gd name="T3" fmla="*/ 7 h 50"/>
                    <a:gd name="T4" fmla="*/ 0 w 28"/>
                    <a:gd name="T5" fmla="*/ 43 h 50"/>
                    <a:gd name="T6" fmla="*/ 14 w 28"/>
                    <a:gd name="T7" fmla="*/ 50 h 50"/>
                    <a:gd name="T8" fmla="*/ 28 w 28"/>
                    <a:gd name="T9" fmla="*/ 43 h 50"/>
                    <a:gd name="T10" fmla="*/ 28 w 28"/>
                    <a:gd name="T11" fmla="*/ 7 h 50"/>
                    <a:gd name="T12" fmla="*/ 14 w 28"/>
                    <a:gd name="T13" fmla="*/ 0 h 50"/>
                    <a:gd name="T14" fmla="*/ 24 w 28"/>
                    <a:gd name="T15" fmla="*/ 36 h 50"/>
                    <a:gd name="T16" fmla="*/ 14 w 28"/>
                    <a:gd name="T17" fmla="*/ 39 h 50"/>
                    <a:gd name="T18" fmla="*/ 4 w 28"/>
                    <a:gd name="T19" fmla="*/ 36 h 50"/>
                    <a:gd name="T20" fmla="*/ 4 w 28"/>
                    <a:gd name="T21" fmla="*/ 34 h 50"/>
                    <a:gd name="T22" fmla="*/ 14 w 28"/>
                    <a:gd name="T23" fmla="*/ 36 h 50"/>
                    <a:gd name="T24" fmla="*/ 24 w 28"/>
                    <a:gd name="T25" fmla="*/ 34 h 50"/>
                    <a:gd name="T26" fmla="*/ 24 w 28"/>
                    <a:gd name="T27" fmla="*/ 36 h 50"/>
                    <a:gd name="T28" fmla="*/ 24 w 28"/>
                    <a:gd name="T29" fmla="*/ 29 h 50"/>
                    <a:gd name="T30" fmla="*/ 14 w 28"/>
                    <a:gd name="T31" fmla="*/ 32 h 50"/>
                    <a:gd name="T32" fmla="*/ 4 w 28"/>
                    <a:gd name="T33" fmla="*/ 29 h 50"/>
                    <a:gd name="T34" fmla="*/ 4 w 28"/>
                    <a:gd name="T35" fmla="*/ 27 h 50"/>
                    <a:gd name="T36" fmla="*/ 14 w 28"/>
                    <a:gd name="T37" fmla="*/ 29 h 50"/>
                    <a:gd name="T38" fmla="*/ 24 w 28"/>
                    <a:gd name="T39" fmla="*/ 27 h 50"/>
                    <a:gd name="T40" fmla="*/ 24 w 28"/>
                    <a:gd name="T41" fmla="*/ 29 h 50"/>
                    <a:gd name="T42" fmla="*/ 24 w 28"/>
                    <a:gd name="T43" fmla="*/ 22 h 50"/>
                    <a:gd name="T44" fmla="*/ 14 w 28"/>
                    <a:gd name="T45" fmla="*/ 25 h 50"/>
                    <a:gd name="T46" fmla="*/ 4 w 28"/>
                    <a:gd name="T47" fmla="*/ 22 h 50"/>
                    <a:gd name="T48" fmla="*/ 4 w 28"/>
                    <a:gd name="T49" fmla="*/ 20 h 50"/>
                    <a:gd name="T50" fmla="*/ 14 w 28"/>
                    <a:gd name="T51" fmla="*/ 22 h 50"/>
                    <a:gd name="T52" fmla="*/ 24 w 28"/>
                    <a:gd name="T53" fmla="*/ 20 h 50"/>
                    <a:gd name="T54" fmla="*/ 24 w 28"/>
                    <a:gd name="T55" fmla="*/ 22 h 50"/>
                    <a:gd name="T56" fmla="*/ 24 w 28"/>
                    <a:gd name="T57" fmla="*/ 15 h 50"/>
                    <a:gd name="T58" fmla="*/ 14 w 28"/>
                    <a:gd name="T59" fmla="*/ 18 h 50"/>
                    <a:gd name="T60" fmla="*/ 4 w 28"/>
                    <a:gd name="T61" fmla="*/ 15 h 50"/>
                    <a:gd name="T62" fmla="*/ 4 w 28"/>
                    <a:gd name="T63" fmla="*/ 13 h 50"/>
                    <a:gd name="T64" fmla="*/ 14 w 28"/>
                    <a:gd name="T65" fmla="*/ 15 h 50"/>
                    <a:gd name="T66" fmla="*/ 24 w 28"/>
                    <a:gd name="T67" fmla="*/ 13 h 50"/>
                    <a:gd name="T68" fmla="*/ 24 w 28"/>
                    <a:gd name="T69" fmla="*/ 15 h 50"/>
                    <a:gd name="T70" fmla="*/ 14 w 28"/>
                    <a:gd name="T71" fmla="*/ 4 h 50"/>
                    <a:gd name="T72" fmla="*/ 24 w 28"/>
                    <a:gd name="T73" fmla="*/ 7 h 50"/>
                    <a:gd name="T74" fmla="*/ 14 w 28"/>
                    <a:gd name="T75" fmla="*/ 11 h 50"/>
                    <a:gd name="T76" fmla="*/ 4 w 28"/>
                    <a:gd name="T77" fmla="*/ 7 h 50"/>
                    <a:gd name="T78" fmla="*/ 14 w 28"/>
                    <a:gd name="T79" fmla="*/ 4 h 50"/>
                    <a:gd name="T80" fmla="*/ 14 w 28"/>
                    <a:gd name="T81" fmla="*/ 46 h 50"/>
                    <a:gd name="T82" fmla="*/ 4 w 28"/>
                    <a:gd name="T83" fmla="*/ 43 h 50"/>
                    <a:gd name="T84" fmla="*/ 4 w 28"/>
                    <a:gd name="T85" fmla="*/ 41 h 50"/>
                    <a:gd name="T86" fmla="*/ 14 w 28"/>
                    <a:gd name="T87" fmla="*/ 43 h 50"/>
                    <a:gd name="T88" fmla="*/ 24 w 28"/>
                    <a:gd name="T89" fmla="*/ 41 h 50"/>
                    <a:gd name="T90" fmla="*/ 24 w 28"/>
                    <a:gd name="T91" fmla="*/ 43 h 50"/>
                    <a:gd name="T92" fmla="*/ 14 w 28"/>
                    <a:gd name="T93" fmla="*/ 4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 h="50">
                      <a:moveTo>
                        <a:pt x="14" y="0"/>
                      </a:moveTo>
                      <a:cubicBezTo>
                        <a:pt x="6" y="0"/>
                        <a:pt x="0" y="3"/>
                        <a:pt x="0" y="7"/>
                      </a:cubicBezTo>
                      <a:cubicBezTo>
                        <a:pt x="0" y="43"/>
                        <a:pt x="0" y="43"/>
                        <a:pt x="0" y="43"/>
                      </a:cubicBezTo>
                      <a:cubicBezTo>
                        <a:pt x="0" y="47"/>
                        <a:pt x="6" y="50"/>
                        <a:pt x="14" y="50"/>
                      </a:cubicBezTo>
                      <a:cubicBezTo>
                        <a:pt x="22" y="50"/>
                        <a:pt x="28" y="47"/>
                        <a:pt x="28" y="43"/>
                      </a:cubicBezTo>
                      <a:cubicBezTo>
                        <a:pt x="28" y="7"/>
                        <a:pt x="28" y="7"/>
                        <a:pt x="28" y="7"/>
                      </a:cubicBezTo>
                      <a:cubicBezTo>
                        <a:pt x="28" y="3"/>
                        <a:pt x="22" y="0"/>
                        <a:pt x="14" y="0"/>
                      </a:cubicBezTo>
                      <a:close/>
                      <a:moveTo>
                        <a:pt x="24" y="36"/>
                      </a:moveTo>
                      <a:cubicBezTo>
                        <a:pt x="24" y="37"/>
                        <a:pt x="20" y="39"/>
                        <a:pt x="14" y="39"/>
                      </a:cubicBezTo>
                      <a:cubicBezTo>
                        <a:pt x="8" y="39"/>
                        <a:pt x="4" y="37"/>
                        <a:pt x="4" y="36"/>
                      </a:cubicBezTo>
                      <a:cubicBezTo>
                        <a:pt x="4" y="34"/>
                        <a:pt x="4" y="34"/>
                        <a:pt x="4" y="34"/>
                      </a:cubicBezTo>
                      <a:cubicBezTo>
                        <a:pt x="7" y="35"/>
                        <a:pt x="10" y="36"/>
                        <a:pt x="14" y="36"/>
                      </a:cubicBezTo>
                      <a:cubicBezTo>
                        <a:pt x="18" y="36"/>
                        <a:pt x="22" y="35"/>
                        <a:pt x="24" y="34"/>
                      </a:cubicBezTo>
                      <a:lnTo>
                        <a:pt x="24" y="36"/>
                      </a:lnTo>
                      <a:close/>
                      <a:moveTo>
                        <a:pt x="24" y="29"/>
                      </a:moveTo>
                      <a:cubicBezTo>
                        <a:pt x="24" y="30"/>
                        <a:pt x="20" y="32"/>
                        <a:pt x="14" y="32"/>
                      </a:cubicBezTo>
                      <a:cubicBezTo>
                        <a:pt x="8" y="32"/>
                        <a:pt x="4" y="30"/>
                        <a:pt x="4" y="29"/>
                      </a:cubicBezTo>
                      <a:cubicBezTo>
                        <a:pt x="4" y="27"/>
                        <a:pt x="4" y="27"/>
                        <a:pt x="4" y="27"/>
                      </a:cubicBezTo>
                      <a:cubicBezTo>
                        <a:pt x="7" y="28"/>
                        <a:pt x="10" y="29"/>
                        <a:pt x="14" y="29"/>
                      </a:cubicBezTo>
                      <a:cubicBezTo>
                        <a:pt x="18" y="29"/>
                        <a:pt x="22" y="28"/>
                        <a:pt x="24" y="27"/>
                      </a:cubicBezTo>
                      <a:lnTo>
                        <a:pt x="24" y="29"/>
                      </a:lnTo>
                      <a:close/>
                      <a:moveTo>
                        <a:pt x="24" y="22"/>
                      </a:moveTo>
                      <a:cubicBezTo>
                        <a:pt x="24" y="23"/>
                        <a:pt x="20" y="25"/>
                        <a:pt x="14" y="25"/>
                      </a:cubicBezTo>
                      <a:cubicBezTo>
                        <a:pt x="8" y="25"/>
                        <a:pt x="4" y="23"/>
                        <a:pt x="4" y="22"/>
                      </a:cubicBezTo>
                      <a:cubicBezTo>
                        <a:pt x="4" y="20"/>
                        <a:pt x="4" y="20"/>
                        <a:pt x="4" y="20"/>
                      </a:cubicBezTo>
                      <a:cubicBezTo>
                        <a:pt x="7" y="21"/>
                        <a:pt x="10" y="22"/>
                        <a:pt x="14" y="22"/>
                      </a:cubicBezTo>
                      <a:cubicBezTo>
                        <a:pt x="18" y="22"/>
                        <a:pt x="22" y="21"/>
                        <a:pt x="24" y="20"/>
                      </a:cubicBezTo>
                      <a:lnTo>
                        <a:pt x="24" y="22"/>
                      </a:lnTo>
                      <a:close/>
                      <a:moveTo>
                        <a:pt x="24" y="15"/>
                      </a:moveTo>
                      <a:cubicBezTo>
                        <a:pt x="24" y="16"/>
                        <a:pt x="20" y="18"/>
                        <a:pt x="14" y="18"/>
                      </a:cubicBezTo>
                      <a:cubicBezTo>
                        <a:pt x="8" y="18"/>
                        <a:pt x="4" y="16"/>
                        <a:pt x="4" y="15"/>
                      </a:cubicBezTo>
                      <a:cubicBezTo>
                        <a:pt x="4" y="13"/>
                        <a:pt x="4" y="13"/>
                        <a:pt x="4" y="13"/>
                      </a:cubicBezTo>
                      <a:cubicBezTo>
                        <a:pt x="7" y="14"/>
                        <a:pt x="10" y="15"/>
                        <a:pt x="14" y="15"/>
                      </a:cubicBezTo>
                      <a:cubicBezTo>
                        <a:pt x="18" y="15"/>
                        <a:pt x="22" y="14"/>
                        <a:pt x="24" y="13"/>
                      </a:cubicBezTo>
                      <a:lnTo>
                        <a:pt x="24" y="15"/>
                      </a:lnTo>
                      <a:close/>
                      <a:moveTo>
                        <a:pt x="14" y="4"/>
                      </a:moveTo>
                      <a:cubicBezTo>
                        <a:pt x="20" y="4"/>
                        <a:pt x="24" y="6"/>
                        <a:pt x="24" y="7"/>
                      </a:cubicBezTo>
                      <a:cubicBezTo>
                        <a:pt x="24" y="9"/>
                        <a:pt x="20" y="11"/>
                        <a:pt x="14" y="11"/>
                      </a:cubicBezTo>
                      <a:cubicBezTo>
                        <a:pt x="8" y="11"/>
                        <a:pt x="4" y="9"/>
                        <a:pt x="4" y="7"/>
                      </a:cubicBezTo>
                      <a:cubicBezTo>
                        <a:pt x="4" y="6"/>
                        <a:pt x="8" y="4"/>
                        <a:pt x="14" y="4"/>
                      </a:cubicBezTo>
                      <a:close/>
                      <a:moveTo>
                        <a:pt x="14" y="46"/>
                      </a:moveTo>
                      <a:cubicBezTo>
                        <a:pt x="8" y="46"/>
                        <a:pt x="4" y="44"/>
                        <a:pt x="4" y="43"/>
                      </a:cubicBezTo>
                      <a:cubicBezTo>
                        <a:pt x="4" y="41"/>
                        <a:pt x="4" y="41"/>
                        <a:pt x="4" y="41"/>
                      </a:cubicBezTo>
                      <a:cubicBezTo>
                        <a:pt x="7" y="42"/>
                        <a:pt x="10" y="43"/>
                        <a:pt x="14" y="43"/>
                      </a:cubicBezTo>
                      <a:cubicBezTo>
                        <a:pt x="18" y="43"/>
                        <a:pt x="22" y="42"/>
                        <a:pt x="24" y="41"/>
                      </a:cubicBezTo>
                      <a:cubicBezTo>
                        <a:pt x="24" y="43"/>
                        <a:pt x="24" y="43"/>
                        <a:pt x="24" y="43"/>
                      </a:cubicBezTo>
                      <a:cubicBezTo>
                        <a:pt x="24" y="44"/>
                        <a:pt x="20" y="46"/>
                        <a:pt x="14"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99" name="Freeform 68">
                  <a:extLst>
                    <a:ext uri="{FF2B5EF4-FFF2-40B4-BE49-F238E27FC236}">
                      <a16:creationId xmlns:a16="http://schemas.microsoft.com/office/drawing/2014/main" id="{E31B4C1D-C7C2-4FEB-A8FC-801841188981}"/>
                    </a:ext>
                  </a:extLst>
                </p:cNvPr>
                <p:cNvSpPr>
                  <a:spLocks/>
                </p:cNvSpPr>
                <p:nvPr/>
              </p:nvSpPr>
              <p:spPr bwMode="auto">
                <a:xfrm>
                  <a:off x="9888538" y="682625"/>
                  <a:ext cx="117475" cy="195262"/>
                </a:xfrm>
                <a:custGeom>
                  <a:avLst/>
                  <a:gdLst>
                    <a:gd name="T0" fmla="*/ 12 w 17"/>
                    <a:gd name="T1" fmla="*/ 3 h 28"/>
                    <a:gd name="T2" fmla="*/ 13 w 17"/>
                    <a:gd name="T3" fmla="*/ 3 h 28"/>
                    <a:gd name="T4" fmla="*/ 11 w 17"/>
                    <a:gd name="T5" fmla="*/ 0 h 28"/>
                    <a:gd name="T6" fmla="*/ 9 w 17"/>
                    <a:gd name="T7" fmla="*/ 2 h 28"/>
                    <a:gd name="T8" fmla="*/ 8 w 17"/>
                    <a:gd name="T9" fmla="*/ 3 h 28"/>
                    <a:gd name="T10" fmla="*/ 5 w 17"/>
                    <a:gd name="T11" fmla="*/ 4 h 28"/>
                    <a:gd name="T12" fmla="*/ 2 w 17"/>
                    <a:gd name="T13" fmla="*/ 8 h 28"/>
                    <a:gd name="T14" fmla="*/ 8 w 17"/>
                    <a:gd name="T15" fmla="*/ 16 h 28"/>
                    <a:gd name="T16" fmla="*/ 12 w 17"/>
                    <a:gd name="T17" fmla="*/ 19 h 28"/>
                    <a:gd name="T18" fmla="*/ 10 w 17"/>
                    <a:gd name="T19" fmla="*/ 21 h 28"/>
                    <a:gd name="T20" fmla="*/ 8 w 17"/>
                    <a:gd name="T21" fmla="*/ 21 h 28"/>
                    <a:gd name="T22" fmla="*/ 4 w 17"/>
                    <a:gd name="T23" fmla="*/ 19 h 28"/>
                    <a:gd name="T24" fmla="*/ 1 w 17"/>
                    <a:gd name="T25" fmla="*/ 18 h 28"/>
                    <a:gd name="T26" fmla="*/ 1 w 17"/>
                    <a:gd name="T27" fmla="*/ 21 h 28"/>
                    <a:gd name="T28" fmla="*/ 5 w 17"/>
                    <a:gd name="T29" fmla="*/ 25 h 28"/>
                    <a:gd name="T30" fmla="*/ 5 w 17"/>
                    <a:gd name="T31" fmla="*/ 25 h 28"/>
                    <a:gd name="T32" fmla="*/ 7 w 17"/>
                    <a:gd name="T33" fmla="*/ 28 h 28"/>
                    <a:gd name="T34" fmla="*/ 7 w 17"/>
                    <a:gd name="T35" fmla="*/ 28 h 28"/>
                    <a:gd name="T36" fmla="*/ 9 w 17"/>
                    <a:gd name="T37" fmla="*/ 26 h 28"/>
                    <a:gd name="T38" fmla="*/ 9 w 17"/>
                    <a:gd name="T39" fmla="*/ 25 h 28"/>
                    <a:gd name="T40" fmla="*/ 13 w 17"/>
                    <a:gd name="T41" fmla="*/ 24 h 28"/>
                    <a:gd name="T42" fmla="*/ 16 w 17"/>
                    <a:gd name="T43" fmla="*/ 20 h 28"/>
                    <a:gd name="T44" fmla="*/ 10 w 17"/>
                    <a:gd name="T45" fmla="*/ 12 h 28"/>
                    <a:gd name="T46" fmla="*/ 6 w 17"/>
                    <a:gd name="T47" fmla="*/ 9 h 28"/>
                    <a:gd name="T48" fmla="*/ 7 w 17"/>
                    <a:gd name="T49" fmla="*/ 7 h 28"/>
                    <a:gd name="T50" fmla="*/ 10 w 17"/>
                    <a:gd name="T51" fmla="*/ 7 h 28"/>
                    <a:gd name="T52" fmla="*/ 10 w 17"/>
                    <a:gd name="T53" fmla="*/ 7 h 28"/>
                    <a:gd name="T54" fmla="*/ 13 w 17"/>
                    <a:gd name="T55" fmla="*/ 9 h 28"/>
                    <a:gd name="T56" fmla="*/ 15 w 17"/>
                    <a:gd name="T57" fmla="*/ 10 h 28"/>
                    <a:gd name="T58" fmla="*/ 16 w 17"/>
                    <a:gd name="T59" fmla="*/ 7 h 28"/>
                    <a:gd name="T60" fmla="*/ 12 w 17"/>
                    <a:gd name="T61" fmla="*/ 3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 h="28">
                      <a:moveTo>
                        <a:pt x="12" y="3"/>
                      </a:moveTo>
                      <a:cubicBezTo>
                        <a:pt x="13" y="3"/>
                        <a:pt x="13" y="3"/>
                        <a:pt x="13" y="3"/>
                      </a:cubicBezTo>
                      <a:cubicBezTo>
                        <a:pt x="13" y="2"/>
                        <a:pt x="12" y="1"/>
                        <a:pt x="11" y="0"/>
                      </a:cubicBezTo>
                      <a:cubicBezTo>
                        <a:pt x="10" y="0"/>
                        <a:pt x="9" y="1"/>
                        <a:pt x="9" y="2"/>
                      </a:cubicBezTo>
                      <a:cubicBezTo>
                        <a:pt x="8" y="3"/>
                        <a:pt x="8" y="3"/>
                        <a:pt x="8" y="3"/>
                      </a:cubicBezTo>
                      <a:cubicBezTo>
                        <a:pt x="7" y="3"/>
                        <a:pt x="6" y="3"/>
                        <a:pt x="5" y="4"/>
                      </a:cubicBezTo>
                      <a:cubicBezTo>
                        <a:pt x="4" y="5"/>
                        <a:pt x="3" y="7"/>
                        <a:pt x="2" y="8"/>
                      </a:cubicBezTo>
                      <a:cubicBezTo>
                        <a:pt x="2" y="13"/>
                        <a:pt x="6" y="15"/>
                        <a:pt x="8" y="16"/>
                      </a:cubicBezTo>
                      <a:cubicBezTo>
                        <a:pt x="12" y="17"/>
                        <a:pt x="12" y="19"/>
                        <a:pt x="12" y="19"/>
                      </a:cubicBezTo>
                      <a:cubicBezTo>
                        <a:pt x="11" y="20"/>
                        <a:pt x="11" y="20"/>
                        <a:pt x="10" y="21"/>
                      </a:cubicBezTo>
                      <a:cubicBezTo>
                        <a:pt x="10" y="21"/>
                        <a:pt x="9" y="21"/>
                        <a:pt x="8" y="21"/>
                      </a:cubicBezTo>
                      <a:cubicBezTo>
                        <a:pt x="7" y="21"/>
                        <a:pt x="5" y="20"/>
                        <a:pt x="4" y="19"/>
                      </a:cubicBezTo>
                      <a:cubicBezTo>
                        <a:pt x="3" y="18"/>
                        <a:pt x="2" y="18"/>
                        <a:pt x="1" y="18"/>
                      </a:cubicBezTo>
                      <a:cubicBezTo>
                        <a:pt x="0" y="19"/>
                        <a:pt x="0" y="20"/>
                        <a:pt x="1" y="21"/>
                      </a:cubicBezTo>
                      <a:cubicBezTo>
                        <a:pt x="2" y="23"/>
                        <a:pt x="4" y="24"/>
                        <a:pt x="5" y="25"/>
                      </a:cubicBezTo>
                      <a:cubicBezTo>
                        <a:pt x="5" y="25"/>
                        <a:pt x="5" y="25"/>
                        <a:pt x="5" y="25"/>
                      </a:cubicBezTo>
                      <a:cubicBezTo>
                        <a:pt x="5" y="26"/>
                        <a:pt x="6" y="27"/>
                        <a:pt x="7" y="28"/>
                      </a:cubicBezTo>
                      <a:cubicBezTo>
                        <a:pt x="7" y="28"/>
                        <a:pt x="7" y="28"/>
                        <a:pt x="7" y="28"/>
                      </a:cubicBezTo>
                      <a:cubicBezTo>
                        <a:pt x="8" y="28"/>
                        <a:pt x="9" y="27"/>
                        <a:pt x="9" y="26"/>
                      </a:cubicBezTo>
                      <a:cubicBezTo>
                        <a:pt x="9" y="25"/>
                        <a:pt x="9" y="25"/>
                        <a:pt x="9" y="25"/>
                      </a:cubicBezTo>
                      <a:cubicBezTo>
                        <a:pt x="11" y="25"/>
                        <a:pt x="12" y="25"/>
                        <a:pt x="13" y="24"/>
                      </a:cubicBezTo>
                      <a:cubicBezTo>
                        <a:pt x="14" y="23"/>
                        <a:pt x="15" y="21"/>
                        <a:pt x="16" y="20"/>
                      </a:cubicBezTo>
                      <a:cubicBezTo>
                        <a:pt x="16" y="15"/>
                        <a:pt x="11" y="13"/>
                        <a:pt x="10" y="12"/>
                      </a:cubicBezTo>
                      <a:cubicBezTo>
                        <a:pt x="7" y="11"/>
                        <a:pt x="6" y="10"/>
                        <a:pt x="6" y="9"/>
                      </a:cubicBezTo>
                      <a:cubicBezTo>
                        <a:pt x="6" y="8"/>
                        <a:pt x="7" y="8"/>
                        <a:pt x="7" y="7"/>
                      </a:cubicBezTo>
                      <a:cubicBezTo>
                        <a:pt x="8" y="7"/>
                        <a:pt x="9" y="7"/>
                        <a:pt x="10" y="7"/>
                      </a:cubicBezTo>
                      <a:cubicBezTo>
                        <a:pt x="10" y="7"/>
                        <a:pt x="10" y="7"/>
                        <a:pt x="10" y="7"/>
                      </a:cubicBezTo>
                      <a:cubicBezTo>
                        <a:pt x="11" y="7"/>
                        <a:pt x="12" y="8"/>
                        <a:pt x="13" y="9"/>
                      </a:cubicBezTo>
                      <a:cubicBezTo>
                        <a:pt x="13" y="10"/>
                        <a:pt x="14" y="10"/>
                        <a:pt x="15" y="10"/>
                      </a:cubicBezTo>
                      <a:cubicBezTo>
                        <a:pt x="16" y="9"/>
                        <a:pt x="17" y="8"/>
                        <a:pt x="16" y="7"/>
                      </a:cubicBezTo>
                      <a:cubicBezTo>
                        <a:pt x="16" y="5"/>
                        <a:pt x="14" y="4"/>
                        <a:pt x="12"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191" name="Group 190">
                <a:extLst>
                  <a:ext uri="{FF2B5EF4-FFF2-40B4-BE49-F238E27FC236}">
                    <a16:creationId xmlns:a16="http://schemas.microsoft.com/office/drawing/2014/main" id="{D1F06DC5-3530-4749-99B8-9AAA7A8250CA}"/>
                  </a:ext>
                </a:extLst>
              </p:cNvPr>
              <p:cNvGrpSpPr/>
              <p:nvPr/>
            </p:nvGrpSpPr>
            <p:grpSpPr>
              <a:xfrm>
                <a:off x="7107142" y="4662266"/>
                <a:ext cx="636046" cy="628077"/>
                <a:chOff x="9444038" y="3805238"/>
                <a:chExt cx="633412" cy="625476"/>
              </a:xfrm>
              <a:solidFill>
                <a:schemeClr val="bg1"/>
              </a:solidFill>
            </p:grpSpPr>
            <p:sp>
              <p:nvSpPr>
                <p:cNvPr id="192" name="Freeform 72">
                  <a:extLst>
                    <a:ext uri="{FF2B5EF4-FFF2-40B4-BE49-F238E27FC236}">
                      <a16:creationId xmlns:a16="http://schemas.microsoft.com/office/drawing/2014/main" id="{B9B8B296-2330-4E2F-B0F8-127C1C6A30DC}"/>
                    </a:ext>
                  </a:extLst>
                </p:cNvPr>
                <p:cNvSpPr>
                  <a:spLocks noEditPoints="1"/>
                </p:cNvSpPr>
                <p:nvPr/>
              </p:nvSpPr>
              <p:spPr bwMode="auto">
                <a:xfrm>
                  <a:off x="9444038" y="3805238"/>
                  <a:ext cx="620712" cy="619125"/>
                </a:xfrm>
                <a:custGeom>
                  <a:avLst/>
                  <a:gdLst>
                    <a:gd name="T0" fmla="*/ 91 w 94"/>
                    <a:gd name="T1" fmla="*/ 27 h 94"/>
                    <a:gd name="T2" fmla="*/ 94 w 94"/>
                    <a:gd name="T3" fmla="*/ 20 h 94"/>
                    <a:gd name="T4" fmla="*/ 91 w 94"/>
                    <a:gd name="T5" fmla="*/ 13 h 94"/>
                    <a:gd name="T6" fmla="*/ 82 w 94"/>
                    <a:gd name="T7" fmla="*/ 3 h 94"/>
                    <a:gd name="T8" fmla="*/ 69 w 94"/>
                    <a:gd name="T9" fmla="*/ 3 h 94"/>
                    <a:gd name="T10" fmla="*/ 12 w 94"/>
                    <a:gd name="T11" fmla="*/ 60 h 94"/>
                    <a:gd name="T12" fmla="*/ 11 w 94"/>
                    <a:gd name="T13" fmla="*/ 62 h 94"/>
                    <a:gd name="T14" fmla="*/ 1 w 94"/>
                    <a:gd name="T15" fmla="*/ 87 h 94"/>
                    <a:gd name="T16" fmla="*/ 2 w 94"/>
                    <a:gd name="T17" fmla="*/ 92 h 94"/>
                    <a:gd name="T18" fmla="*/ 6 w 94"/>
                    <a:gd name="T19" fmla="*/ 94 h 94"/>
                    <a:gd name="T20" fmla="*/ 7 w 94"/>
                    <a:gd name="T21" fmla="*/ 94 h 94"/>
                    <a:gd name="T22" fmla="*/ 33 w 94"/>
                    <a:gd name="T23" fmla="*/ 83 h 94"/>
                    <a:gd name="T24" fmla="*/ 34 w 94"/>
                    <a:gd name="T25" fmla="*/ 83 h 94"/>
                    <a:gd name="T26" fmla="*/ 91 w 94"/>
                    <a:gd name="T27" fmla="*/ 27 h 94"/>
                    <a:gd name="T28" fmla="*/ 17 w 94"/>
                    <a:gd name="T29" fmla="*/ 85 h 94"/>
                    <a:gd name="T30" fmla="*/ 9 w 94"/>
                    <a:gd name="T31" fmla="*/ 77 h 94"/>
                    <a:gd name="T32" fmla="*/ 14 w 94"/>
                    <a:gd name="T33" fmla="*/ 65 h 94"/>
                    <a:gd name="T34" fmla="*/ 29 w 94"/>
                    <a:gd name="T35" fmla="*/ 81 h 94"/>
                    <a:gd name="T36" fmla="*/ 17 w 94"/>
                    <a:gd name="T37" fmla="*/ 85 h 94"/>
                    <a:gd name="T38" fmla="*/ 72 w 94"/>
                    <a:gd name="T39" fmla="*/ 6 h 94"/>
                    <a:gd name="T40" fmla="*/ 79 w 94"/>
                    <a:gd name="T41" fmla="*/ 6 h 94"/>
                    <a:gd name="T42" fmla="*/ 88 w 94"/>
                    <a:gd name="T43" fmla="*/ 15 h 94"/>
                    <a:gd name="T44" fmla="*/ 90 w 94"/>
                    <a:gd name="T45" fmla="*/ 20 h 94"/>
                    <a:gd name="T46" fmla="*/ 88 w 94"/>
                    <a:gd name="T47" fmla="*/ 24 h 94"/>
                    <a:gd name="T48" fmla="*/ 33 w 94"/>
                    <a:gd name="T49" fmla="*/ 79 h 94"/>
                    <a:gd name="T50" fmla="*/ 27 w 94"/>
                    <a:gd name="T51" fmla="*/ 73 h 94"/>
                    <a:gd name="T52" fmla="*/ 72 w 94"/>
                    <a:gd name="T53" fmla="*/ 28 h 94"/>
                    <a:gd name="T54" fmla="*/ 72 w 94"/>
                    <a:gd name="T55" fmla="*/ 25 h 94"/>
                    <a:gd name="T56" fmla="*/ 70 w 94"/>
                    <a:gd name="T57" fmla="*/ 25 h 94"/>
                    <a:gd name="T58" fmla="*/ 25 w 94"/>
                    <a:gd name="T59" fmla="*/ 70 h 94"/>
                    <a:gd name="T60" fmla="*/ 16 w 94"/>
                    <a:gd name="T61" fmla="*/ 62 h 94"/>
                    <a:gd name="T62" fmla="*/ 72 w 94"/>
                    <a:gd name="T63" fmla="*/ 6 h 94"/>
                    <a:gd name="T64" fmla="*/ 6 w 94"/>
                    <a:gd name="T65" fmla="*/ 90 h 94"/>
                    <a:gd name="T66" fmla="*/ 5 w 94"/>
                    <a:gd name="T67" fmla="*/ 90 h 94"/>
                    <a:gd name="T68" fmla="*/ 5 w 94"/>
                    <a:gd name="T69" fmla="*/ 89 h 94"/>
                    <a:gd name="T70" fmla="*/ 8 w 94"/>
                    <a:gd name="T71" fmla="*/ 81 h 94"/>
                    <a:gd name="T72" fmla="*/ 13 w 94"/>
                    <a:gd name="T73" fmla="*/ 87 h 94"/>
                    <a:gd name="T74" fmla="*/ 6 w 94"/>
                    <a:gd name="T75" fmla="*/ 9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4" h="94">
                      <a:moveTo>
                        <a:pt x="91" y="27"/>
                      </a:moveTo>
                      <a:cubicBezTo>
                        <a:pt x="93" y="25"/>
                        <a:pt x="94" y="22"/>
                        <a:pt x="94" y="20"/>
                      </a:cubicBezTo>
                      <a:cubicBezTo>
                        <a:pt x="94" y="17"/>
                        <a:pt x="93" y="14"/>
                        <a:pt x="91" y="13"/>
                      </a:cubicBezTo>
                      <a:cubicBezTo>
                        <a:pt x="82" y="3"/>
                        <a:pt x="82" y="3"/>
                        <a:pt x="82" y="3"/>
                      </a:cubicBezTo>
                      <a:cubicBezTo>
                        <a:pt x="78" y="0"/>
                        <a:pt x="72" y="0"/>
                        <a:pt x="69" y="3"/>
                      </a:cubicBezTo>
                      <a:cubicBezTo>
                        <a:pt x="12" y="60"/>
                        <a:pt x="12" y="60"/>
                        <a:pt x="12" y="60"/>
                      </a:cubicBezTo>
                      <a:cubicBezTo>
                        <a:pt x="12" y="61"/>
                        <a:pt x="11" y="61"/>
                        <a:pt x="11" y="62"/>
                      </a:cubicBezTo>
                      <a:cubicBezTo>
                        <a:pt x="11" y="64"/>
                        <a:pt x="8" y="69"/>
                        <a:pt x="1" y="87"/>
                      </a:cubicBezTo>
                      <a:cubicBezTo>
                        <a:pt x="0" y="89"/>
                        <a:pt x="1" y="91"/>
                        <a:pt x="2" y="92"/>
                      </a:cubicBezTo>
                      <a:cubicBezTo>
                        <a:pt x="3" y="93"/>
                        <a:pt x="5" y="94"/>
                        <a:pt x="6" y="94"/>
                      </a:cubicBezTo>
                      <a:cubicBezTo>
                        <a:pt x="6" y="94"/>
                        <a:pt x="7" y="94"/>
                        <a:pt x="7" y="94"/>
                      </a:cubicBezTo>
                      <a:cubicBezTo>
                        <a:pt x="25" y="87"/>
                        <a:pt x="31" y="84"/>
                        <a:pt x="33" y="83"/>
                      </a:cubicBezTo>
                      <a:cubicBezTo>
                        <a:pt x="34" y="83"/>
                        <a:pt x="34" y="83"/>
                        <a:pt x="34" y="83"/>
                      </a:cubicBezTo>
                      <a:lnTo>
                        <a:pt x="91" y="27"/>
                      </a:lnTo>
                      <a:close/>
                      <a:moveTo>
                        <a:pt x="17" y="85"/>
                      </a:moveTo>
                      <a:cubicBezTo>
                        <a:pt x="9" y="77"/>
                        <a:pt x="9" y="77"/>
                        <a:pt x="9" y="77"/>
                      </a:cubicBezTo>
                      <a:cubicBezTo>
                        <a:pt x="11" y="73"/>
                        <a:pt x="13" y="68"/>
                        <a:pt x="14" y="65"/>
                      </a:cubicBezTo>
                      <a:cubicBezTo>
                        <a:pt x="29" y="81"/>
                        <a:pt x="29" y="81"/>
                        <a:pt x="29" y="81"/>
                      </a:cubicBezTo>
                      <a:cubicBezTo>
                        <a:pt x="27" y="82"/>
                        <a:pt x="22" y="84"/>
                        <a:pt x="17" y="85"/>
                      </a:cubicBezTo>
                      <a:close/>
                      <a:moveTo>
                        <a:pt x="72" y="6"/>
                      </a:moveTo>
                      <a:cubicBezTo>
                        <a:pt x="74" y="4"/>
                        <a:pt x="77" y="4"/>
                        <a:pt x="79" y="6"/>
                      </a:cubicBezTo>
                      <a:cubicBezTo>
                        <a:pt x="88" y="15"/>
                        <a:pt x="88" y="15"/>
                        <a:pt x="88" y="15"/>
                      </a:cubicBezTo>
                      <a:cubicBezTo>
                        <a:pt x="89" y="16"/>
                        <a:pt x="90" y="18"/>
                        <a:pt x="90" y="20"/>
                      </a:cubicBezTo>
                      <a:cubicBezTo>
                        <a:pt x="90" y="21"/>
                        <a:pt x="89" y="23"/>
                        <a:pt x="88" y="24"/>
                      </a:cubicBezTo>
                      <a:cubicBezTo>
                        <a:pt x="33" y="79"/>
                        <a:pt x="33" y="79"/>
                        <a:pt x="33" y="79"/>
                      </a:cubicBezTo>
                      <a:cubicBezTo>
                        <a:pt x="27" y="73"/>
                        <a:pt x="27" y="73"/>
                        <a:pt x="27" y="73"/>
                      </a:cubicBezTo>
                      <a:cubicBezTo>
                        <a:pt x="72" y="28"/>
                        <a:pt x="72" y="28"/>
                        <a:pt x="72" y="28"/>
                      </a:cubicBezTo>
                      <a:cubicBezTo>
                        <a:pt x="73" y="27"/>
                        <a:pt x="73" y="26"/>
                        <a:pt x="72" y="25"/>
                      </a:cubicBezTo>
                      <a:cubicBezTo>
                        <a:pt x="72" y="24"/>
                        <a:pt x="70" y="24"/>
                        <a:pt x="70" y="25"/>
                      </a:cubicBezTo>
                      <a:cubicBezTo>
                        <a:pt x="25" y="70"/>
                        <a:pt x="25" y="70"/>
                        <a:pt x="25" y="70"/>
                      </a:cubicBezTo>
                      <a:cubicBezTo>
                        <a:pt x="16" y="62"/>
                        <a:pt x="16" y="62"/>
                        <a:pt x="16" y="62"/>
                      </a:cubicBezTo>
                      <a:lnTo>
                        <a:pt x="72" y="6"/>
                      </a:lnTo>
                      <a:close/>
                      <a:moveTo>
                        <a:pt x="6" y="90"/>
                      </a:moveTo>
                      <a:cubicBezTo>
                        <a:pt x="6" y="90"/>
                        <a:pt x="5" y="90"/>
                        <a:pt x="5" y="90"/>
                      </a:cubicBezTo>
                      <a:cubicBezTo>
                        <a:pt x="5" y="89"/>
                        <a:pt x="5" y="89"/>
                        <a:pt x="5" y="89"/>
                      </a:cubicBezTo>
                      <a:cubicBezTo>
                        <a:pt x="6" y="86"/>
                        <a:pt x="7" y="84"/>
                        <a:pt x="8" y="81"/>
                      </a:cubicBezTo>
                      <a:cubicBezTo>
                        <a:pt x="13" y="87"/>
                        <a:pt x="13" y="87"/>
                        <a:pt x="13" y="87"/>
                      </a:cubicBezTo>
                      <a:cubicBezTo>
                        <a:pt x="11" y="88"/>
                        <a:pt x="8" y="89"/>
                        <a:pt x="6" y="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93" name="Freeform 73">
                  <a:extLst>
                    <a:ext uri="{FF2B5EF4-FFF2-40B4-BE49-F238E27FC236}">
                      <a16:creationId xmlns:a16="http://schemas.microsoft.com/office/drawing/2014/main" id="{797D382C-12A9-4A3A-ADA0-D9B81408BD2D}"/>
                    </a:ext>
                  </a:extLst>
                </p:cNvPr>
                <p:cNvSpPr>
                  <a:spLocks/>
                </p:cNvSpPr>
                <p:nvPr/>
              </p:nvSpPr>
              <p:spPr bwMode="auto">
                <a:xfrm>
                  <a:off x="9444038" y="3805238"/>
                  <a:ext cx="309562" cy="303213"/>
                </a:xfrm>
                <a:custGeom>
                  <a:avLst/>
                  <a:gdLst>
                    <a:gd name="T0" fmla="*/ 20 w 47"/>
                    <a:gd name="T1" fmla="*/ 45 h 46"/>
                    <a:gd name="T2" fmla="*/ 21 w 47"/>
                    <a:gd name="T3" fmla="*/ 46 h 46"/>
                    <a:gd name="T4" fmla="*/ 23 w 47"/>
                    <a:gd name="T5" fmla="*/ 45 h 46"/>
                    <a:gd name="T6" fmla="*/ 23 w 47"/>
                    <a:gd name="T7" fmla="*/ 42 h 46"/>
                    <a:gd name="T8" fmla="*/ 20 w 47"/>
                    <a:gd name="T9" fmla="*/ 39 h 46"/>
                    <a:gd name="T10" fmla="*/ 24 w 47"/>
                    <a:gd name="T11" fmla="*/ 36 h 46"/>
                    <a:gd name="T12" fmla="*/ 24 w 47"/>
                    <a:gd name="T13" fmla="*/ 33 h 46"/>
                    <a:gd name="T14" fmla="*/ 21 w 47"/>
                    <a:gd name="T15" fmla="*/ 33 h 46"/>
                    <a:gd name="T16" fmla="*/ 17 w 47"/>
                    <a:gd name="T17" fmla="*/ 37 h 46"/>
                    <a:gd name="T18" fmla="*/ 13 w 47"/>
                    <a:gd name="T19" fmla="*/ 32 h 46"/>
                    <a:gd name="T20" fmla="*/ 24 w 47"/>
                    <a:gd name="T21" fmla="*/ 21 h 46"/>
                    <a:gd name="T22" fmla="*/ 24 w 47"/>
                    <a:gd name="T23" fmla="*/ 18 h 46"/>
                    <a:gd name="T24" fmla="*/ 21 w 47"/>
                    <a:gd name="T25" fmla="*/ 18 h 46"/>
                    <a:gd name="T26" fmla="*/ 10 w 47"/>
                    <a:gd name="T27" fmla="*/ 30 h 46"/>
                    <a:gd name="T28" fmla="*/ 5 w 47"/>
                    <a:gd name="T29" fmla="*/ 25 h 46"/>
                    <a:gd name="T30" fmla="*/ 26 w 47"/>
                    <a:gd name="T31" fmla="*/ 4 h 46"/>
                    <a:gd name="T32" fmla="*/ 43 w 47"/>
                    <a:gd name="T33" fmla="*/ 22 h 46"/>
                    <a:gd name="T34" fmla="*/ 46 w 47"/>
                    <a:gd name="T35" fmla="*/ 22 h 46"/>
                    <a:gd name="T36" fmla="*/ 46 w 47"/>
                    <a:gd name="T37" fmla="*/ 19 h 46"/>
                    <a:gd name="T38" fmla="*/ 27 w 47"/>
                    <a:gd name="T39" fmla="*/ 0 h 46"/>
                    <a:gd name="T40" fmla="*/ 26 w 47"/>
                    <a:gd name="T41" fmla="*/ 0 h 46"/>
                    <a:gd name="T42" fmla="*/ 25 w 47"/>
                    <a:gd name="T43" fmla="*/ 0 h 46"/>
                    <a:gd name="T44" fmla="*/ 1 w 47"/>
                    <a:gd name="T45" fmla="*/ 24 h 46"/>
                    <a:gd name="T46" fmla="*/ 1 w 47"/>
                    <a:gd name="T47" fmla="*/ 26 h 46"/>
                    <a:gd name="T48" fmla="*/ 20 w 47"/>
                    <a:gd name="T49" fmla="*/ 4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 h="46">
                      <a:moveTo>
                        <a:pt x="20" y="45"/>
                      </a:moveTo>
                      <a:cubicBezTo>
                        <a:pt x="20" y="46"/>
                        <a:pt x="21" y="46"/>
                        <a:pt x="21" y="46"/>
                      </a:cubicBezTo>
                      <a:cubicBezTo>
                        <a:pt x="22" y="46"/>
                        <a:pt x="22" y="46"/>
                        <a:pt x="23" y="45"/>
                      </a:cubicBezTo>
                      <a:cubicBezTo>
                        <a:pt x="23" y="44"/>
                        <a:pt x="23" y="43"/>
                        <a:pt x="23" y="42"/>
                      </a:cubicBezTo>
                      <a:cubicBezTo>
                        <a:pt x="20" y="39"/>
                        <a:pt x="20" y="39"/>
                        <a:pt x="20" y="39"/>
                      </a:cubicBezTo>
                      <a:cubicBezTo>
                        <a:pt x="24" y="36"/>
                        <a:pt x="24" y="36"/>
                        <a:pt x="24" y="36"/>
                      </a:cubicBezTo>
                      <a:cubicBezTo>
                        <a:pt x="24" y="35"/>
                        <a:pt x="24" y="34"/>
                        <a:pt x="24" y="33"/>
                      </a:cubicBezTo>
                      <a:cubicBezTo>
                        <a:pt x="23" y="32"/>
                        <a:pt x="22" y="32"/>
                        <a:pt x="21" y="33"/>
                      </a:cubicBezTo>
                      <a:cubicBezTo>
                        <a:pt x="17" y="37"/>
                        <a:pt x="17" y="37"/>
                        <a:pt x="17" y="37"/>
                      </a:cubicBezTo>
                      <a:cubicBezTo>
                        <a:pt x="13" y="32"/>
                        <a:pt x="13" y="32"/>
                        <a:pt x="13" y="32"/>
                      </a:cubicBezTo>
                      <a:cubicBezTo>
                        <a:pt x="24" y="21"/>
                        <a:pt x="24" y="21"/>
                        <a:pt x="24" y="21"/>
                      </a:cubicBezTo>
                      <a:cubicBezTo>
                        <a:pt x="25" y="20"/>
                        <a:pt x="25" y="19"/>
                        <a:pt x="24" y="18"/>
                      </a:cubicBezTo>
                      <a:cubicBezTo>
                        <a:pt x="24" y="17"/>
                        <a:pt x="22" y="17"/>
                        <a:pt x="21" y="18"/>
                      </a:cubicBezTo>
                      <a:cubicBezTo>
                        <a:pt x="10" y="30"/>
                        <a:pt x="10" y="30"/>
                        <a:pt x="10" y="30"/>
                      </a:cubicBezTo>
                      <a:cubicBezTo>
                        <a:pt x="5" y="25"/>
                        <a:pt x="5" y="25"/>
                        <a:pt x="5" y="25"/>
                      </a:cubicBezTo>
                      <a:cubicBezTo>
                        <a:pt x="26" y="4"/>
                        <a:pt x="26" y="4"/>
                        <a:pt x="26" y="4"/>
                      </a:cubicBezTo>
                      <a:cubicBezTo>
                        <a:pt x="43" y="22"/>
                        <a:pt x="43" y="22"/>
                        <a:pt x="43" y="22"/>
                      </a:cubicBezTo>
                      <a:cubicBezTo>
                        <a:pt x="44" y="22"/>
                        <a:pt x="45" y="22"/>
                        <a:pt x="46" y="22"/>
                      </a:cubicBezTo>
                      <a:cubicBezTo>
                        <a:pt x="47" y="21"/>
                        <a:pt x="47" y="20"/>
                        <a:pt x="46" y="19"/>
                      </a:cubicBezTo>
                      <a:cubicBezTo>
                        <a:pt x="27" y="0"/>
                        <a:pt x="27" y="0"/>
                        <a:pt x="27" y="0"/>
                      </a:cubicBezTo>
                      <a:cubicBezTo>
                        <a:pt x="27" y="0"/>
                        <a:pt x="26" y="0"/>
                        <a:pt x="26" y="0"/>
                      </a:cubicBezTo>
                      <a:cubicBezTo>
                        <a:pt x="25" y="0"/>
                        <a:pt x="25" y="0"/>
                        <a:pt x="25" y="0"/>
                      </a:cubicBezTo>
                      <a:cubicBezTo>
                        <a:pt x="1" y="24"/>
                        <a:pt x="1" y="24"/>
                        <a:pt x="1" y="24"/>
                      </a:cubicBezTo>
                      <a:cubicBezTo>
                        <a:pt x="0" y="24"/>
                        <a:pt x="0" y="26"/>
                        <a:pt x="1" y="26"/>
                      </a:cubicBezTo>
                      <a:lnTo>
                        <a:pt x="20"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94" name="Freeform 74">
                  <a:extLst>
                    <a:ext uri="{FF2B5EF4-FFF2-40B4-BE49-F238E27FC236}">
                      <a16:creationId xmlns:a16="http://schemas.microsoft.com/office/drawing/2014/main" id="{012AD106-AE6B-4992-B5AA-99448082C277}"/>
                    </a:ext>
                  </a:extLst>
                </p:cNvPr>
                <p:cNvSpPr>
                  <a:spLocks/>
                </p:cNvSpPr>
                <p:nvPr/>
              </p:nvSpPr>
              <p:spPr bwMode="auto">
                <a:xfrm>
                  <a:off x="9767888" y="4121151"/>
                  <a:ext cx="309562" cy="309563"/>
                </a:xfrm>
                <a:custGeom>
                  <a:avLst/>
                  <a:gdLst>
                    <a:gd name="T0" fmla="*/ 46 w 47"/>
                    <a:gd name="T1" fmla="*/ 20 h 47"/>
                    <a:gd name="T2" fmla="*/ 27 w 47"/>
                    <a:gd name="T3" fmla="*/ 1 h 47"/>
                    <a:gd name="T4" fmla="*/ 24 w 47"/>
                    <a:gd name="T5" fmla="*/ 1 h 47"/>
                    <a:gd name="T6" fmla="*/ 24 w 47"/>
                    <a:gd name="T7" fmla="*/ 4 h 47"/>
                    <a:gd name="T8" fmla="*/ 42 w 47"/>
                    <a:gd name="T9" fmla="*/ 22 h 47"/>
                    <a:gd name="T10" fmla="*/ 21 w 47"/>
                    <a:gd name="T11" fmla="*/ 42 h 47"/>
                    <a:gd name="T12" fmla="*/ 17 w 47"/>
                    <a:gd name="T13" fmla="*/ 38 h 47"/>
                    <a:gd name="T14" fmla="*/ 28 w 47"/>
                    <a:gd name="T15" fmla="*/ 26 h 47"/>
                    <a:gd name="T16" fmla="*/ 28 w 47"/>
                    <a:gd name="T17" fmla="*/ 23 h 47"/>
                    <a:gd name="T18" fmla="*/ 26 w 47"/>
                    <a:gd name="T19" fmla="*/ 23 h 47"/>
                    <a:gd name="T20" fmla="*/ 14 w 47"/>
                    <a:gd name="T21" fmla="*/ 35 h 47"/>
                    <a:gd name="T22" fmla="*/ 10 w 47"/>
                    <a:gd name="T23" fmla="*/ 30 h 47"/>
                    <a:gd name="T24" fmla="*/ 13 w 47"/>
                    <a:gd name="T25" fmla="*/ 27 h 47"/>
                    <a:gd name="T26" fmla="*/ 13 w 47"/>
                    <a:gd name="T27" fmla="*/ 24 h 47"/>
                    <a:gd name="T28" fmla="*/ 11 w 47"/>
                    <a:gd name="T29" fmla="*/ 24 h 47"/>
                    <a:gd name="T30" fmla="*/ 7 w 47"/>
                    <a:gd name="T31" fmla="*/ 27 h 47"/>
                    <a:gd name="T32" fmla="*/ 4 w 47"/>
                    <a:gd name="T33" fmla="*/ 24 h 47"/>
                    <a:gd name="T34" fmla="*/ 1 w 47"/>
                    <a:gd name="T35" fmla="*/ 24 h 47"/>
                    <a:gd name="T36" fmla="*/ 1 w 47"/>
                    <a:gd name="T37" fmla="*/ 27 h 47"/>
                    <a:gd name="T38" fmla="*/ 20 w 47"/>
                    <a:gd name="T39" fmla="*/ 46 h 47"/>
                    <a:gd name="T40" fmla="*/ 21 w 47"/>
                    <a:gd name="T41" fmla="*/ 47 h 47"/>
                    <a:gd name="T42" fmla="*/ 23 w 47"/>
                    <a:gd name="T43" fmla="*/ 46 h 47"/>
                    <a:gd name="T44" fmla="*/ 46 w 47"/>
                    <a:gd name="T45" fmla="*/ 23 h 47"/>
                    <a:gd name="T46" fmla="*/ 47 w 47"/>
                    <a:gd name="T47" fmla="*/ 22 h 47"/>
                    <a:gd name="T48" fmla="*/ 46 w 47"/>
                    <a:gd name="T49" fmla="*/ 2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 h="47">
                      <a:moveTo>
                        <a:pt x="46" y="20"/>
                      </a:moveTo>
                      <a:cubicBezTo>
                        <a:pt x="27" y="1"/>
                        <a:pt x="27" y="1"/>
                        <a:pt x="27" y="1"/>
                      </a:cubicBezTo>
                      <a:cubicBezTo>
                        <a:pt x="26" y="0"/>
                        <a:pt x="25" y="0"/>
                        <a:pt x="24" y="1"/>
                      </a:cubicBezTo>
                      <a:cubicBezTo>
                        <a:pt x="23" y="2"/>
                        <a:pt x="23" y="3"/>
                        <a:pt x="24" y="4"/>
                      </a:cubicBezTo>
                      <a:cubicBezTo>
                        <a:pt x="42" y="22"/>
                        <a:pt x="42" y="22"/>
                        <a:pt x="42" y="22"/>
                      </a:cubicBezTo>
                      <a:cubicBezTo>
                        <a:pt x="21" y="42"/>
                        <a:pt x="21" y="42"/>
                        <a:pt x="21" y="42"/>
                      </a:cubicBezTo>
                      <a:cubicBezTo>
                        <a:pt x="17" y="38"/>
                        <a:pt x="17" y="38"/>
                        <a:pt x="17" y="38"/>
                      </a:cubicBezTo>
                      <a:cubicBezTo>
                        <a:pt x="28" y="26"/>
                        <a:pt x="28" y="26"/>
                        <a:pt x="28" y="26"/>
                      </a:cubicBezTo>
                      <a:cubicBezTo>
                        <a:pt x="29" y="25"/>
                        <a:pt x="29" y="24"/>
                        <a:pt x="28" y="23"/>
                      </a:cubicBezTo>
                      <a:cubicBezTo>
                        <a:pt x="28" y="23"/>
                        <a:pt x="26" y="23"/>
                        <a:pt x="26" y="23"/>
                      </a:cubicBezTo>
                      <a:cubicBezTo>
                        <a:pt x="14" y="35"/>
                        <a:pt x="14" y="35"/>
                        <a:pt x="14" y="35"/>
                      </a:cubicBezTo>
                      <a:cubicBezTo>
                        <a:pt x="10" y="30"/>
                        <a:pt x="10" y="30"/>
                        <a:pt x="10" y="30"/>
                      </a:cubicBezTo>
                      <a:cubicBezTo>
                        <a:pt x="13" y="27"/>
                        <a:pt x="13" y="27"/>
                        <a:pt x="13" y="27"/>
                      </a:cubicBezTo>
                      <a:cubicBezTo>
                        <a:pt x="14" y="26"/>
                        <a:pt x="14" y="24"/>
                        <a:pt x="13" y="24"/>
                      </a:cubicBezTo>
                      <a:cubicBezTo>
                        <a:pt x="13" y="23"/>
                        <a:pt x="11" y="23"/>
                        <a:pt x="11" y="24"/>
                      </a:cubicBezTo>
                      <a:cubicBezTo>
                        <a:pt x="7" y="27"/>
                        <a:pt x="7" y="27"/>
                        <a:pt x="7" y="27"/>
                      </a:cubicBezTo>
                      <a:cubicBezTo>
                        <a:pt x="4" y="24"/>
                        <a:pt x="4" y="24"/>
                        <a:pt x="4" y="24"/>
                      </a:cubicBezTo>
                      <a:cubicBezTo>
                        <a:pt x="3" y="23"/>
                        <a:pt x="2" y="23"/>
                        <a:pt x="1" y="24"/>
                      </a:cubicBezTo>
                      <a:cubicBezTo>
                        <a:pt x="0" y="25"/>
                        <a:pt x="0" y="26"/>
                        <a:pt x="1" y="27"/>
                      </a:cubicBezTo>
                      <a:cubicBezTo>
                        <a:pt x="20" y="46"/>
                        <a:pt x="20" y="46"/>
                        <a:pt x="20" y="46"/>
                      </a:cubicBezTo>
                      <a:cubicBezTo>
                        <a:pt x="20" y="47"/>
                        <a:pt x="21" y="47"/>
                        <a:pt x="21" y="47"/>
                      </a:cubicBezTo>
                      <a:cubicBezTo>
                        <a:pt x="22" y="47"/>
                        <a:pt x="22" y="47"/>
                        <a:pt x="23" y="46"/>
                      </a:cubicBezTo>
                      <a:cubicBezTo>
                        <a:pt x="46" y="23"/>
                        <a:pt x="46" y="23"/>
                        <a:pt x="46" y="23"/>
                      </a:cubicBezTo>
                      <a:cubicBezTo>
                        <a:pt x="47" y="23"/>
                        <a:pt x="47" y="22"/>
                        <a:pt x="47" y="22"/>
                      </a:cubicBezTo>
                      <a:cubicBezTo>
                        <a:pt x="47" y="21"/>
                        <a:pt x="47" y="20"/>
                        <a:pt x="46"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grpSp>
          <p:nvGrpSpPr>
            <p:cNvPr id="185" name="Group 184">
              <a:extLst>
                <a:ext uri="{FF2B5EF4-FFF2-40B4-BE49-F238E27FC236}">
                  <a16:creationId xmlns:a16="http://schemas.microsoft.com/office/drawing/2014/main" id="{01F81FD7-612B-4739-B56D-D219459DA873}"/>
                </a:ext>
              </a:extLst>
            </p:cNvPr>
            <p:cNvGrpSpPr/>
            <p:nvPr/>
          </p:nvGrpSpPr>
          <p:grpSpPr>
            <a:xfrm>
              <a:off x="4896233" y="4492267"/>
              <a:ext cx="672560" cy="644470"/>
              <a:chOff x="1871266" y="3810999"/>
              <a:chExt cx="646112" cy="619127"/>
            </a:xfrm>
            <a:solidFill>
              <a:schemeClr val="bg1"/>
            </a:solidFill>
          </p:grpSpPr>
          <p:sp>
            <p:nvSpPr>
              <p:cNvPr id="186" name="Freeform 78">
                <a:extLst>
                  <a:ext uri="{FF2B5EF4-FFF2-40B4-BE49-F238E27FC236}">
                    <a16:creationId xmlns:a16="http://schemas.microsoft.com/office/drawing/2014/main" id="{C8581706-D5A8-4A8B-B37B-99D3A01D9C59}"/>
                  </a:ext>
                </a:extLst>
              </p:cNvPr>
              <p:cNvSpPr>
                <a:spLocks noEditPoints="1"/>
              </p:cNvSpPr>
              <p:nvPr/>
            </p:nvSpPr>
            <p:spPr bwMode="auto">
              <a:xfrm>
                <a:off x="1871266" y="3945938"/>
                <a:ext cx="646112" cy="484188"/>
              </a:xfrm>
              <a:custGeom>
                <a:avLst/>
                <a:gdLst>
                  <a:gd name="T0" fmla="*/ 86 w 96"/>
                  <a:gd name="T1" fmla="*/ 0 h 72"/>
                  <a:gd name="T2" fmla="*/ 10 w 96"/>
                  <a:gd name="T3" fmla="*/ 0 h 72"/>
                  <a:gd name="T4" fmla="*/ 0 w 96"/>
                  <a:gd name="T5" fmla="*/ 10 h 72"/>
                  <a:gd name="T6" fmla="*/ 0 w 96"/>
                  <a:gd name="T7" fmla="*/ 61 h 72"/>
                  <a:gd name="T8" fmla="*/ 10 w 96"/>
                  <a:gd name="T9" fmla="*/ 72 h 72"/>
                  <a:gd name="T10" fmla="*/ 86 w 96"/>
                  <a:gd name="T11" fmla="*/ 72 h 72"/>
                  <a:gd name="T12" fmla="*/ 96 w 96"/>
                  <a:gd name="T13" fmla="*/ 61 h 72"/>
                  <a:gd name="T14" fmla="*/ 96 w 96"/>
                  <a:gd name="T15" fmla="*/ 10 h 72"/>
                  <a:gd name="T16" fmla="*/ 86 w 96"/>
                  <a:gd name="T17" fmla="*/ 0 h 72"/>
                  <a:gd name="T18" fmla="*/ 10 w 96"/>
                  <a:gd name="T19" fmla="*/ 4 h 72"/>
                  <a:gd name="T20" fmla="*/ 86 w 96"/>
                  <a:gd name="T21" fmla="*/ 4 h 72"/>
                  <a:gd name="T22" fmla="*/ 92 w 96"/>
                  <a:gd name="T23" fmla="*/ 10 h 72"/>
                  <a:gd name="T24" fmla="*/ 92 w 96"/>
                  <a:gd name="T25" fmla="*/ 24 h 72"/>
                  <a:gd name="T26" fmla="*/ 56 w 96"/>
                  <a:gd name="T27" fmla="*/ 24 h 72"/>
                  <a:gd name="T28" fmla="*/ 56 w 96"/>
                  <a:gd name="T29" fmla="*/ 24 h 72"/>
                  <a:gd name="T30" fmla="*/ 52 w 96"/>
                  <a:gd name="T31" fmla="*/ 20 h 72"/>
                  <a:gd name="T32" fmla="*/ 44 w 96"/>
                  <a:gd name="T33" fmla="*/ 20 h 72"/>
                  <a:gd name="T34" fmla="*/ 40 w 96"/>
                  <a:gd name="T35" fmla="*/ 24 h 72"/>
                  <a:gd name="T36" fmla="*/ 40 w 96"/>
                  <a:gd name="T37" fmla="*/ 24 h 72"/>
                  <a:gd name="T38" fmla="*/ 4 w 96"/>
                  <a:gd name="T39" fmla="*/ 24 h 72"/>
                  <a:gd name="T40" fmla="*/ 4 w 96"/>
                  <a:gd name="T41" fmla="*/ 10 h 72"/>
                  <a:gd name="T42" fmla="*/ 10 w 96"/>
                  <a:gd name="T43" fmla="*/ 4 h 72"/>
                  <a:gd name="T44" fmla="*/ 44 w 96"/>
                  <a:gd name="T45" fmla="*/ 26 h 72"/>
                  <a:gd name="T46" fmla="*/ 44 w 96"/>
                  <a:gd name="T47" fmla="*/ 24 h 72"/>
                  <a:gd name="T48" fmla="*/ 52 w 96"/>
                  <a:gd name="T49" fmla="*/ 24 h 72"/>
                  <a:gd name="T50" fmla="*/ 52 w 96"/>
                  <a:gd name="T51" fmla="*/ 32 h 72"/>
                  <a:gd name="T52" fmla="*/ 44 w 96"/>
                  <a:gd name="T53" fmla="*/ 32 h 72"/>
                  <a:gd name="T54" fmla="*/ 44 w 96"/>
                  <a:gd name="T55" fmla="*/ 26 h 72"/>
                  <a:gd name="T56" fmla="*/ 44 w 96"/>
                  <a:gd name="T57" fmla="*/ 26 h 72"/>
                  <a:gd name="T58" fmla="*/ 44 w 96"/>
                  <a:gd name="T59" fmla="*/ 26 h 72"/>
                  <a:gd name="T60" fmla="*/ 86 w 96"/>
                  <a:gd name="T61" fmla="*/ 68 h 72"/>
                  <a:gd name="T62" fmla="*/ 10 w 96"/>
                  <a:gd name="T63" fmla="*/ 68 h 72"/>
                  <a:gd name="T64" fmla="*/ 4 w 96"/>
                  <a:gd name="T65" fmla="*/ 61 h 72"/>
                  <a:gd name="T66" fmla="*/ 4 w 96"/>
                  <a:gd name="T67" fmla="*/ 28 h 72"/>
                  <a:gd name="T68" fmla="*/ 40 w 96"/>
                  <a:gd name="T69" fmla="*/ 28 h 72"/>
                  <a:gd name="T70" fmla="*/ 40 w 96"/>
                  <a:gd name="T71" fmla="*/ 32 h 72"/>
                  <a:gd name="T72" fmla="*/ 44 w 96"/>
                  <a:gd name="T73" fmla="*/ 36 h 72"/>
                  <a:gd name="T74" fmla="*/ 52 w 96"/>
                  <a:gd name="T75" fmla="*/ 36 h 72"/>
                  <a:gd name="T76" fmla="*/ 56 w 96"/>
                  <a:gd name="T77" fmla="*/ 32 h 72"/>
                  <a:gd name="T78" fmla="*/ 56 w 96"/>
                  <a:gd name="T79" fmla="*/ 28 h 72"/>
                  <a:gd name="T80" fmla="*/ 92 w 96"/>
                  <a:gd name="T81" fmla="*/ 28 h 72"/>
                  <a:gd name="T82" fmla="*/ 92 w 96"/>
                  <a:gd name="T83" fmla="*/ 61 h 72"/>
                  <a:gd name="T84" fmla="*/ 86 w 96"/>
                  <a:gd name="T85" fmla="*/ 6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6" h="72">
                    <a:moveTo>
                      <a:pt x="86" y="0"/>
                    </a:moveTo>
                    <a:cubicBezTo>
                      <a:pt x="10" y="0"/>
                      <a:pt x="10" y="0"/>
                      <a:pt x="10" y="0"/>
                    </a:cubicBezTo>
                    <a:cubicBezTo>
                      <a:pt x="4" y="0"/>
                      <a:pt x="0" y="5"/>
                      <a:pt x="0" y="10"/>
                    </a:cubicBezTo>
                    <a:cubicBezTo>
                      <a:pt x="0" y="61"/>
                      <a:pt x="0" y="61"/>
                      <a:pt x="0" y="61"/>
                    </a:cubicBezTo>
                    <a:cubicBezTo>
                      <a:pt x="0" y="67"/>
                      <a:pt x="4" y="72"/>
                      <a:pt x="10" y="72"/>
                    </a:cubicBezTo>
                    <a:cubicBezTo>
                      <a:pt x="86" y="72"/>
                      <a:pt x="86" y="72"/>
                      <a:pt x="86" y="72"/>
                    </a:cubicBezTo>
                    <a:cubicBezTo>
                      <a:pt x="91" y="72"/>
                      <a:pt x="96" y="67"/>
                      <a:pt x="96" y="61"/>
                    </a:cubicBezTo>
                    <a:cubicBezTo>
                      <a:pt x="96" y="10"/>
                      <a:pt x="96" y="10"/>
                      <a:pt x="96" y="10"/>
                    </a:cubicBezTo>
                    <a:cubicBezTo>
                      <a:pt x="96" y="5"/>
                      <a:pt x="91" y="0"/>
                      <a:pt x="86" y="0"/>
                    </a:cubicBezTo>
                    <a:close/>
                    <a:moveTo>
                      <a:pt x="10" y="4"/>
                    </a:moveTo>
                    <a:cubicBezTo>
                      <a:pt x="86" y="4"/>
                      <a:pt x="86" y="4"/>
                      <a:pt x="86" y="4"/>
                    </a:cubicBezTo>
                    <a:cubicBezTo>
                      <a:pt x="89" y="4"/>
                      <a:pt x="92" y="7"/>
                      <a:pt x="92" y="10"/>
                    </a:cubicBezTo>
                    <a:cubicBezTo>
                      <a:pt x="92" y="24"/>
                      <a:pt x="92" y="24"/>
                      <a:pt x="92" y="24"/>
                    </a:cubicBezTo>
                    <a:cubicBezTo>
                      <a:pt x="56" y="24"/>
                      <a:pt x="56" y="24"/>
                      <a:pt x="56" y="24"/>
                    </a:cubicBezTo>
                    <a:cubicBezTo>
                      <a:pt x="56" y="24"/>
                      <a:pt x="56" y="24"/>
                      <a:pt x="56" y="24"/>
                    </a:cubicBezTo>
                    <a:cubicBezTo>
                      <a:pt x="56" y="22"/>
                      <a:pt x="54" y="20"/>
                      <a:pt x="52" y="20"/>
                    </a:cubicBezTo>
                    <a:cubicBezTo>
                      <a:pt x="44" y="20"/>
                      <a:pt x="44" y="20"/>
                      <a:pt x="44" y="20"/>
                    </a:cubicBezTo>
                    <a:cubicBezTo>
                      <a:pt x="42" y="20"/>
                      <a:pt x="40" y="22"/>
                      <a:pt x="40" y="24"/>
                    </a:cubicBezTo>
                    <a:cubicBezTo>
                      <a:pt x="40" y="24"/>
                      <a:pt x="40" y="24"/>
                      <a:pt x="40" y="24"/>
                    </a:cubicBezTo>
                    <a:cubicBezTo>
                      <a:pt x="4" y="24"/>
                      <a:pt x="4" y="24"/>
                      <a:pt x="4" y="24"/>
                    </a:cubicBezTo>
                    <a:cubicBezTo>
                      <a:pt x="4" y="10"/>
                      <a:pt x="4" y="10"/>
                      <a:pt x="4" y="10"/>
                    </a:cubicBezTo>
                    <a:cubicBezTo>
                      <a:pt x="4" y="7"/>
                      <a:pt x="7" y="4"/>
                      <a:pt x="10" y="4"/>
                    </a:cubicBezTo>
                    <a:close/>
                    <a:moveTo>
                      <a:pt x="44" y="26"/>
                    </a:moveTo>
                    <a:cubicBezTo>
                      <a:pt x="44" y="24"/>
                      <a:pt x="44" y="24"/>
                      <a:pt x="44" y="24"/>
                    </a:cubicBezTo>
                    <a:cubicBezTo>
                      <a:pt x="52" y="24"/>
                      <a:pt x="52" y="24"/>
                      <a:pt x="52" y="24"/>
                    </a:cubicBezTo>
                    <a:cubicBezTo>
                      <a:pt x="52" y="32"/>
                      <a:pt x="52" y="32"/>
                      <a:pt x="52" y="32"/>
                    </a:cubicBezTo>
                    <a:cubicBezTo>
                      <a:pt x="44" y="32"/>
                      <a:pt x="44" y="32"/>
                      <a:pt x="44" y="32"/>
                    </a:cubicBezTo>
                    <a:cubicBezTo>
                      <a:pt x="44" y="26"/>
                      <a:pt x="44" y="26"/>
                      <a:pt x="44" y="26"/>
                    </a:cubicBezTo>
                    <a:cubicBezTo>
                      <a:pt x="44" y="26"/>
                      <a:pt x="44" y="26"/>
                      <a:pt x="44" y="26"/>
                    </a:cubicBezTo>
                    <a:cubicBezTo>
                      <a:pt x="44" y="26"/>
                      <a:pt x="44" y="26"/>
                      <a:pt x="44" y="26"/>
                    </a:cubicBezTo>
                    <a:close/>
                    <a:moveTo>
                      <a:pt x="86" y="68"/>
                    </a:moveTo>
                    <a:cubicBezTo>
                      <a:pt x="10" y="68"/>
                      <a:pt x="10" y="68"/>
                      <a:pt x="10" y="68"/>
                    </a:cubicBezTo>
                    <a:cubicBezTo>
                      <a:pt x="7" y="68"/>
                      <a:pt x="4" y="65"/>
                      <a:pt x="4" y="61"/>
                    </a:cubicBezTo>
                    <a:cubicBezTo>
                      <a:pt x="4" y="28"/>
                      <a:pt x="4" y="28"/>
                      <a:pt x="4" y="28"/>
                    </a:cubicBezTo>
                    <a:cubicBezTo>
                      <a:pt x="40" y="28"/>
                      <a:pt x="40" y="28"/>
                      <a:pt x="40" y="28"/>
                    </a:cubicBezTo>
                    <a:cubicBezTo>
                      <a:pt x="40" y="32"/>
                      <a:pt x="40" y="32"/>
                      <a:pt x="40" y="32"/>
                    </a:cubicBezTo>
                    <a:cubicBezTo>
                      <a:pt x="40" y="34"/>
                      <a:pt x="42" y="36"/>
                      <a:pt x="44" y="36"/>
                    </a:cubicBezTo>
                    <a:cubicBezTo>
                      <a:pt x="52" y="36"/>
                      <a:pt x="52" y="36"/>
                      <a:pt x="52" y="36"/>
                    </a:cubicBezTo>
                    <a:cubicBezTo>
                      <a:pt x="54" y="36"/>
                      <a:pt x="56" y="34"/>
                      <a:pt x="56" y="32"/>
                    </a:cubicBezTo>
                    <a:cubicBezTo>
                      <a:pt x="56" y="28"/>
                      <a:pt x="56" y="28"/>
                      <a:pt x="56" y="28"/>
                    </a:cubicBezTo>
                    <a:cubicBezTo>
                      <a:pt x="92" y="28"/>
                      <a:pt x="92" y="28"/>
                      <a:pt x="92" y="28"/>
                    </a:cubicBezTo>
                    <a:cubicBezTo>
                      <a:pt x="92" y="61"/>
                      <a:pt x="92" y="61"/>
                      <a:pt x="92" y="61"/>
                    </a:cubicBezTo>
                    <a:cubicBezTo>
                      <a:pt x="92" y="65"/>
                      <a:pt x="89" y="68"/>
                      <a:pt x="86" y="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87" name="Freeform 79">
                <a:extLst>
                  <a:ext uri="{FF2B5EF4-FFF2-40B4-BE49-F238E27FC236}">
                    <a16:creationId xmlns:a16="http://schemas.microsoft.com/office/drawing/2014/main" id="{DADB898B-A657-487B-9272-2169A59D3BE7}"/>
                  </a:ext>
                </a:extLst>
              </p:cNvPr>
              <p:cNvSpPr>
                <a:spLocks/>
              </p:cNvSpPr>
              <p:nvPr/>
            </p:nvSpPr>
            <p:spPr bwMode="auto">
              <a:xfrm>
                <a:off x="2060178" y="3810999"/>
                <a:ext cx="268287" cy="107950"/>
              </a:xfrm>
              <a:custGeom>
                <a:avLst/>
                <a:gdLst>
                  <a:gd name="T0" fmla="*/ 2 w 40"/>
                  <a:gd name="T1" fmla="*/ 16 h 16"/>
                  <a:gd name="T2" fmla="*/ 4 w 40"/>
                  <a:gd name="T3" fmla="*/ 14 h 16"/>
                  <a:gd name="T4" fmla="*/ 4 w 40"/>
                  <a:gd name="T5" fmla="*/ 12 h 16"/>
                  <a:gd name="T6" fmla="*/ 12 w 40"/>
                  <a:gd name="T7" fmla="*/ 4 h 16"/>
                  <a:gd name="T8" fmla="*/ 27 w 40"/>
                  <a:gd name="T9" fmla="*/ 4 h 16"/>
                  <a:gd name="T10" fmla="*/ 36 w 40"/>
                  <a:gd name="T11" fmla="*/ 12 h 16"/>
                  <a:gd name="T12" fmla="*/ 36 w 40"/>
                  <a:gd name="T13" fmla="*/ 14 h 16"/>
                  <a:gd name="T14" fmla="*/ 38 w 40"/>
                  <a:gd name="T15" fmla="*/ 16 h 16"/>
                  <a:gd name="T16" fmla="*/ 40 w 40"/>
                  <a:gd name="T17" fmla="*/ 14 h 16"/>
                  <a:gd name="T18" fmla="*/ 40 w 40"/>
                  <a:gd name="T19" fmla="*/ 12 h 16"/>
                  <a:gd name="T20" fmla="*/ 27 w 40"/>
                  <a:gd name="T21" fmla="*/ 0 h 16"/>
                  <a:gd name="T22" fmla="*/ 12 w 40"/>
                  <a:gd name="T23" fmla="*/ 0 h 16"/>
                  <a:gd name="T24" fmla="*/ 0 w 40"/>
                  <a:gd name="T25" fmla="*/ 12 h 16"/>
                  <a:gd name="T26" fmla="*/ 0 w 40"/>
                  <a:gd name="T27" fmla="*/ 14 h 16"/>
                  <a:gd name="T28" fmla="*/ 2 w 40"/>
                  <a:gd name="T29"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16">
                    <a:moveTo>
                      <a:pt x="2" y="16"/>
                    </a:moveTo>
                    <a:cubicBezTo>
                      <a:pt x="3" y="16"/>
                      <a:pt x="4" y="15"/>
                      <a:pt x="4" y="14"/>
                    </a:cubicBezTo>
                    <a:cubicBezTo>
                      <a:pt x="4" y="12"/>
                      <a:pt x="4" y="12"/>
                      <a:pt x="4" y="12"/>
                    </a:cubicBezTo>
                    <a:cubicBezTo>
                      <a:pt x="4" y="8"/>
                      <a:pt x="8" y="4"/>
                      <a:pt x="12" y="4"/>
                    </a:cubicBezTo>
                    <a:cubicBezTo>
                      <a:pt x="27" y="4"/>
                      <a:pt x="27" y="4"/>
                      <a:pt x="27" y="4"/>
                    </a:cubicBezTo>
                    <a:cubicBezTo>
                      <a:pt x="32" y="4"/>
                      <a:pt x="36" y="8"/>
                      <a:pt x="36" y="12"/>
                    </a:cubicBezTo>
                    <a:cubicBezTo>
                      <a:pt x="36" y="14"/>
                      <a:pt x="36" y="14"/>
                      <a:pt x="36" y="14"/>
                    </a:cubicBezTo>
                    <a:cubicBezTo>
                      <a:pt x="36" y="15"/>
                      <a:pt x="37" y="16"/>
                      <a:pt x="38" y="16"/>
                    </a:cubicBezTo>
                    <a:cubicBezTo>
                      <a:pt x="39" y="16"/>
                      <a:pt x="40" y="15"/>
                      <a:pt x="40" y="14"/>
                    </a:cubicBezTo>
                    <a:cubicBezTo>
                      <a:pt x="40" y="12"/>
                      <a:pt x="40" y="12"/>
                      <a:pt x="40" y="12"/>
                    </a:cubicBezTo>
                    <a:cubicBezTo>
                      <a:pt x="40" y="5"/>
                      <a:pt x="34" y="0"/>
                      <a:pt x="27" y="0"/>
                    </a:cubicBezTo>
                    <a:cubicBezTo>
                      <a:pt x="12" y="0"/>
                      <a:pt x="12" y="0"/>
                      <a:pt x="12" y="0"/>
                    </a:cubicBezTo>
                    <a:cubicBezTo>
                      <a:pt x="6" y="0"/>
                      <a:pt x="0" y="5"/>
                      <a:pt x="0" y="12"/>
                    </a:cubicBezTo>
                    <a:cubicBezTo>
                      <a:pt x="0" y="14"/>
                      <a:pt x="0" y="14"/>
                      <a:pt x="0" y="14"/>
                    </a:cubicBezTo>
                    <a:cubicBezTo>
                      <a:pt x="0" y="15"/>
                      <a:pt x="1" y="16"/>
                      <a:pt x="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grpSp>
        <p:nvGrpSpPr>
          <p:cNvPr id="136" name="Group 135">
            <a:extLst>
              <a:ext uri="{FF2B5EF4-FFF2-40B4-BE49-F238E27FC236}">
                <a16:creationId xmlns:a16="http://schemas.microsoft.com/office/drawing/2014/main" id="{279A353E-C478-4341-BF68-868A8DE6531F}"/>
              </a:ext>
            </a:extLst>
          </p:cNvPr>
          <p:cNvGrpSpPr/>
          <p:nvPr/>
        </p:nvGrpSpPr>
        <p:grpSpPr>
          <a:xfrm>
            <a:off x="4058356" y="3940273"/>
            <a:ext cx="889402" cy="932913"/>
            <a:chOff x="5905500" y="3371850"/>
            <a:chExt cx="979488" cy="982663"/>
          </a:xfrm>
        </p:grpSpPr>
        <p:sp>
          <p:nvSpPr>
            <p:cNvPr id="137" name="Freeform 77">
              <a:extLst>
                <a:ext uri="{FF2B5EF4-FFF2-40B4-BE49-F238E27FC236}">
                  <a16:creationId xmlns:a16="http://schemas.microsoft.com/office/drawing/2014/main" id="{6FBBC0F4-95C6-48EB-BFE4-A46771FEF3A3}"/>
                </a:ext>
              </a:extLst>
            </p:cNvPr>
            <p:cNvSpPr>
              <a:spLocks/>
            </p:cNvSpPr>
            <p:nvPr/>
          </p:nvSpPr>
          <p:spPr bwMode="auto">
            <a:xfrm>
              <a:off x="6335713" y="3371850"/>
              <a:ext cx="119063" cy="107950"/>
            </a:xfrm>
            <a:custGeom>
              <a:avLst/>
              <a:gdLst>
                <a:gd name="T0" fmla="*/ 61 w 75"/>
                <a:gd name="T1" fmla="*/ 0 h 68"/>
                <a:gd name="T2" fmla="*/ 14 w 75"/>
                <a:gd name="T3" fmla="*/ 0 h 68"/>
                <a:gd name="T4" fmla="*/ 0 w 75"/>
                <a:gd name="T5" fmla="*/ 68 h 68"/>
                <a:gd name="T6" fmla="*/ 75 w 75"/>
                <a:gd name="T7" fmla="*/ 68 h 68"/>
                <a:gd name="T8" fmla="*/ 61 w 75"/>
                <a:gd name="T9" fmla="*/ 0 h 68"/>
              </a:gdLst>
              <a:ahLst/>
              <a:cxnLst>
                <a:cxn ang="0">
                  <a:pos x="T0" y="T1"/>
                </a:cxn>
                <a:cxn ang="0">
                  <a:pos x="T2" y="T3"/>
                </a:cxn>
                <a:cxn ang="0">
                  <a:pos x="T4" y="T5"/>
                </a:cxn>
                <a:cxn ang="0">
                  <a:pos x="T6" y="T7"/>
                </a:cxn>
                <a:cxn ang="0">
                  <a:pos x="T8" y="T9"/>
                </a:cxn>
              </a:cxnLst>
              <a:rect l="0" t="0" r="r" b="b"/>
              <a:pathLst>
                <a:path w="75" h="68">
                  <a:moveTo>
                    <a:pt x="61" y="0"/>
                  </a:moveTo>
                  <a:lnTo>
                    <a:pt x="14" y="0"/>
                  </a:lnTo>
                  <a:lnTo>
                    <a:pt x="0" y="68"/>
                  </a:lnTo>
                  <a:lnTo>
                    <a:pt x="75" y="68"/>
                  </a:lnTo>
                  <a:lnTo>
                    <a:pt x="61" y="0"/>
                  </a:lnTo>
                  <a:close/>
                </a:path>
              </a:pathLst>
            </a:custGeom>
            <a:solidFill>
              <a:srgbClr val="3E49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8" name="Freeform 78">
              <a:extLst>
                <a:ext uri="{FF2B5EF4-FFF2-40B4-BE49-F238E27FC236}">
                  <a16:creationId xmlns:a16="http://schemas.microsoft.com/office/drawing/2014/main" id="{6ED5C76B-7584-411C-8C4C-C0C6A18704B4}"/>
                </a:ext>
              </a:extLst>
            </p:cNvPr>
            <p:cNvSpPr>
              <a:spLocks/>
            </p:cNvSpPr>
            <p:nvPr/>
          </p:nvSpPr>
          <p:spPr bwMode="auto">
            <a:xfrm>
              <a:off x="6118225" y="3417888"/>
              <a:ext cx="136525" cy="142875"/>
            </a:xfrm>
            <a:custGeom>
              <a:avLst/>
              <a:gdLst>
                <a:gd name="T0" fmla="*/ 40 w 86"/>
                <a:gd name="T1" fmla="*/ 0 h 90"/>
                <a:gd name="T2" fmla="*/ 0 w 86"/>
                <a:gd name="T3" fmla="*/ 24 h 90"/>
                <a:gd name="T4" fmla="*/ 22 w 86"/>
                <a:gd name="T5" fmla="*/ 90 h 90"/>
                <a:gd name="T6" fmla="*/ 86 w 86"/>
                <a:gd name="T7" fmla="*/ 53 h 90"/>
                <a:gd name="T8" fmla="*/ 40 w 86"/>
                <a:gd name="T9" fmla="*/ 0 h 90"/>
              </a:gdLst>
              <a:ahLst/>
              <a:cxnLst>
                <a:cxn ang="0">
                  <a:pos x="T0" y="T1"/>
                </a:cxn>
                <a:cxn ang="0">
                  <a:pos x="T2" y="T3"/>
                </a:cxn>
                <a:cxn ang="0">
                  <a:pos x="T4" y="T5"/>
                </a:cxn>
                <a:cxn ang="0">
                  <a:pos x="T6" y="T7"/>
                </a:cxn>
                <a:cxn ang="0">
                  <a:pos x="T8" y="T9"/>
                </a:cxn>
              </a:cxnLst>
              <a:rect l="0" t="0" r="r" b="b"/>
              <a:pathLst>
                <a:path w="86" h="90">
                  <a:moveTo>
                    <a:pt x="40" y="0"/>
                  </a:moveTo>
                  <a:lnTo>
                    <a:pt x="0" y="24"/>
                  </a:lnTo>
                  <a:lnTo>
                    <a:pt x="22" y="90"/>
                  </a:lnTo>
                  <a:lnTo>
                    <a:pt x="86" y="53"/>
                  </a:lnTo>
                  <a:lnTo>
                    <a:pt x="40" y="0"/>
                  </a:lnTo>
                  <a:close/>
                </a:path>
              </a:pathLst>
            </a:custGeom>
            <a:solidFill>
              <a:srgbClr val="3E49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1" name="Freeform 79">
              <a:extLst>
                <a:ext uri="{FF2B5EF4-FFF2-40B4-BE49-F238E27FC236}">
                  <a16:creationId xmlns:a16="http://schemas.microsoft.com/office/drawing/2014/main" id="{212A281A-81D4-4CC1-A043-9BD04389F113}"/>
                </a:ext>
              </a:extLst>
            </p:cNvPr>
            <p:cNvSpPr>
              <a:spLocks/>
            </p:cNvSpPr>
            <p:nvPr/>
          </p:nvSpPr>
          <p:spPr bwMode="auto">
            <a:xfrm>
              <a:off x="5951538" y="3586163"/>
              <a:ext cx="142875" cy="136525"/>
            </a:xfrm>
            <a:custGeom>
              <a:avLst/>
              <a:gdLst>
                <a:gd name="T0" fmla="*/ 23 w 90"/>
                <a:gd name="T1" fmla="*/ 0 h 86"/>
                <a:gd name="T2" fmla="*/ 0 w 90"/>
                <a:gd name="T3" fmla="*/ 40 h 86"/>
                <a:gd name="T4" fmla="*/ 52 w 90"/>
                <a:gd name="T5" fmla="*/ 86 h 86"/>
                <a:gd name="T6" fmla="*/ 90 w 90"/>
                <a:gd name="T7" fmla="*/ 21 h 86"/>
                <a:gd name="T8" fmla="*/ 23 w 90"/>
                <a:gd name="T9" fmla="*/ 0 h 86"/>
              </a:gdLst>
              <a:ahLst/>
              <a:cxnLst>
                <a:cxn ang="0">
                  <a:pos x="T0" y="T1"/>
                </a:cxn>
                <a:cxn ang="0">
                  <a:pos x="T2" y="T3"/>
                </a:cxn>
                <a:cxn ang="0">
                  <a:pos x="T4" y="T5"/>
                </a:cxn>
                <a:cxn ang="0">
                  <a:pos x="T6" y="T7"/>
                </a:cxn>
                <a:cxn ang="0">
                  <a:pos x="T8" y="T9"/>
                </a:cxn>
              </a:cxnLst>
              <a:rect l="0" t="0" r="r" b="b"/>
              <a:pathLst>
                <a:path w="90" h="86">
                  <a:moveTo>
                    <a:pt x="23" y="0"/>
                  </a:moveTo>
                  <a:lnTo>
                    <a:pt x="0" y="40"/>
                  </a:lnTo>
                  <a:lnTo>
                    <a:pt x="52" y="86"/>
                  </a:lnTo>
                  <a:lnTo>
                    <a:pt x="90" y="21"/>
                  </a:lnTo>
                  <a:lnTo>
                    <a:pt x="23" y="0"/>
                  </a:lnTo>
                  <a:close/>
                </a:path>
              </a:pathLst>
            </a:custGeom>
            <a:solidFill>
              <a:srgbClr val="3E49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2" name="Freeform 80">
              <a:extLst>
                <a:ext uri="{FF2B5EF4-FFF2-40B4-BE49-F238E27FC236}">
                  <a16:creationId xmlns:a16="http://schemas.microsoft.com/office/drawing/2014/main" id="{848AA057-EC5F-4FF7-8E5F-86FC1BE02316}"/>
                </a:ext>
              </a:extLst>
            </p:cNvPr>
            <p:cNvSpPr>
              <a:spLocks/>
            </p:cNvSpPr>
            <p:nvPr/>
          </p:nvSpPr>
          <p:spPr bwMode="auto">
            <a:xfrm>
              <a:off x="5905500" y="3803650"/>
              <a:ext cx="107950" cy="117475"/>
            </a:xfrm>
            <a:custGeom>
              <a:avLst/>
              <a:gdLst>
                <a:gd name="T0" fmla="*/ 0 w 68"/>
                <a:gd name="T1" fmla="*/ 14 h 74"/>
                <a:gd name="T2" fmla="*/ 0 w 68"/>
                <a:gd name="T3" fmla="*/ 61 h 74"/>
                <a:gd name="T4" fmla="*/ 68 w 68"/>
                <a:gd name="T5" fmla="*/ 74 h 74"/>
                <a:gd name="T6" fmla="*/ 68 w 68"/>
                <a:gd name="T7" fmla="*/ 0 h 74"/>
                <a:gd name="T8" fmla="*/ 0 w 68"/>
                <a:gd name="T9" fmla="*/ 14 h 74"/>
              </a:gdLst>
              <a:ahLst/>
              <a:cxnLst>
                <a:cxn ang="0">
                  <a:pos x="T0" y="T1"/>
                </a:cxn>
                <a:cxn ang="0">
                  <a:pos x="T2" y="T3"/>
                </a:cxn>
                <a:cxn ang="0">
                  <a:pos x="T4" y="T5"/>
                </a:cxn>
                <a:cxn ang="0">
                  <a:pos x="T6" y="T7"/>
                </a:cxn>
                <a:cxn ang="0">
                  <a:pos x="T8" y="T9"/>
                </a:cxn>
              </a:cxnLst>
              <a:rect l="0" t="0" r="r" b="b"/>
              <a:pathLst>
                <a:path w="68" h="74">
                  <a:moveTo>
                    <a:pt x="0" y="14"/>
                  </a:moveTo>
                  <a:lnTo>
                    <a:pt x="0" y="61"/>
                  </a:lnTo>
                  <a:lnTo>
                    <a:pt x="68" y="74"/>
                  </a:lnTo>
                  <a:lnTo>
                    <a:pt x="68" y="0"/>
                  </a:lnTo>
                  <a:lnTo>
                    <a:pt x="0" y="14"/>
                  </a:lnTo>
                  <a:close/>
                </a:path>
              </a:pathLst>
            </a:custGeom>
            <a:solidFill>
              <a:srgbClr val="3E49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3" name="Freeform 81">
              <a:extLst>
                <a:ext uri="{FF2B5EF4-FFF2-40B4-BE49-F238E27FC236}">
                  <a16:creationId xmlns:a16="http://schemas.microsoft.com/office/drawing/2014/main" id="{FE85F86F-9D43-4412-8FF1-F65D9341318A}"/>
                </a:ext>
              </a:extLst>
            </p:cNvPr>
            <p:cNvSpPr>
              <a:spLocks/>
            </p:cNvSpPr>
            <p:nvPr/>
          </p:nvSpPr>
          <p:spPr bwMode="auto">
            <a:xfrm>
              <a:off x="5951538" y="4002088"/>
              <a:ext cx="142875" cy="138113"/>
            </a:xfrm>
            <a:custGeom>
              <a:avLst/>
              <a:gdLst>
                <a:gd name="T0" fmla="*/ 0 w 90"/>
                <a:gd name="T1" fmla="*/ 47 h 87"/>
                <a:gd name="T2" fmla="*/ 23 w 90"/>
                <a:gd name="T3" fmla="*/ 87 h 87"/>
                <a:gd name="T4" fmla="*/ 90 w 90"/>
                <a:gd name="T5" fmla="*/ 65 h 87"/>
                <a:gd name="T6" fmla="*/ 52 w 90"/>
                <a:gd name="T7" fmla="*/ 0 h 87"/>
                <a:gd name="T8" fmla="*/ 0 w 90"/>
                <a:gd name="T9" fmla="*/ 47 h 87"/>
              </a:gdLst>
              <a:ahLst/>
              <a:cxnLst>
                <a:cxn ang="0">
                  <a:pos x="T0" y="T1"/>
                </a:cxn>
                <a:cxn ang="0">
                  <a:pos x="T2" y="T3"/>
                </a:cxn>
                <a:cxn ang="0">
                  <a:pos x="T4" y="T5"/>
                </a:cxn>
                <a:cxn ang="0">
                  <a:pos x="T6" y="T7"/>
                </a:cxn>
                <a:cxn ang="0">
                  <a:pos x="T8" y="T9"/>
                </a:cxn>
              </a:cxnLst>
              <a:rect l="0" t="0" r="r" b="b"/>
              <a:pathLst>
                <a:path w="90" h="87">
                  <a:moveTo>
                    <a:pt x="0" y="47"/>
                  </a:moveTo>
                  <a:lnTo>
                    <a:pt x="23" y="87"/>
                  </a:lnTo>
                  <a:lnTo>
                    <a:pt x="90" y="65"/>
                  </a:lnTo>
                  <a:lnTo>
                    <a:pt x="52" y="0"/>
                  </a:lnTo>
                  <a:lnTo>
                    <a:pt x="0" y="47"/>
                  </a:lnTo>
                  <a:close/>
                </a:path>
              </a:pathLst>
            </a:custGeom>
            <a:solidFill>
              <a:srgbClr val="3E49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4" name="Freeform 82">
              <a:extLst>
                <a:ext uri="{FF2B5EF4-FFF2-40B4-BE49-F238E27FC236}">
                  <a16:creationId xmlns:a16="http://schemas.microsoft.com/office/drawing/2014/main" id="{D344BCD5-404D-47CA-A2D1-45B5EFD2C8A6}"/>
                </a:ext>
              </a:extLst>
            </p:cNvPr>
            <p:cNvSpPr>
              <a:spLocks/>
            </p:cNvSpPr>
            <p:nvPr/>
          </p:nvSpPr>
          <p:spPr bwMode="auto">
            <a:xfrm>
              <a:off x="6118225" y="4165600"/>
              <a:ext cx="136525" cy="141288"/>
            </a:xfrm>
            <a:custGeom>
              <a:avLst/>
              <a:gdLst>
                <a:gd name="T0" fmla="*/ 0 w 86"/>
                <a:gd name="T1" fmla="*/ 66 h 89"/>
                <a:gd name="T2" fmla="*/ 40 w 86"/>
                <a:gd name="T3" fmla="*/ 89 h 89"/>
                <a:gd name="T4" fmla="*/ 86 w 86"/>
                <a:gd name="T5" fmla="*/ 37 h 89"/>
                <a:gd name="T6" fmla="*/ 22 w 86"/>
                <a:gd name="T7" fmla="*/ 0 h 89"/>
                <a:gd name="T8" fmla="*/ 0 w 86"/>
                <a:gd name="T9" fmla="*/ 66 h 89"/>
              </a:gdLst>
              <a:ahLst/>
              <a:cxnLst>
                <a:cxn ang="0">
                  <a:pos x="T0" y="T1"/>
                </a:cxn>
                <a:cxn ang="0">
                  <a:pos x="T2" y="T3"/>
                </a:cxn>
                <a:cxn ang="0">
                  <a:pos x="T4" y="T5"/>
                </a:cxn>
                <a:cxn ang="0">
                  <a:pos x="T6" y="T7"/>
                </a:cxn>
                <a:cxn ang="0">
                  <a:pos x="T8" y="T9"/>
                </a:cxn>
              </a:cxnLst>
              <a:rect l="0" t="0" r="r" b="b"/>
              <a:pathLst>
                <a:path w="86" h="89">
                  <a:moveTo>
                    <a:pt x="0" y="66"/>
                  </a:moveTo>
                  <a:lnTo>
                    <a:pt x="40" y="89"/>
                  </a:lnTo>
                  <a:lnTo>
                    <a:pt x="86" y="37"/>
                  </a:lnTo>
                  <a:lnTo>
                    <a:pt x="22" y="0"/>
                  </a:lnTo>
                  <a:lnTo>
                    <a:pt x="0" y="66"/>
                  </a:lnTo>
                  <a:close/>
                </a:path>
              </a:pathLst>
            </a:custGeom>
            <a:solidFill>
              <a:srgbClr val="3E49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5" name="Freeform 83">
              <a:extLst>
                <a:ext uri="{FF2B5EF4-FFF2-40B4-BE49-F238E27FC236}">
                  <a16:creationId xmlns:a16="http://schemas.microsoft.com/office/drawing/2014/main" id="{7D89D4E4-0505-453C-9522-F1A7717718E7}"/>
                </a:ext>
              </a:extLst>
            </p:cNvPr>
            <p:cNvSpPr>
              <a:spLocks/>
            </p:cNvSpPr>
            <p:nvPr/>
          </p:nvSpPr>
          <p:spPr bwMode="auto">
            <a:xfrm>
              <a:off x="6335713" y="4246563"/>
              <a:ext cx="119063" cy="107950"/>
            </a:xfrm>
            <a:custGeom>
              <a:avLst/>
              <a:gdLst>
                <a:gd name="T0" fmla="*/ 14 w 75"/>
                <a:gd name="T1" fmla="*/ 68 h 68"/>
                <a:gd name="T2" fmla="*/ 61 w 75"/>
                <a:gd name="T3" fmla="*/ 68 h 68"/>
                <a:gd name="T4" fmla="*/ 75 w 75"/>
                <a:gd name="T5" fmla="*/ 0 h 68"/>
                <a:gd name="T6" fmla="*/ 0 w 75"/>
                <a:gd name="T7" fmla="*/ 0 h 68"/>
                <a:gd name="T8" fmla="*/ 14 w 75"/>
                <a:gd name="T9" fmla="*/ 68 h 68"/>
              </a:gdLst>
              <a:ahLst/>
              <a:cxnLst>
                <a:cxn ang="0">
                  <a:pos x="T0" y="T1"/>
                </a:cxn>
                <a:cxn ang="0">
                  <a:pos x="T2" y="T3"/>
                </a:cxn>
                <a:cxn ang="0">
                  <a:pos x="T4" y="T5"/>
                </a:cxn>
                <a:cxn ang="0">
                  <a:pos x="T6" y="T7"/>
                </a:cxn>
                <a:cxn ang="0">
                  <a:pos x="T8" y="T9"/>
                </a:cxn>
              </a:cxnLst>
              <a:rect l="0" t="0" r="r" b="b"/>
              <a:pathLst>
                <a:path w="75" h="68">
                  <a:moveTo>
                    <a:pt x="14" y="68"/>
                  </a:moveTo>
                  <a:lnTo>
                    <a:pt x="61" y="68"/>
                  </a:lnTo>
                  <a:lnTo>
                    <a:pt x="75" y="0"/>
                  </a:lnTo>
                  <a:lnTo>
                    <a:pt x="0" y="0"/>
                  </a:lnTo>
                  <a:lnTo>
                    <a:pt x="14" y="68"/>
                  </a:lnTo>
                  <a:close/>
                </a:path>
              </a:pathLst>
            </a:custGeom>
            <a:solidFill>
              <a:srgbClr val="3E49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6" name="Freeform 84">
              <a:extLst>
                <a:ext uri="{FF2B5EF4-FFF2-40B4-BE49-F238E27FC236}">
                  <a16:creationId xmlns:a16="http://schemas.microsoft.com/office/drawing/2014/main" id="{C5B0E147-4390-4832-8453-E4460AB8A2A1}"/>
                </a:ext>
              </a:extLst>
            </p:cNvPr>
            <p:cNvSpPr>
              <a:spLocks/>
            </p:cNvSpPr>
            <p:nvPr/>
          </p:nvSpPr>
          <p:spPr bwMode="auto">
            <a:xfrm>
              <a:off x="6535738" y="4165600"/>
              <a:ext cx="136525" cy="141288"/>
            </a:xfrm>
            <a:custGeom>
              <a:avLst/>
              <a:gdLst>
                <a:gd name="T0" fmla="*/ 46 w 86"/>
                <a:gd name="T1" fmla="*/ 89 h 89"/>
                <a:gd name="T2" fmla="*/ 86 w 86"/>
                <a:gd name="T3" fmla="*/ 66 h 89"/>
                <a:gd name="T4" fmla="*/ 64 w 86"/>
                <a:gd name="T5" fmla="*/ 0 h 89"/>
                <a:gd name="T6" fmla="*/ 0 w 86"/>
                <a:gd name="T7" fmla="*/ 37 h 89"/>
                <a:gd name="T8" fmla="*/ 46 w 86"/>
                <a:gd name="T9" fmla="*/ 89 h 89"/>
              </a:gdLst>
              <a:ahLst/>
              <a:cxnLst>
                <a:cxn ang="0">
                  <a:pos x="T0" y="T1"/>
                </a:cxn>
                <a:cxn ang="0">
                  <a:pos x="T2" y="T3"/>
                </a:cxn>
                <a:cxn ang="0">
                  <a:pos x="T4" y="T5"/>
                </a:cxn>
                <a:cxn ang="0">
                  <a:pos x="T6" y="T7"/>
                </a:cxn>
                <a:cxn ang="0">
                  <a:pos x="T8" y="T9"/>
                </a:cxn>
              </a:cxnLst>
              <a:rect l="0" t="0" r="r" b="b"/>
              <a:pathLst>
                <a:path w="86" h="89">
                  <a:moveTo>
                    <a:pt x="46" y="89"/>
                  </a:moveTo>
                  <a:lnTo>
                    <a:pt x="86" y="66"/>
                  </a:lnTo>
                  <a:lnTo>
                    <a:pt x="64" y="0"/>
                  </a:lnTo>
                  <a:lnTo>
                    <a:pt x="0" y="37"/>
                  </a:lnTo>
                  <a:lnTo>
                    <a:pt x="46" y="89"/>
                  </a:lnTo>
                  <a:close/>
                </a:path>
              </a:pathLst>
            </a:custGeom>
            <a:solidFill>
              <a:srgbClr val="3E49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7" name="Freeform 85">
              <a:extLst>
                <a:ext uri="{FF2B5EF4-FFF2-40B4-BE49-F238E27FC236}">
                  <a16:creationId xmlns:a16="http://schemas.microsoft.com/office/drawing/2014/main" id="{8B1A8C77-8A2C-42AE-863E-0F660DA6C5DE}"/>
                </a:ext>
              </a:extLst>
            </p:cNvPr>
            <p:cNvSpPr>
              <a:spLocks/>
            </p:cNvSpPr>
            <p:nvPr/>
          </p:nvSpPr>
          <p:spPr bwMode="auto">
            <a:xfrm>
              <a:off x="6697663" y="4002088"/>
              <a:ext cx="141288" cy="138113"/>
            </a:xfrm>
            <a:custGeom>
              <a:avLst/>
              <a:gdLst>
                <a:gd name="T0" fmla="*/ 66 w 89"/>
                <a:gd name="T1" fmla="*/ 87 h 87"/>
                <a:gd name="T2" fmla="*/ 89 w 89"/>
                <a:gd name="T3" fmla="*/ 47 h 87"/>
                <a:gd name="T4" fmla="*/ 37 w 89"/>
                <a:gd name="T5" fmla="*/ 0 h 87"/>
                <a:gd name="T6" fmla="*/ 0 w 89"/>
                <a:gd name="T7" fmla="*/ 65 h 87"/>
                <a:gd name="T8" fmla="*/ 66 w 89"/>
                <a:gd name="T9" fmla="*/ 87 h 87"/>
              </a:gdLst>
              <a:ahLst/>
              <a:cxnLst>
                <a:cxn ang="0">
                  <a:pos x="T0" y="T1"/>
                </a:cxn>
                <a:cxn ang="0">
                  <a:pos x="T2" y="T3"/>
                </a:cxn>
                <a:cxn ang="0">
                  <a:pos x="T4" y="T5"/>
                </a:cxn>
                <a:cxn ang="0">
                  <a:pos x="T6" y="T7"/>
                </a:cxn>
                <a:cxn ang="0">
                  <a:pos x="T8" y="T9"/>
                </a:cxn>
              </a:cxnLst>
              <a:rect l="0" t="0" r="r" b="b"/>
              <a:pathLst>
                <a:path w="89" h="87">
                  <a:moveTo>
                    <a:pt x="66" y="87"/>
                  </a:moveTo>
                  <a:lnTo>
                    <a:pt x="89" y="47"/>
                  </a:lnTo>
                  <a:lnTo>
                    <a:pt x="37" y="0"/>
                  </a:lnTo>
                  <a:lnTo>
                    <a:pt x="0" y="65"/>
                  </a:lnTo>
                  <a:lnTo>
                    <a:pt x="66" y="87"/>
                  </a:lnTo>
                  <a:close/>
                </a:path>
              </a:pathLst>
            </a:custGeom>
            <a:solidFill>
              <a:srgbClr val="3E49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8" name="Freeform 86">
              <a:extLst>
                <a:ext uri="{FF2B5EF4-FFF2-40B4-BE49-F238E27FC236}">
                  <a16:creationId xmlns:a16="http://schemas.microsoft.com/office/drawing/2014/main" id="{E51F4EC6-09BE-444F-97DC-236FB4BE7410}"/>
                </a:ext>
              </a:extLst>
            </p:cNvPr>
            <p:cNvSpPr>
              <a:spLocks/>
            </p:cNvSpPr>
            <p:nvPr/>
          </p:nvSpPr>
          <p:spPr bwMode="auto">
            <a:xfrm>
              <a:off x="6777038" y="3803650"/>
              <a:ext cx="107950" cy="117475"/>
            </a:xfrm>
            <a:custGeom>
              <a:avLst/>
              <a:gdLst>
                <a:gd name="T0" fmla="*/ 68 w 68"/>
                <a:gd name="T1" fmla="*/ 61 h 74"/>
                <a:gd name="T2" fmla="*/ 68 w 68"/>
                <a:gd name="T3" fmla="*/ 14 h 74"/>
                <a:gd name="T4" fmla="*/ 0 w 68"/>
                <a:gd name="T5" fmla="*/ 0 h 74"/>
                <a:gd name="T6" fmla="*/ 0 w 68"/>
                <a:gd name="T7" fmla="*/ 74 h 74"/>
                <a:gd name="T8" fmla="*/ 68 w 68"/>
                <a:gd name="T9" fmla="*/ 61 h 74"/>
              </a:gdLst>
              <a:ahLst/>
              <a:cxnLst>
                <a:cxn ang="0">
                  <a:pos x="T0" y="T1"/>
                </a:cxn>
                <a:cxn ang="0">
                  <a:pos x="T2" y="T3"/>
                </a:cxn>
                <a:cxn ang="0">
                  <a:pos x="T4" y="T5"/>
                </a:cxn>
                <a:cxn ang="0">
                  <a:pos x="T6" y="T7"/>
                </a:cxn>
                <a:cxn ang="0">
                  <a:pos x="T8" y="T9"/>
                </a:cxn>
              </a:cxnLst>
              <a:rect l="0" t="0" r="r" b="b"/>
              <a:pathLst>
                <a:path w="68" h="74">
                  <a:moveTo>
                    <a:pt x="68" y="61"/>
                  </a:moveTo>
                  <a:lnTo>
                    <a:pt x="68" y="14"/>
                  </a:lnTo>
                  <a:lnTo>
                    <a:pt x="0" y="0"/>
                  </a:lnTo>
                  <a:lnTo>
                    <a:pt x="0" y="74"/>
                  </a:lnTo>
                  <a:lnTo>
                    <a:pt x="68" y="61"/>
                  </a:lnTo>
                  <a:close/>
                </a:path>
              </a:pathLst>
            </a:custGeom>
            <a:solidFill>
              <a:srgbClr val="3E49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9" name="Freeform 87">
              <a:extLst>
                <a:ext uri="{FF2B5EF4-FFF2-40B4-BE49-F238E27FC236}">
                  <a16:creationId xmlns:a16="http://schemas.microsoft.com/office/drawing/2014/main" id="{265D974F-BA60-48D3-8343-E5E1F1EC096B}"/>
                </a:ext>
              </a:extLst>
            </p:cNvPr>
            <p:cNvSpPr>
              <a:spLocks/>
            </p:cNvSpPr>
            <p:nvPr/>
          </p:nvSpPr>
          <p:spPr bwMode="auto">
            <a:xfrm>
              <a:off x="6697663" y="3586163"/>
              <a:ext cx="141288" cy="136525"/>
            </a:xfrm>
            <a:custGeom>
              <a:avLst/>
              <a:gdLst>
                <a:gd name="T0" fmla="*/ 89 w 89"/>
                <a:gd name="T1" fmla="*/ 40 h 86"/>
                <a:gd name="T2" fmla="*/ 66 w 89"/>
                <a:gd name="T3" fmla="*/ 0 h 86"/>
                <a:gd name="T4" fmla="*/ 0 w 89"/>
                <a:gd name="T5" fmla="*/ 21 h 86"/>
                <a:gd name="T6" fmla="*/ 37 w 89"/>
                <a:gd name="T7" fmla="*/ 86 h 86"/>
                <a:gd name="T8" fmla="*/ 89 w 89"/>
                <a:gd name="T9" fmla="*/ 40 h 86"/>
              </a:gdLst>
              <a:ahLst/>
              <a:cxnLst>
                <a:cxn ang="0">
                  <a:pos x="T0" y="T1"/>
                </a:cxn>
                <a:cxn ang="0">
                  <a:pos x="T2" y="T3"/>
                </a:cxn>
                <a:cxn ang="0">
                  <a:pos x="T4" y="T5"/>
                </a:cxn>
                <a:cxn ang="0">
                  <a:pos x="T6" y="T7"/>
                </a:cxn>
                <a:cxn ang="0">
                  <a:pos x="T8" y="T9"/>
                </a:cxn>
              </a:cxnLst>
              <a:rect l="0" t="0" r="r" b="b"/>
              <a:pathLst>
                <a:path w="89" h="86">
                  <a:moveTo>
                    <a:pt x="89" y="40"/>
                  </a:moveTo>
                  <a:lnTo>
                    <a:pt x="66" y="0"/>
                  </a:lnTo>
                  <a:lnTo>
                    <a:pt x="0" y="21"/>
                  </a:lnTo>
                  <a:lnTo>
                    <a:pt x="37" y="86"/>
                  </a:lnTo>
                  <a:lnTo>
                    <a:pt x="89" y="40"/>
                  </a:lnTo>
                  <a:close/>
                </a:path>
              </a:pathLst>
            </a:custGeom>
            <a:solidFill>
              <a:srgbClr val="3E49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0" name="Freeform 88">
              <a:extLst>
                <a:ext uri="{FF2B5EF4-FFF2-40B4-BE49-F238E27FC236}">
                  <a16:creationId xmlns:a16="http://schemas.microsoft.com/office/drawing/2014/main" id="{A7303411-4D1A-4F3E-B4F5-B260FEE64462}"/>
                </a:ext>
              </a:extLst>
            </p:cNvPr>
            <p:cNvSpPr>
              <a:spLocks/>
            </p:cNvSpPr>
            <p:nvPr/>
          </p:nvSpPr>
          <p:spPr bwMode="auto">
            <a:xfrm>
              <a:off x="6535738" y="3417888"/>
              <a:ext cx="136525" cy="142875"/>
            </a:xfrm>
            <a:custGeom>
              <a:avLst/>
              <a:gdLst>
                <a:gd name="T0" fmla="*/ 86 w 86"/>
                <a:gd name="T1" fmla="*/ 24 h 90"/>
                <a:gd name="T2" fmla="*/ 46 w 86"/>
                <a:gd name="T3" fmla="*/ 0 h 90"/>
                <a:gd name="T4" fmla="*/ 0 w 86"/>
                <a:gd name="T5" fmla="*/ 53 h 90"/>
                <a:gd name="T6" fmla="*/ 64 w 86"/>
                <a:gd name="T7" fmla="*/ 90 h 90"/>
                <a:gd name="T8" fmla="*/ 86 w 86"/>
                <a:gd name="T9" fmla="*/ 24 h 90"/>
              </a:gdLst>
              <a:ahLst/>
              <a:cxnLst>
                <a:cxn ang="0">
                  <a:pos x="T0" y="T1"/>
                </a:cxn>
                <a:cxn ang="0">
                  <a:pos x="T2" y="T3"/>
                </a:cxn>
                <a:cxn ang="0">
                  <a:pos x="T4" y="T5"/>
                </a:cxn>
                <a:cxn ang="0">
                  <a:pos x="T6" y="T7"/>
                </a:cxn>
                <a:cxn ang="0">
                  <a:pos x="T8" y="T9"/>
                </a:cxn>
              </a:cxnLst>
              <a:rect l="0" t="0" r="r" b="b"/>
              <a:pathLst>
                <a:path w="86" h="90">
                  <a:moveTo>
                    <a:pt x="86" y="24"/>
                  </a:moveTo>
                  <a:lnTo>
                    <a:pt x="46" y="0"/>
                  </a:lnTo>
                  <a:lnTo>
                    <a:pt x="0" y="53"/>
                  </a:lnTo>
                  <a:lnTo>
                    <a:pt x="64" y="90"/>
                  </a:lnTo>
                  <a:lnTo>
                    <a:pt x="86" y="24"/>
                  </a:lnTo>
                  <a:close/>
                </a:path>
              </a:pathLst>
            </a:custGeom>
            <a:solidFill>
              <a:srgbClr val="3E49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1" name="Freeform 89">
              <a:extLst>
                <a:ext uri="{FF2B5EF4-FFF2-40B4-BE49-F238E27FC236}">
                  <a16:creationId xmlns:a16="http://schemas.microsoft.com/office/drawing/2014/main" id="{48A69CD5-D90D-4C55-803B-D9D9A82C642F}"/>
                </a:ext>
              </a:extLst>
            </p:cNvPr>
            <p:cNvSpPr>
              <a:spLocks/>
            </p:cNvSpPr>
            <p:nvPr/>
          </p:nvSpPr>
          <p:spPr bwMode="auto">
            <a:xfrm>
              <a:off x="6335713" y="3371850"/>
              <a:ext cx="119063" cy="107950"/>
            </a:xfrm>
            <a:custGeom>
              <a:avLst/>
              <a:gdLst>
                <a:gd name="T0" fmla="*/ 61 w 75"/>
                <a:gd name="T1" fmla="*/ 0 h 68"/>
                <a:gd name="T2" fmla="*/ 14 w 75"/>
                <a:gd name="T3" fmla="*/ 0 h 68"/>
                <a:gd name="T4" fmla="*/ 0 w 75"/>
                <a:gd name="T5" fmla="*/ 68 h 68"/>
                <a:gd name="T6" fmla="*/ 75 w 75"/>
                <a:gd name="T7" fmla="*/ 68 h 68"/>
                <a:gd name="T8" fmla="*/ 61 w 75"/>
                <a:gd name="T9" fmla="*/ 0 h 68"/>
              </a:gdLst>
              <a:ahLst/>
              <a:cxnLst>
                <a:cxn ang="0">
                  <a:pos x="T0" y="T1"/>
                </a:cxn>
                <a:cxn ang="0">
                  <a:pos x="T2" y="T3"/>
                </a:cxn>
                <a:cxn ang="0">
                  <a:pos x="T4" y="T5"/>
                </a:cxn>
                <a:cxn ang="0">
                  <a:pos x="T6" y="T7"/>
                </a:cxn>
                <a:cxn ang="0">
                  <a:pos x="T8" y="T9"/>
                </a:cxn>
              </a:cxnLst>
              <a:rect l="0" t="0" r="r" b="b"/>
              <a:pathLst>
                <a:path w="75" h="68">
                  <a:moveTo>
                    <a:pt x="61" y="0"/>
                  </a:moveTo>
                  <a:lnTo>
                    <a:pt x="14" y="0"/>
                  </a:lnTo>
                  <a:lnTo>
                    <a:pt x="0" y="68"/>
                  </a:lnTo>
                  <a:lnTo>
                    <a:pt x="75" y="68"/>
                  </a:lnTo>
                  <a:lnTo>
                    <a:pt x="61" y="0"/>
                  </a:lnTo>
                  <a:close/>
                </a:path>
              </a:pathLst>
            </a:custGeom>
            <a:solidFill>
              <a:srgbClr val="3E49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2" name="Freeform 90">
              <a:extLst>
                <a:ext uri="{FF2B5EF4-FFF2-40B4-BE49-F238E27FC236}">
                  <a16:creationId xmlns:a16="http://schemas.microsoft.com/office/drawing/2014/main" id="{F5D8D5E8-56A3-46D8-8960-E03C2218FAC9}"/>
                </a:ext>
              </a:extLst>
            </p:cNvPr>
            <p:cNvSpPr>
              <a:spLocks/>
            </p:cNvSpPr>
            <p:nvPr/>
          </p:nvSpPr>
          <p:spPr bwMode="auto">
            <a:xfrm>
              <a:off x="6118225" y="3417888"/>
              <a:ext cx="136525" cy="142875"/>
            </a:xfrm>
            <a:custGeom>
              <a:avLst/>
              <a:gdLst>
                <a:gd name="T0" fmla="*/ 40 w 86"/>
                <a:gd name="T1" fmla="*/ 0 h 90"/>
                <a:gd name="T2" fmla="*/ 0 w 86"/>
                <a:gd name="T3" fmla="*/ 24 h 90"/>
                <a:gd name="T4" fmla="*/ 22 w 86"/>
                <a:gd name="T5" fmla="*/ 90 h 90"/>
                <a:gd name="T6" fmla="*/ 86 w 86"/>
                <a:gd name="T7" fmla="*/ 53 h 90"/>
                <a:gd name="T8" fmla="*/ 40 w 86"/>
                <a:gd name="T9" fmla="*/ 0 h 90"/>
              </a:gdLst>
              <a:ahLst/>
              <a:cxnLst>
                <a:cxn ang="0">
                  <a:pos x="T0" y="T1"/>
                </a:cxn>
                <a:cxn ang="0">
                  <a:pos x="T2" y="T3"/>
                </a:cxn>
                <a:cxn ang="0">
                  <a:pos x="T4" y="T5"/>
                </a:cxn>
                <a:cxn ang="0">
                  <a:pos x="T6" y="T7"/>
                </a:cxn>
                <a:cxn ang="0">
                  <a:pos x="T8" y="T9"/>
                </a:cxn>
              </a:cxnLst>
              <a:rect l="0" t="0" r="r" b="b"/>
              <a:pathLst>
                <a:path w="86" h="90">
                  <a:moveTo>
                    <a:pt x="40" y="0"/>
                  </a:moveTo>
                  <a:lnTo>
                    <a:pt x="0" y="24"/>
                  </a:lnTo>
                  <a:lnTo>
                    <a:pt x="22" y="90"/>
                  </a:lnTo>
                  <a:lnTo>
                    <a:pt x="86" y="53"/>
                  </a:lnTo>
                  <a:lnTo>
                    <a:pt x="40" y="0"/>
                  </a:lnTo>
                  <a:close/>
                </a:path>
              </a:pathLst>
            </a:custGeom>
            <a:solidFill>
              <a:srgbClr val="3E49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3" name="Freeform 91">
              <a:extLst>
                <a:ext uri="{FF2B5EF4-FFF2-40B4-BE49-F238E27FC236}">
                  <a16:creationId xmlns:a16="http://schemas.microsoft.com/office/drawing/2014/main" id="{16581C6C-ADA7-481E-B0DA-54B80A6F6116}"/>
                </a:ext>
              </a:extLst>
            </p:cNvPr>
            <p:cNvSpPr>
              <a:spLocks/>
            </p:cNvSpPr>
            <p:nvPr/>
          </p:nvSpPr>
          <p:spPr bwMode="auto">
            <a:xfrm>
              <a:off x="5951538" y="3586163"/>
              <a:ext cx="142875" cy="136525"/>
            </a:xfrm>
            <a:custGeom>
              <a:avLst/>
              <a:gdLst>
                <a:gd name="T0" fmla="*/ 23 w 90"/>
                <a:gd name="T1" fmla="*/ 0 h 86"/>
                <a:gd name="T2" fmla="*/ 0 w 90"/>
                <a:gd name="T3" fmla="*/ 40 h 86"/>
                <a:gd name="T4" fmla="*/ 52 w 90"/>
                <a:gd name="T5" fmla="*/ 86 h 86"/>
                <a:gd name="T6" fmla="*/ 90 w 90"/>
                <a:gd name="T7" fmla="*/ 21 h 86"/>
                <a:gd name="T8" fmla="*/ 23 w 90"/>
                <a:gd name="T9" fmla="*/ 0 h 86"/>
              </a:gdLst>
              <a:ahLst/>
              <a:cxnLst>
                <a:cxn ang="0">
                  <a:pos x="T0" y="T1"/>
                </a:cxn>
                <a:cxn ang="0">
                  <a:pos x="T2" y="T3"/>
                </a:cxn>
                <a:cxn ang="0">
                  <a:pos x="T4" y="T5"/>
                </a:cxn>
                <a:cxn ang="0">
                  <a:pos x="T6" y="T7"/>
                </a:cxn>
                <a:cxn ang="0">
                  <a:pos x="T8" y="T9"/>
                </a:cxn>
              </a:cxnLst>
              <a:rect l="0" t="0" r="r" b="b"/>
              <a:pathLst>
                <a:path w="90" h="86">
                  <a:moveTo>
                    <a:pt x="23" y="0"/>
                  </a:moveTo>
                  <a:lnTo>
                    <a:pt x="0" y="40"/>
                  </a:lnTo>
                  <a:lnTo>
                    <a:pt x="52" y="86"/>
                  </a:lnTo>
                  <a:lnTo>
                    <a:pt x="90" y="21"/>
                  </a:lnTo>
                  <a:lnTo>
                    <a:pt x="23" y="0"/>
                  </a:lnTo>
                  <a:close/>
                </a:path>
              </a:pathLst>
            </a:custGeom>
            <a:solidFill>
              <a:srgbClr val="3E49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4" name="Freeform 92">
              <a:extLst>
                <a:ext uri="{FF2B5EF4-FFF2-40B4-BE49-F238E27FC236}">
                  <a16:creationId xmlns:a16="http://schemas.microsoft.com/office/drawing/2014/main" id="{FE490873-2D22-47DC-8D58-7B22D5CBCC27}"/>
                </a:ext>
              </a:extLst>
            </p:cNvPr>
            <p:cNvSpPr>
              <a:spLocks/>
            </p:cNvSpPr>
            <p:nvPr/>
          </p:nvSpPr>
          <p:spPr bwMode="auto">
            <a:xfrm>
              <a:off x="5905500" y="3803650"/>
              <a:ext cx="107950" cy="117475"/>
            </a:xfrm>
            <a:custGeom>
              <a:avLst/>
              <a:gdLst>
                <a:gd name="T0" fmla="*/ 0 w 68"/>
                <a:gd name="T1" fmla="*/ 14 h 74"/>
                <a:gd name="T2" fmla="*/ 0 w 68"/>
                <a:gd name="T3" fmla="*/ 61 h 74"/>
                <a:gd name="T4" fmla="*/ 68 w 68"/>
                <a:gd name="T5" fmla="*/ 74 h 74"/>
                <a:gd name="T6" fmla="*/ 68 w 68"/>
                <a:gd name="T7" fmla="*/ 0 h 74"/>
                <a:gd name="T8" fmla="*/ 0 w 68"/>
                <a:gd name="T9" fmla="*/ 14 h 74"/>
              </a:gdLst>
              <a:ahLst/>
              <a:cxnLst>
                <a:cxn ang="0">
                  <a:pos x="T0" y="T1"/>
                </a:cxn>
                <a:cxn ang="0">
                  <a:pos x="T2" y="T3"/>
                </a:cxn>
                <a:cxn ang="0">
                  <a:pos x="T4" y="T5"/>
                </a:cxn>
                <a:cxn ang="0">
                  <a:pos x="T6" y="T7"/>
                </a:cxn>
                <a:cxn ang="0">
                  <a:pos x="T8" y="T9"/>
                </a:cxn>
              </a:cxnLst>
              <a:rect l="0" t="0" r="r" b="b"/>
              <a:pathLst>
                <a:path w="68" h="74">
                  <a:moveTo>
                    <a:pt x="0" y="14"/>
                  </a:moveTo>
                  <a:lnTo>
                    <a:pt x="0" y="61"/>
                  </a:lnTo>
                  <a:lnTo>
                    <a:pt x="68" y="74"/>
                  </a:lnTo>
                  <a:lnTo>
                    <a:pt x="68" y="0"/>
                  </a:lnTo>
                  <a:lnTo>
                    <a:pt x="0" y="14"/>
                  </a:lnTo>
                  <a:close/>
                </a:path>
              </a:pathLst>
            </a:custGeom>
            <a:solidFill>
              <a:srgbClr val="3E49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5" name="Freeform 93">
              <a:extLst>
                <a:ext uri="{FF2B5EF4-FFF2-40B4-BE49-F238E27FC236}">
                  <a16:creationId xmlns:a16="http://schemas.microsoft.com/office/drawing/2014/main" id="{F89E4794-18F3-4C7E-803E-AE3C21ABCE50}"/>
                </a:ext>
              </a:extLst>
            </p:cNvPr>
            <p:cNvSpPr>
              <a:spLocks/>
            </p:cNvSpPr>
            <p:nvPr/>
          </p:nvSpPr>
          <p:spPr bwMode="auto">
            <a:xfrm>
              <a:off x="5951538" y="4002088"/>
              <a:ext cx="142875" cy="138113"/>
            </a:xfrm>
            <a:custGeom>
              <a:avLst/>
              <a:gdLst>
                <a:gd name="T0" fmla="*/ 0 w 90"/>
                <a:gd name="T1" fmla="*/ 47 h 87"/>
                <a:gd name="T2" fmla="*/ 23 w 90"/>
                <a:gd name="T3" fmla="*/ 87 h 87"/>
                <a:gd name="T4" fmla="*/ 90 w 90"/>
                <a:gd name="T5" fmla="*/ 65 h 87"/>
                <a:gd name="T6" fmla="*/ 52 w 90"/>
                <a:gd name="T7" fmla="*/ 0 h 87"/>
                <a:gd name="T8" fmla="*/ 0 w 90"/>
                <a:gd name="T9" fmla="*/ 47 h 87"/>
              </a:gdLst>
              <a:ahLst/>
              <a:cxnLst>
                <a:cxn ang="0">
                  <a:pos x="T0" y="T1"/>
                </a:cxn>
                <a:cxn ang="0">
                  <a:pos x="T2" y="T3"/>
                </a:cxn>
                <a:cxn ang="0">
                  <a:pos x="T4" y="T5"/>
                </a:cxn>
                <a:cxn ang="0">
                  <a:pos x="T6" y="T7"/>
                </a:cxn>
                <a:cxn ang="0">
                  <a:pos x="T8" y="T9"/>
                </a:cxn>
              </a:cxnLst>
              <a:rect l="0" t="0" r="r" b="b"/>
              <a:pathLst>
                <a:path w="90" h="87">
                  <a:moveTo>
                    <a:pt x="0" y="47"/>
                  </a:moveTo>
                  <a:lnTo>
                    <a:pt x="23" y="87"/>
                  </a:lnTo>
                  <a:lnTo>
                    <a:pt x="90" y="65"/>
                  </a:lnTo>
                  <a:lnTo>
                    <a:pt x="52" y="0"/>
                  </a:lnTo>
                  <a:lnTo>
                    <a:pt x="0" y="47"/>
                  </a:lnTo>
                  <a:close/>
                </a:path>
              </a:pathLst>
            </a:custGeom>
            <a:solidFill>
              <a:srgbClr val="3E49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6" name="Freeform 94">
              <a:extLst>
                <a:ext uri="{FF2B5EF4-FFF2-40B4-BE49-F238E27FC236}">
                  <a16:creationId xmlns:a16="http://schemas.microsoft.com/office/drawing/2014/main" id="{E5122B7D-A21A-47B1-A688-DB4E6E8441D4}"/>
                </a:ext>
              </a:extLst>
            </p:cNvPr>
            <p:cNvSpPr>
              <a:spLocks/>
            </p:cNvSpPr>
            <p:nvPr/>
          </p:nvSpPr>
          <p:spPr bwMode="auto">
            <a:xfrm>
              <a:off x="6118225" y="4165600"/>
              <a:ext cx="136525" cy="141288"/>
            </a:xfrm>
            <a:custGeom>
              <a:avLst/>
              <a:gdLst>
                <a:gd name="T0" fmla="*/ 0 w 86"/>
                <a:gd name="T1" fmla="*/ 66 h 89"/>
                <a:gd name="T2" fmla="*/ 40 w 86"/>
                <a:gd name="T3" fmla="*/ 89 h 89"/>
                <a:gd name="T4" fmla="*/ 86 w 86"/>
                <a:gd name="T5" fmla="*/ 37 h 89"/>
                <a:gd name="T6" fmla="*/ 22 w 86"/>
                <a:gd name="T7" fmla="*/ 0 h 89"/>
                <a:gd name="T8" fmla="*/ 0 w 86"/>
                <a:gd name="T9" fmla="*/ 66 h 89"/>
              </a:gdLst>
              <a:ahLst/>
              <a:cxnLst>
                <a:cxn ang="0">
                  <a:pos x="T0" y="T1"/>
                </a:cxn>
                <a:cxn ang="0">
                  <a:pos x="T2" y="T3"/>
                </a:cxn>
                <a:cxn ang="0">
                  <a:pos x="T4" y="T5"/>
                </a:cxn>
                <a:cxn ang="0">
                  <a:pos x="T6" y="T7"/>
                </a:cxn>
                <a:cxn ang="0">
                  <a:pos x="T8" y="T9"/>
                </a:cxn>
              </a:cxnLst>
              <a:rect l="0" t="0" r="r" b="b"/>
              <a:pathLst>
                <a:path w="86" h="89">
                  <a:moveTo>
                    <a:pt x="0" y="66"/>
                  </a:moveTo>
                  <a:lnTo>
                    <a:pt x="40" y="89"/>
                  </a:lnTo>
                  <a:lnTo>
                    <a:pt x="86" y="37"/>
                  </a:lnTo>
                  <a:lnTo>
                    <a:pt x="22" y="0"/>
                  </a:lnTo>
                  <a:lnTo>
                    <a:pt x="0" y="66"/>
                  </a:lnTo>
                  <a:close/>
                </a:path>
              </a:pathLst>
            </a:custGeom>
            <a:solidFill>
              <a:srgbClr val="3E49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7" name="Freeform 95">
              <a:extLst>
                <a:ext uri="{FF2B5EF4-FFF2-40B4-BE49-F238E27FC236}">
                  <a16:creationId xmlns:a16="http://schemas.microsoft.com/office/drawing/2014/main" id="{6685A968-7D93-4E71-A432-235F79C832E5}"/>
                </a:ext>
              </a:extLst>
            </p:cNvPr>
            <p:cNvSpPr>
              <a:spLocks/>
            </p:cNvSpPr>
            <p:nvPr/>
          </p:nvSpPr>
          <p:spPr bwMode="auto">
            <a:xfrm>
              <a:off x="6335713" y="4246563"/>
              <a:ext cx="119063" cy="107950"/>
            </a:xfrm>
            <a:custGeom>
              <a:avLst/>
              <a:gdLst>
                <a:gd name="T0" fmla="*/ 14 w 75"/>
                <a:gd name="T1" fmla="*/ 68 h 68"/>
                <a:gd name="T2" fmla="*/ 61 w 75"/>
                <a:gd name="T3" fmla="*/ 68 h 68"/>
                <a:gd name="T4" fmla="*/ 75 w 75"/>
                <a:gd name="T5" fmla="*/ 0 h 68"/>
                <a:gd name="T6" fmla="*/ 0 w 75"/>
                <a:gd name="T7" fmla="*/ 0 h 68"/>
                <a:gd name="T8" fmla="*/ 14 w 75"/>
                <a:gd name="T9" fmla="*/ 68 h 68"/>
              </a:gdLst>
              <a:ahLst/>
              <a:cxnLst>
                <a:cxn ang="0">
                  <a:pos x="T0" y="T1"/>
                </a:cxn>
                <a:cxn ang="0">
                  <a:pos x="T2" y="T3"/>
                </a:cxn>
                <a:cxn ang="0">
                  <a:pos x="T4" y="T5"/>
                </a:cxn>
                <a:cxn ang="0">
                  <a:pos x="T6" y="T7"/>
                </a:cxn>
                <a:cxn ang="0">
                  <a:pos x="T8" y="T9"/>
                </a:cxn>
              </a:cxnLst>
              <a:rect l="0" t="0" r="r" b="b"/>
              <a:pathLst>
                <a:path w="75" h="68">
                  <a:moveTo>
                    <a:pt x="14" y="68"/>
                  </a:moveTo>
                  <a:lnTo>
                    <a:pt x="61" y="68"/>
                  </a:lnTo>
                  <a:lnTo>
                    <a:pt x="75" y="0"/>
                  </a:lnTo>
                  <a:lnTo>
                    <a:pt x="0" y="0"/>
                  </a:lnTo>
                  <a:lnTo>
                    <a:pt x="14" y="68"/>
                  </a:lnTo>
                  <a:close/>
                </a:path>
              </a:pathLst>
            </a:custGeom>
            <a:solidFill>
              <a:srgbClr val="3E49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8" name="Freeform 96">
              <a:extLst>
                <a:ext uri="{FF2B5EF4-FFF2-40B4-BE49-F238E27FC236}">
                  <a16:creationId xmlns:a16="http://schemas.microsoft.com/office/drawing/2014/main" id="{7F733644-60C7-4129-9528-1EE26B1B54BF}"/>
                </a:ext>
              </a:extLst>
            </p:cNvPr>
            <p:cNvSpPr>
              <a:spLocks/>
            </p:cNvSpPr>
            <p:nvPr/>
          </p:nvSpPr>
          <p:spPr bwMode="auto">
            <a:xfrm>
              <a:off x="6535738" y="4165600"/>
              <a:ext cx="136525" cy="141288"/>
            </a:xfrm>
            <a:custGeom>
              <a:avLst/>
              <a:gdLst>
                <a:gd name="T0" fmla="*/ 46 w 86"/>
                <a:gd name="T1" fmla="*/ 89 h 89"/>
                <a:gd name="T2" fmla="*/ 86 w 86"/>
                <a:gd name="T3" fmla="*/ 66 h 89"/>
                <a:gd name="T4" fmla="*/ 64 w 86"/>
                <a:gd name="T5" fmla="*/ 0 h 89"/>
                <a:gd name="T6" fmla="*/ 0 w 86"/>
                <a:gd name="T7" fmla="*/ 37 h 89"/>
                <a:gd name="T8" fmla="*/ 46 w 86"/>
                <a:gd name="T9" fmla="*/ 89 h 89"/>
              </a:gdLst>
              <a:ahLst/>
              <a:cxnLst>
                <a:cxn ang="0">
                  <a:pos x="T0" y="T1"/>
                </a:cxn>
                <a:cxn ang="0">
                  <a:pos x="T2" y="T3"/>
                </a:cxn>
                <a:cxn ang="0">
                  <a:pos x="T4" y="T5"/>
                </a:cxn>
                <a:cxn ang="0">
                  <a:pos x="T6" y="T7"/>
                </a:cxn>
                <a:cxn ang="0">
                  <a:pos x="T8" y="T9"/>
                </a:cxn>
              </a:cxnLst>
              <a:rect l="0" t="0" r="r" b="b"/>
              <a:pathLst>
                <a:path w="86" h="89">
                  <a:moveTo>
                    <a:pt x="46" y="89"/>
                  </a:moveTo>
                  <a:lnTo>
                    <a:pt x="86" y="66"/>
                  </a:lnTo>
                  <a:lnTo>
                    <a:pt x="64" y="0"/>
                  </a:lnTo>
                  <a:lnTo>
                    <a:pt x="0" y="37"/>
                  </a:lnTo>
                  <a:lnTo>
                    <a:pt x="46" y="89"/>
                  </a:lnTo>
                  <a:close/>
                </a:path>
              </a:pathLst>
            </a:custGeom>
            <a:solidFill>
              <a:srgbClr val="3E49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9" name="Freeform 97">
              <a:extLst>
                <a:ext uri="{FF2B5EF4-FFF2-40B4-BE49-F238E27FC236}">
                  <a16:creationId xmlns:a16="http://schemas.microsoft.com/office/drawing/2014/main" id="{B6CE4EAD-B258-4E85-AF1B-6A3CC77E2052}"/>
                </a:ext>
              </a:extLst>
            </p:cNvPr>
            <p:cNvSpPr>
              <a:spLocks/>
            </p:cNvSpPr>
            <p:nvPr/>
          </p:nvSpPr>
          <p:spPr bwMode="auto">
            <a:xfrm>
              <a:off x="6697663" y="4002088"/>
              <a:ext cx="141288" cy="138113"/>
            </a:xfrm>
            <a:custGeom>
              <a:avLst/>
              <a:gdLst>
                <a:gd name="T0" fmla="*/ 66 w 89"/>
                <a:gd name="T1" fmla="*/ 87 h 87"/>
                <a:gd name="T2" fmla="*/ 89 w 89"/>
                <a:gd name="T3" fmla="*/ 47 h 87"/>
                <a:gd name="T4" fmla="*/ 37 w 89"/>
                <a:gd name="T5" fmla="*/ 0 h 87"/>
                <a:gd name="T6" fmla="*/ 0 w 89"/>
                <a:gd name="T7" fmla="*/ 65 h 87"/>
                <a:gd name="T8" fmla="*/ 66 w 89"/>
                <a:gd name="T9" fmla="*/ 87 h 87"/>
              </a:gdLst>
              <a:ahLst/>
              <a:cxnLst>
                <a:cxn ang="0">
                  <a:pos x="T0" y="T1"/>
                </a:cxn>
                <a:cxn ang="0">
                  <a:pos x="T2" y="T3"/>
                </a:cxn>
                <a:cxn ang="0">
                  <a:pos x="T4" y="T5"/>
                </a:cxn>
                <a:cxn ang="0">
                  <a:pos x="T6" y="T7"/>
                </a:cxn>
                <a:cxn ang="0">
                  <a:pos x="T8" y="T9"/>
                </a:cxn>
              </a:cxnLst>
              <a:rect l="0" t="0" r="r" b="b"/>
              <a:pathLst>
                <a:path w="89" h="87">
                  <a:moveTo>
                    <a:pt x="66" y="87"/>
                  </a:moveTo>
                  <a:lnTo>
                    <a:pt x="89" y="47"/>
                  </a:lnTo>
                  <a:lnTo>
                    <a:pt x="37" y="0"/>
                  </a:lnTo>
                  <a:lnTo>
                    <a:pt x="0" y="65"/>
                  </a:lnTo>
                  <a:lnTo>
                    <a:pt x="66" y="87"/>
                  </a:lnTo>
                  <a:close/>
                </a:path>
              </a:pathLst>
            </a:custGeom>
            <a:solidFill>
              <a:srgbClr val="3E49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0" name="Freeform 98">
              <a:extLst>
                <a:ext uri="{FF2B5EF4-FFF2-40B4-BE49-F238E27FC236}">
                  <a16:creationId xmlns:a16="http://schemas.microsoft.com/office/drawing/2014/main" id="{6C4F0929-42D3-4905-81DD-019854012D83}"/>
                </a:ext>
              </a:extLst>
            </p:cNvPr>
            <p:cNvSpPr>
              <a:spLocks/>
            </p:cNvSpPr>
            <p:nvPr/>
          </p:nvSpPr>
          <p:spPr bwMode="auto">
            <a:xfrm>
              <a:off x="6777038" y="3803650"/>
              <a:ext cx="107950" cy="117475"/>
            </a:xfrm>
            <a:custGeom>
              <a:avLst/>
              <a:gdLst>
                <a:gd name="T0" fmla="*/ 68 w 68"/>
                <a:gd name="T1" fmla="*/ 61 h 74"/>
                <a:gd name="T2" fmla="*/ 68 w 68"/>
                <a:gd name="T3" fmla="*/ 14 h 74"/>
                <a:gd name="T4" fmla="*/ 0 w 68"/>
                <a:gd name="T5" fmla="*/ 0 h 74"/>
                <a:gd name="T6" fmla="*/ 0 w 68"/>
                <a:gd name="T7" fmla="*/ 74 h 74"/>
                <a:gd name="T8" fmla="*/ 68 w 68"/>
                <a:gd name="T9" fmla="*/ 61 h 74"/>
              </a:gdLst>
              <a:ahLst/>
              <a:cxnLst>
                <a:cxn ang="0">
                  <a:pos x="T0" y="T1"/>
                </a:cxn>
                <a:cxn ang="0">
                  <a:pos x="T2" y="T3"/>
                </a:cxn>
                <a:cxn ang="0">
                  <a:pos x="T4" y="T5"/>
                </a:cxn>
                <a:cxn ang="0">
                  <a:pos x="T6" y="T7"/>
                </a:cxn>
                <a:cxn ang="0">
                  <a:pos x="T8" y="T9"/>
                </a:cxn>
              </a:cxnLst>
              <a:rect l="0" t="0" r="r" b="b"/>
              <a:pathLst>
                <a:path w="68" h="74">
                  <a:moveTo>
                    <a:pt x="68" y="61"/>
                  </a:moveTo>
                  <a:lnTo>
                    <a:pt x="68" y="14"/>
                  </a:lnTo>
                  <a:lnTo>
                    <a:pt x="0" y="0"/>
                  </a:lnTo>
                  <a:lnTo>
                    <a:pt x="0" y="74"/>
                  </a:lnTo>
                  <a:lnTo>
                    <a:pt x="68" y="61"/>
                  </a:lnTo>
                  <a:close/>
                </a:path>
              </a:pathLst>
            </a:custGeom>
            <a:solidFill>
              <a:srgbClr val="3E49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1" name="Freeform 99">
              <a:extLst>
                <a:ext uri="{FF2B5EF4-FFF2-40B4-BE49-F238E27FC236}">
                  <a16:creationId xmlns:a16="http://schemas.microsoft.com/office/drawing/2014/main" id="{3A7871CB-D116-4D6F-9019-95519D2898A9}"/>
                </a:ext>
              </a:extLst>
            </p:cNvPr>
            <p:cNvSpPr>
              <a:spLocks/>
            </p:cNvSpPr>
            <p:nvPr/>
          </p:nvSpPr>
          <p:spPr bwMode="auto">
            <a:xfrm>
              <a:off x="6697663" y="3586163"/>
              <a:ext cx="141288" cy="136525"/>
            </a:xfrm>
            <a:custGeom>
              <a:avLst/>
              <a:gdLst>
                <a:gd name="T0" fmla="*/ 89 w 89"/>
                <a:gd name="T1" fmla="*/ 40 h 86"/>
                <a:gd name="T2" fmla="*/ 66 w 89"/>
                <a:gd name="T3" fmla="*/ 0 h 86"/>
                <a:gd name="T4" fmla="*/ 0 w 89"/>
                <a:gd name="T5" fmla="*/ 21 h 86"/>
                <a:gd name="T6" fmla="*/ 37 w 89"/>
                <a:gd name="T7" fmla="*/ 86 h 86"/>
                <a:gd name="T8" fmla="*/ 89 w 89"/>
                <a:gd name="T9" fmla="*/ 40 h 86"/>
              </a:gdLst>
              <a:ahLst/>
              <a:cxnLst>
                <a:cxn ang="0">
                  <a:pos x="T0" y="T1"/>
                </a:cxn>
                <a:cxn ang="0">
                  <a:pos x="T2" y="T3"/>
                </a:cxn>
                <a:cxn ang="0">
                  <a:pos x="T4" y="T5"/>
                </a:cxn>
                <a:cxn ang="0">
                  <a:pos x="T6" y="T7"/>
                </a:cxn>
                <a:cxn ang="0">
                  <a:pos x="T8" y="T9"/>
                </a:cxn>
              </a:cxnLst>
              <a:rect l="0" t="0" r="r" b="b"/>
              <a:pathLst>
                <a:path w="89" h="86">
                  <a:moveTo>
                    <a:pt x="89" y="40"/>
                  </a:moveTo>
                  <a:lnTo>
                    <a:pt x="66" y="0"/>
                  </a:lnTo>
                  <a:lnTo>
                    <a:pt x="0" y="21"/>
                  </a:lnTo>
                  <a:lnTo>
                    <a:pt x="37" y="86"/>
                  </a:lnTo>
                  <a:lnTo>
                    <a:pt x="89" y="40"/>
                  </a:lnTo>
                  <a:close/>
                </a:path>
              </a:pathLst>
            </a:custGeom>
            <a:solidFill>
              <a:srgbClr val="3E49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2" name="Freeform 100">
              <a:extLst>
                <a:ext uri="{FF2B5EF4-FFF2-40B4-BE49-F238E27FC236}">
                  <a16:creationId xmlns:a16="http://schemas.microsoft.com/office/drawing/2014/main" id="{B8D5C379-5120-44E2-8DF8-42E1E3FA033C}"/>
                </a:ext>
              </a:extLst>
            </p:cNvPr>
            <p:cNvSpPr>
              <a:spLocks/>
            </p:cNvSpPr>
            <p:nvPr/>
          </p:nvSpPr>
          <p:spPr bwMode="auto">
            <a:xfrm>
              <a:off x="6535738" y="3417888"/>
              <a:ext cx="136525" cy="142875"/>
            </a:xfrm>
            <a:custGeom>
              <a:avLst/>
              <a:gdLst>
                <a:gd name="T0" fmla="*/ 86 w 86"/>
                <a:gd name="T1" fmla="*/ 24 h 90"/>
                <a:gd name="T2" fmla="*/ 46 w 86"/>
                <a:gd name="T3" fmla="*/ 0 h 90"/>
                <a:gd name="T4" fmla="*/ 0 w 86"/>
                <a:gd name="T5" fmla="*/ 53 h 90"/>
                <a:gd name="T6" fmla="*/ 64 w 86"/>
                <a:gd name="T7" fmla="*/ 90 h 90"/>
                <a:gd name="T8" fmla="*/ 86 w 86"/>
                <a:gd name="T9" fmla="*/ 24 h 90"/>
              </a:gdLst>
              <a:ahLst/>
              <a:cxnLst>
                <a:cxn ang="0">
                  <a:pos x="T0" y="T1"/>
                </a:cxn>
                <a:cxn ang="0">
                  <a:pos x="T2" y="T3"/>
                </a:cxn>
                <a:cxn ang="0">
                  <a:pos x="T4" y="T5"/>
                </a:cxn>
                <a:cxn ang="0">
                  <a:pos x="T6" y="T7"/>
                </a:cxn>
                <a:cxn ang="0">
                  <a:pos x="T8" y="T9"/>
                </a:cxn>
              </a:cxnLst>
              <a:rect l="0" t="0" r="r" b="b"/>
              <a:pathLst>
                <a:path w="86" h="90">
                  <a:moveTo>
                    <a:pt x="86" y="24"/>
                  </a:moveTo>
                  <a:lnTo>
                    <a:pt x="46" y="0"/>
                  </a:lnTo>
                  <a:lnTo>
                    <a:pt x="0" y="53"/>
                  </a:lnTo>
                  <a:lnTo>
                    <a:pt x="64" y="90"/>
                  </a:lnTo>
                  <a:lnTo>
                    <a:pt x="86" y="24"/>
                  </a:lnTo>
                  <a:close/>
                </a:path>
              </a:pathLst>
            </a:custGeom>
            <a:solidFill>
              <a:srgbClr val="3E49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3" name="Freeform 101">
              <a:extLst>
                <a:ext uri="{FF2B5EF4-FFF2-40B4-BE49-F238E27FC236}">
                  <a16:creationId xmlns:a16="http://schemas.microsoft.com/office/drawing/2014/main" id="{1CCDE901-7C4C-4086-971D-1F9E7F484677}"/>
                </a:ext>
              </a:extLst>
            </p:cNvPr>
            <p:cNvSpPr>
              <a:spLocks noEditPoints="1"/>
            </p:cNvSpPr>
            <p:nvPr/>
          </p:nvSpPr>
          <p:spPr bwMode="auto">
            <a:xfrm>
              <a:off x="6007100" y="3475038"/>
              <a:ext cx="776288" cy="776288"/>
            </a:xfrm>
            <a:custGeom>
              <a:avLst/>
              <a:gdLst>
                <a:gd name="T0" fmla="*/ 158 w 316"/>
                <a:gd name="T1" fmla="*/ 0 h 316"/>
                <a:gd name="T2" fmla="*/ 0 w 316"/>
                <a:gd name="T3" fmla="*/ 158 h 316"/>
                <a:gd name="T4" fmla="*/ 158 w 316"/>
                <a:gd name="T5" fmla="*/ 316 h 316"/>
                <a:gd name="T6" fmla="*/ 316 w 316"/>
                <a:gd name="T7" fmla="*/ 158 h 316"/>
                <a:gd name="T8" fmla="*/ 158 w 316"/>
                <a:gd name="T9" fmla="*/ 0 h 316"/>
                <a:gd name="T10" fmla="*/ 158 w 316"/>
                <a:gd name="T11" fmla="*/ 202 h 316"/>
                <a:gd name="T12" fmla="*/ 114 w 316"/>
                <a:gd name="T13" fmla="*/ 158 h 316"/>
                <a:gd name="T14" fmla="*/ 158 w 316"/>
                <a:gd name="T15" fmla="*/ 114 h 316"/>
                <a:gd name="T16" fmla="*/ 202 w 316"/>
                <a:gd name="T17" fmla="*/ 158 h 316"/>
                <a:gd name="T18" fmla="*/ 158 w 316"/>
                <a:gd name="T19" fmla="*/ 202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6" h="316">
                  <a:moveTo>
                    <a:pt x="158" y="0"/>
                  </a:moveTo>
                  <a:cubicBezTo>
                    <a:pt x="71" y="0"/>
                    <a:pt x="0" y="71"/>
                    <a:pt x="0" y="158"/>
                  </a:cubicBezTo>
                  <a:cubicBezTo>
                    <a:pt x="0" y="245"/>
                    <a:pt x="71" y="316"/>
                    <a:pt x="158" y="316"/>
                  </a:cubicBezTo>
                  <a:cubicBezTo>
                    <a:pt x="245" y="316"/>
                    <a:pt x="316" y="245"/>
                    <a:pt x="316" y="158"/>
                  </a:cubicBezTo>
                  <a:cubicBezTo>
                    <a:pt x="316" y="71"/>
                    <a:pt x="245" y="0"/>
                    <a:pt x="158" y="0"/>
                  </a:cubicBezTo>
                  <a:close/>
                  <a:moveTo>
                    <a:pt x="158" y="202"/>
                  </a:moveTo>
                  <a:cubicBezTo>
                    <a:pt x="134" y="202"/>
                    <a:pt x="114" y="182"/>
                    <a:pt x="114" y="158"/>
                  </a:cubicBezTo>
                  <a:cubicBezTo>
                    <a:pt x="114" y="134"/>
                    <a:pt x="134" y="114"/>
                    <a:pt x="158" y="114"/>
                  </a:cubicBezTo>
                  <a:cubicBezTo>
                    <a:pt x="182" y="114"/>
                    <a:pt x="202" y="134"/>
                    <a:pt x="202" y="158"/>
                  </a:cubicBezTo>
                  <a:cubicBezTo>
                    <a:pt x="202" y="182"/>
                    <a:pt x="182" y="202"/>
                    <a:pt x="158" y="202"/>
                  </a:cubicBezTo>
                  <a:close/>
                </a:path>
              </a:pathLst>
            </a:custGeom>
            <a:solidFill>
              <a:srgbClr val="242D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4" name="Oval 102">
              <a:extLst>
                <a:ext uri="{FF2B5EF4-FFF2-40B4-BE49-F238E27FC236}">
                  <a16:creationId xmlns:a16="http://schemas.microsoft.com/office/drawing/2014/main" id="{C5610515-85BE-44D3-9B1F-6300F1A0DD07}"/>
                </a:ext>
              </a:extLst>
            </p:cNvPr>
            <p:cNvSpPr>
              <a:spLocks noChangeArrowheads="1"/>
            </p:cNvSpPr>
            <p:nvPr/>
          </p:nvSpPr>
          <p:spPr bwMode="auto">
            <a:xfrm>
              <a:off x="6076950" y="3543300"/>
              <a:ext cx="636588" cy="638175"/>
            </a:xfrm>
            <a:prstGeom prst="ellipse">
              <a:avLst/>
            </a:prstGeom>
            <a:solidFill>
              <a:srgbClr val="D9D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5" name="Oval 103">
              <a:extLst>
                <a:ext uri="{FF2B5EF4-FFF2-40B4-BE49-F238E27FC236}">
                  <a16:creationId xmlns:a16="http://schemas.microsoft.com/office/drawing/2014/main" id="{034C9670-D8DA-413F-965C-D83317246600}"/>
                </a:ext>
              </a:extLst>
            </p:cNvPr>
            <p:cNvSpPr>
              <a:spLocks noChangeArrowheads="1"/>
            </p:cNvSpPr>
            <p:nvPr/>
          </p:nvSpPr>
          <p:spPr bwMode="auto">
            <a:xfrm>
              <a:off x="6091238" y="3559175"/>
              <a:ext cx="608013" cy="6080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6" name="Oval 104">
              <a:extLst>
                <a:ext uri="{FF2B5EF4-FFF2-40B4-BE49-F238E27FC236}">
                  <a16:creationId xmlns:a16="http://schemas.microsoft.com/office/drawing/2014/main" id="{2D1B2BBA-BDAE-4CCA-B489-8018957CC73B}"/>
                </a:ext>
              </a:extLst>
            </p:cNvPr>
            <p:cNvSpPr>
              <a:spLocks noChangeArrowheads="1"/>
            </p:cNvSpPr>
            <p:nvPr/>
          </p:nvSpPr>
          <p:spPr bwMode="auto">
            <a:xfrm>
              <a:off x="6388100" y="3575050"/>
              <a:ext cx="14288" cy="17463"/>
            </a:xfrm>
            <a:prstGeom prst="ellipse">
              <a:avLst/>
            </a:prstGeom>
            <a:solidFill>
              <a:srgbClr val="242D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7" name="Freeform 105">
              <a:extLst>
                <a:ext uri="{FF2B5EF4-FFF2-40B4-BE49-F238E27FC236}">
                  <a16:creationId xmlns:a16="http://schemas.microsoft.com/office/drawing/2014/main" id="{19A7D37A-31D4-4EB3-BCD5-C3AED7150E65}"/>
                </a:ext>
              </a:extLst>
            </p:cNvPr>
            <p:cNvSpPr>
              <a:spLocks/>
            </p:cNvSpPr>
            <p:nvPr/>
          </p:nvSpPr>
          <p:spPr bwMode="auto">
            <a:xfrm>
              <a:off x="6248400" y="3613150"/>
              <a:ext cx="17463" cy="15875"/>
            </a:xfrm>
            <a:custGeom>
              <a:avLst/>
              <a:gdLst>
                <a:gd name="T0" fmla="*/ 6 w 7"/>
                <a:gd name="T1" fmla="*/ 2 h 7"/>
                <a:gd name="T2" fmla="*/ 5 w 7"/>
                <a:gd name="T3" fmla="*/ 6 h 7"/>
                <a:gd name="T4" fmla="*/ 0 w 7"/>
                <a:gd name="T5" fmla="*/ 5 h 7"/>
                <a:gd name="T6" fmla="*/ 2 w 7"/>
                <a:gd name="T7" fmla="*/ 1 h 7"/>
                <a:gd name="T8" fmla="*/ 6 w 7"/>
                <a:gd name="T9" fmla="*/ 2 h 7"/>
              </a:gdLst>
              <a:ahLst/>
              <a:cxnLst>
                <a:cxn ang="0">
                  <a:pos x="T0" y="T1"/>
                </a:cxn>
                <a:cxn ang="0">
                  <a:pos x="T2" y="T3"/>
                </a:cxn>
                <a:cxn ang="0">
                  <a:pos x="T4" y="T5"/>
                </a:cxn>
                <a:cxn ang="0">
                  <a:pos x="T6" y="T7"/>
                </a:cxn>
                <a:cxn ang="0">
                  <a:pos x="T8" y="T9"/>
                </a:cxn>
              </a:cxnLst>
              <a:rect l="0" t="0" r="r" b="b"/>
              <a:pathLst>
                <a:path w="7" h="7">
                  <a:moveTo>
                    <a:pt x="6" y="2"/>
                  </a:moveTo>
                  <a:cubicBezTo>
                    <a:pt x="7" y="4"/>
                    <a:pt x="6" y="6"/>
                    <a:pt x="5" y="6"/>
                  </a:cubicBezTo>
                  <a:cubicBezTo>
                    <a:pt x="3" y="7"/>
                    <a:pt x="1" y="7"/>
                    <a:pt x="0" y="5"/>
                  </a:cubicBezTo>
                  <a:cubicBezTo>
                    <a:pt x="0" y="4"/>
                    <a:pt x="0" y="2"/>
                    <a:pt x="2" y="1"/>
                  </a:cubicBezTo>
                  <a:cubicBezTo>
                    <a:pt x="3" y="0"/>
                    <a:pt x="5" y="1"/>
                    <a:pt x="6" y="2"/>
                  </a:cubicBezTo>
                  <a:close/>
                </a:path>
              </a:pathLst>
            </a:custGeom>
            <a:solidFill>
              <a:srgbClr val="242D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8" name="Freeform 106">
              <a:extLst>
                <a:ext uri="{FF2B5EF4-FFF2-40B4-BE49-F238E27FC236}">
                  <a16:creationId xmlns:a16="http://schemas.microsoft.com/office/drawing/2014/main" id="{20783990-36A2-4947-8B3E-15142034FE92}"/>
                </a:ext>
              </a:extLst>
            </p:cNvPr>
            <p:cNvSpPr>
              <a:spLocks/>
            </p:cNvSpPr>
            <p:nvPr/>
          </p:nvSpPr>
          <p:spPr bwMode="auto">
            <a:xfrm>
              <a:off x="6145213" y="3716338"/>
              <a:ext cx="17463" cy="15875"/>
            </a:xfrm>
            <a:custGeom>
              <a:avLst/>
              <a:gdLst>
                <a:gd name="T0" fmla="*/ 5 w 7"/>
                <a:gd name="T1" fmla="*/ 0 h 7"/>
                <a:gd name="T2" fmla="*/ 6 w 7"/>
                <a:gd name="T3" fmla="*/ 5 h 7"/>
                <a:gd name="T4" fmla="*/ 2 w 7"/>
                <a:gd name="T5" fmla="*/ 6 h 7"/>
                <a:gd name="T6" fmla="*/ 1 w 7"/>
                <a:gd name="T7" fmla="*/ 2 h 7"/>
                <a:gd name="T8" fmla="*/ 5 w 7"/>
                <a:gd name="T9" fmla="*/ 0 h 7"/>
              </a:gdLst>
              <a:ahLst/>
              <a:cxnLst>
                <a:cxn ang="0">
                  <a:pos x="T0" y="T1"/>
                </a:cxn>
                <a:cxn ang="0">
                  <a:pos x="T2" y="T3"/>
                </a:cxn>
                <a:cxn ang="0">
                  <a:pos x="T4" y="T5"/>
                </a:cxn>
                <a:cxn ang="0">
                  <a:pos x="T6" y="T7"/>
                </a:cxn>
                <a:cxn ang="0">
                  <a:pos x="T8" y="T9"/>
                </a:cxn>
              </a:cxnLst>
              <a:rect l="0" t="0" r="r" b="b"/>
              <a:pathLst>
                <a:path w="7" h="7">
                  <a:moveTo>
                    <a:pt x="5" y="0"/>
                  </a:moveTo>
                  <a:cubicBezTo>
                    <a:pt x="7" y="1"/>
                    <a:pt x="7" y="3"/>
                    <a:pt x="6" y="5"/>
                  </a:cubicBezTo>
                  <a:cubicBezTo>
                    <a:pt x="6" y="6"/>
                    <a:pt x="4" y="7"/>
                    <a:pt x="2" y="6"/>
                  </a:cubicBezTo>
                  <a:cubicBezTo>
                    <a:pt x="1" y="5"/>
                    <a:pt x="0" y="3"/>
                    <a:pt x="1" y="2"/>
                  </a:cubicBezTo>
                  <a:cubicBezTo>
                    <a:pt x="2" y="0"/>
                    <a:pt x="4" y="0"/>
                    <a:pt x="5" y="0"/>
                  </a:cubicBezTo>
                  <a:close/>
                </a:path>
              </a:pathLst>
            </a:custGeom>
            <a:solidFill>
              <a:srgbClr val="242D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9" name="Oval 107">
              <a:extLst>
                <a:ext uri="{FF2B5EF4-FFF2-40B4-BE49-F238E27FC236}">
                  <a16:creationId xmlns:a16="http://schemas.microsoft.com/office/drawing/2014/main" id="{EC5FEBF1-6127-4D76-9350-82D121FEBF4B}"/>
                </a:ext>
              </a:extLst>
            </p:cNvPr>
            <p:cNvSpPr>
              <a:spLocks noChangeArrowheads="1"/>
            </p:cNvSpPr>
            <p:nvPr/>
          </p:nvSpPr>
          <p:spPr bwMode="auto">
            <a:xfrm>
              <a:off x="6108700" y="3856038"/>
              <a:ext cx="17463" cy="14288"/>
            </a:xfrm>
            <a:prstGeom prst="ellipse">
              <a:avLst/>
            </a:prstGeom>
            <a:solidFill>
              <a:srgbClr val="242D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70" name="Freeform 108">
              <a:extLst>
                <a:ext uri="{FF2B5EF4-FFF2-40B4-BE49-F238E27FC236}">
                  <a16:creationId xmlns:a16="http://schemas.microsoft.com/office/drawing/2014/main" id="{6B4389FA-FA3C-488F-8205-6FD5DBEC34AD}"/>
                </a:ext>
              </a:extLst>
            </p:cNvPr>
            <p:cNvSpPr>
              <a:spLocks/>
            </p:cNvSpPr>
            <p:nvPr/>
          </p:nvSpPr>
          <p:spPr bwMode="auto">
            <a:xfrm>
              <a:off x="6145213" y="3992563"/>
              <a:ext cx="17463" cy="17463"/>
            </a:xfrm>
            <a:custGeom>
              <a:avLst/>
              <a:gdLst>
                <a:gd name="T0" fmla="*/ 2 w 7"/>
                <a:gd name="T1" fmla="*/ 1 h 7"/>
                <a:gd name="T2" fmla="*/ 6 w 7"/>
                <a:gd name="T3" fmla="*/ 2 h 7"/>
                <a:gd name="T4" fmla="*/ 5 w 7"/>
                <a:gd name="T5" fmla="*/ 7 h 7"/>
                <a:gd name="T6" fmla="*/ 1 w 7"/>
                <a:gd name="T7" fmla="*/ 5 h 7"/>
                <a:gd name="T8" fmla="*/ 2 w 7"/>
                <a:gd name="T9" fmla="*/ 1 h 7"/>
              </a:gdLst>
              <a:ahLst/>
              <a:cxnLst>
                <a:cxn ang="0">
                  <a:pos x="T0" y="T1"/>
                </a:cxn>
                <a:cxn ang="0">
                  <a:pos x="T2" y="T3"/>
                </a:cxn>
                <a:cxn ang="0">
                  <a:pos x="T4" y="T5"/>
                </a:cxn>
                <a:cxn ang="0">
                  <a:pos x="T6" y="T7"/>
                </a:cxn>
                <a:cxn ang="0">
                  <a:pos x="T8" y="T9"/>
                </a:cxn>
              </a:cxnLst>
              <a:rect l="0" t="0" r="r" b="b"/>
              <a:pathLst>
                <a:path w="7" h="7">
                  <a:moveTo>
                    <a:pt x="2" y="1"/>
                  </a:moveTo>
                  <a:cubicBezTo>
                    <a:pt x="4" y="0"/>
                    <a:pt x="6" y="1"/>
                    <a:pt x="6" y="2"/>
                  </a:cubicBezTo>
                  <a:cubicBezTo>
                    <a:pt x="7" y="4"/>
                    <a:pt x="7" y="6"/>
                    <a:pt x="5" y="7"/>
                  </a:cubicBezTo>
                  <a:cubicBezTo>
                    <a:pt x="4" y="7"/>
                    <a:pt x="2" y="7"/>
                    <a:pt x="1" y="5"/>
                  </a:cubicBezTo>
                  <a:cubicBezTo>
                    <a:pt x="0" y="4"/>
                    <a:pt x="1" y="2"/>
                    <a:pt x="2" y="1"/>
                  </a:cubicBezTo>
                  <a:close/>
                </a:path>
              </a:pathLst>
            </a:custGeom>
            <a:solidFill>
              <a:srgbClr val="242D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71" name="Freeform 109">
              <a:extLst>
                <a:ext uri="{FF2B5EF4-FFF2-40B4-BE49-F238E27FC236}">
                  <a16:creationId xmlns:a16="http://schemas.microsoft.com/office/drawing/2014/main" id="{83921325-405E-44BA-8EEB-B34C318AB523}"/>
                </a:ext>
              </a:extLst>
            </p:cNvPr>
            <p:cNvSpPr>
              <a:spLocks/>
            </p:cNvSpPr>
            <p:nvPr/>
          </p:nvSpPr>
          <p:spPr bwMode="auto">
            <a:xfrm>
              <a:off x="6248400" y="4095750"/>
              <a:ext cx="17463" cy="17463"/>
            </a:xfrm>
            <a:custGeom>
              <a:avLst/>
              <a:gdLst>
                <a:gd name="T0" fmla="*/ 0 w 7"/>
                <a:gd name="T1" fmla="*/ 2 h 7"/>
                <a:gd name="T2" fmla="*/ 5 w 7"/>
                <a:gd name="T3" fmla="*/ 1 h 7"/>
                <a:gd name="T4" fmla="*/ 6 w 7"/>
                <a:gd name="T5" fmla="*/ 5 h 7"/>
                <a:gd name="T6" fmla="*/ 2 w 7"/>
                <a:gd name="T7" fmla="*/ 6 h 7"/>
                <a:gd name="T8" fmla="*/ 0 w 7"/>
                <a:gd name="T9" fmla="*/ 2 h 7"/>
              </a:gdLst>
              <a:ahLst/>
              <a:cxnLst>
                <a:cxn ang="0">
                  <a:pos x="T0" y="T1"/>
                </a:cxn>
                <a:cxn ang="0">
                  <a:pos x="T2" y="T3"/>
                </a:cxn>
                <a:cxn ang="0">
                  <a:pos x="T4" y="T5"/>
                </a:cxn>
                <a:cxn ang="0">
                  <a:pos x="T6" y="T7"/>
                </a:cxn>
                <a:cxn ang="0">
                  <a:pos x="T8" y="T9"/>
                </a:cxn>
              </a:cxnLst>
              <a:rect l="0" t="0" r="r" b="b"/>
              <a:pathLst>
                <a:path w="7" h="7">
                  <a:moveTo>
                    <a:pt x="0" y="2"/>
                  </a:moveTo>
                  <a:cubicBezTo>
                    <a:pt x="1" y="0"/>
                    <a:pt x="3" y="0"/>
                    <a:pt x="5" y="1"/>
                  </a:cubicBezTo>
                  <a:cubicBezTo>
                    <a:pt x="6" y="1"/>
                    <a:pt x="7" y="3"/>
                    <a:pt x="6" y="5"/>
                  </a:cubicBezTo>
                  <a:cubicBezTo>
                    <a:pt x="5" y="6"/>
                    <a:pt x="3" y="7"/>
                    <a:pt x="2" y="6"/>
                  </a:cubicBezTo>
                  <a:cubicBezTo>
                    <a:pt x="0" y="5"/>
                    <a:pt x="0" y="3"/>
                    <a:pt x="0" y="2"/>
                  </a:cubicBezTo>
                  <a:close/>
                </a:path>
              </a:pathLst>
            </a:custGeom>
            <a:solidFill>
              <a:srgbClr val="242D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72" name="Oval 110">
              <a:extLst>
                <a:ext uri="{FF2B5EF4-FFF2-40B4-BE49-F238E27FC236}">
                  <a16:creationId xmlns:a16="http://schemas.microsoft.com/office/drawing/2014/main" id="{25A9510D-4896-4BE6-8376-BC2747BB6EE7}"/>
                </a:ext>
              </a:extLst>
            </p:cNvPr>
            <p:cNvSpPr>
              <a:spLocks noChangeArrowheads="1"/>
            </p:cNvSpPr>
            <p:nvPr/>
          </p:nvSpPr>
          <p:spPr bwMode="auto">
            <a:xfrm>
              <a:off x="6388100" y="4132263"/>
              <a:ext cx="14288" cy="17463"/>
            </a:xfrm>
            <a:prstGeom prst="ellipse">
              <a:avLst/>
            </a:prstGeom>
            <a:solidFill>
              <a:srgbClr val="242D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73" name="Freeform 111">
              <a:extLst>
                <a:ext uri="{FF2B5EF4-FFF2-40B4-BE49-F238E27FC236}">
                  <a16:creationId xmlns:a16="http://schemas.microsoft.com/office/drawing/2014/main" id="{5EE0D7E3-A0D5-48F2-98DA-9822EA9BC474}"/>
                </a:ext>
              </a:extLst>
            </p:cNvPr>
            <p:cNvSpPr>
              <a:spLocks/>
            </p:cNvSpPr>
            <p:nvPr/>
          </p:nvSpPr>
          <p:spPr bwMode="auto">
            <a:xfrm>
              <a:off x="6524625" y="4095750"/>
              <a:ext cx="17463" cy="17463"/>
            </a:xfrm>
            <a:custGeom>
              <a:avLst/>
              <a:gdLst>
                <a:gd name="T0" fmla="*/ 1 w 7"/>
                <a:gd name="T1" fmla="*/ 5 h 7"/>
                <a:gd name="T2" fmla="*/ 2 w 7"/>
                <a:gd name="T3" fmla="*/ 1 h 7"/>
                <a:gd name="T4" fmla="*/ 7 w 7"/>
                <a:gd name="T5" fmla="*/ 2 h 7"/>
                <a:gd name="T6" fmla="*/ 5 w 7"/>
                <a:gd name="T7" fmla="*/ 6 h 7"/>
                <a:gd name="T8" fmla="*/ 1 w 7"/>
                <a:gd name="T9" fmla="*/ 5 h 7"/>
              </a:gdLst>
              <a:ahLst/>
              <a:cxnLst>
                <a:cxn ang="0">
                  <a:pos x="T0" y="T1"/>
                </a:cxn>
                <a:cxn ang="0">
                  <a:pos x="T2" y="T3"/>
                </a:cxn>
                <a:cxn ang="0">
                  <a:pos x="T4" y="T5"/>
                </a:cxn>
                <a:cxn ang="0">
                  <a:pos x="T6" y="T7"/>
                </a:cxn>
                <a:cxn ang="0">
                  <a:pos x="T8" y="T9"/>
                </a:cxn>
              </a:cxnLst>
              <a:rect l="0" t="0" r="r" b="b"/>
              <a:pathLst>
                <a:path w="7" h="7">
                  <a:moveTo>
                    <a:pt x="1" y="5"/>
                  </a:moveTo>
                  <a:cubicBezTo>
                    <a:pt x="0" y="3"/>
                    <a:pt x="1" y="1"/>
                    <a:pt x="2" y="1"/>
                  </a:cubicBezTo>
                  <a:cubicBezTo>
                    <a:pt x="4" y="0"/>
                    <a:pt x="6" y="0"/>
                    <a:pt x="7" y="2"/>
                  </a:cubicBezTo>
                  <a:cubicBezTo>
                    <a:pt x="7" y="3"/>
                    <a:pt x="7" y="5"/>
                    <a:pt x="5" y="6"/>
                  </a:cubicBezTo>
                  <a:cubicBezTo>
                    <a:pt x="4" y="7"/>
                    <a:pt x="2" y="6"/>
                    <a:pt x="1" y="5"/>
                  </a:cubicBezTo>
                  <a:close/>
                </a:path>
              </a:pathLst>
            </a:custGeom>
            <a:solidFill>
              <a:srgbClr val="242D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74" name="Freeform 112">
              <a:extLst>
                <a:ext uri="{FF2B5EF4-FFF2-40B4-BE49-F238E27FC236}">
                  <a16:creationId xmlns:a16="http://schemas.microsoft.com/office/drawing/2014/main" id="{04C185C6-8562-4EF3-A999-035C94815DC6}"/>
                </a:ext>
              </a:extLst>
            </p:cNvPr>
            <p:cNvSpPr>
              <a:spLocks/>
            </p:cNvSpPr>
            <p:nvPr/>
          </p:nvSpPr>
          <p:spPr bwMode="auto">
            <a:xfrm>
              <a:off x="6627813" y="3992563"/>
              <a:ext cx="17463" cy="17463"/>
            </a:xfrm>
            <a:custGeom>
              <a:avLst/>
              <a:gdLst>
                <a:gd name="T0" fmla="*/ 2 w 7"/>
                <a:gd name="T1" fmla="*/ 7 h 7"/>
                <a:gd name="T2" fmla="*/ 1 w 7"/>
                <a:gd name="T3" fmla="*/ 2 h 7"/>
                <a:gd name="T4" fmla="*/ 5 w 7"/>
                <a:gd name="T5" fmla="*/ 1 h 7"/>
                <a:gd name="T6" fmla="*/ 6 w 7"/>
                <a:gd name="T7" fmla="*/ 5 h 7"/>
                <a:gd name="T8" fmla="*/ 2 w 7"/>
                <a:gd name="T9" fmla="*/ 7 h 7"/>
              </a:gdLst>
              <a:ahLst/>
              <a:cxnLst>
                <a:cxn ang="0">
                  <a:pos x="T0" y="T1"/>
                </a:cxn>
                <a:cxn ang="0">
                  <a:pos x="T2" y="T3"/>
                </a:cxn>
                <a:cxn ang="0">
                  <a:pos x="T4" y="T5"/>
                </a:cxn>
                <a:cxn ang="0">
                  <a:pos x="T6" y="T7"/>
                </a:cxn>
                <a:cxn ang="0">
                  <a:pos x="T8" y="T9"/>
                </a:cxn>
              </a:cxnLst>
              <a:rect l="0" t="0" r="r" b="b"/>
              <a:pathLst>
                <a:path w="7" h="7">
                  <a:moveTo>
                    <a:pt x="2" y="7"/>
                  </a:moveTo>
                  <a:cubicBezTo>
                    <a:pt x="0" y="6"/>
                    <a:pt x="0" y="4"/>
                    <a:pt x="1" y="2"/>
                  </a:cubicBezTo>
                  <a:cubicBezTo>
                    <a:pt x="1" y="1"/>
                    <a:pt x="3" y="0"/>
                    <a:pt x="5" y="1"/>
                  </a:cubicBezTo>
                  <a:cubicBezTo>
                    <a:pt x="6" y="2"/>
                    <a:pt x="7" y="4"/>
                    <a:pt x="6" y="5"/>
                  </a:cubicBezTo>
                  <a:cubicBezTo>
                    <a:pt x="5" y="7"/>
                    <a:pt x="3" y="7"/>
                    <a:pt x="2" y="7"/>
                  </a:cubicBezTo>
                  <a:close/>
                </a:path>
              </a:pathLst>
            </a:custGeom>
            <a:solidFill>
              <a:srgbClr val="242D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75" name="Oval 113">
              <a:extLst>
                <a:ext uri="{FF2B5EF4-FFF2-40B4-BE49-F238E27FC236}">
                  <a16:creationId xmlns:a16="http://schemas.microsoft.com/office/drawing/2014/main" id="{EB85E79E-31C7-4475-84C5-C740F5754A4A}"/>
                </a:ext>
              </a:extLst>
            </p:cNvPr>
            <p:cNvSpPr>
              <a:spLocks noChangeArrowheads="1"/>
            </p:cNvSpPr>
            <p:nvPr/>
          </p:nvSpPr>
          <p:spPr bwMode="auto">
            <a:xfrm>
              <a:off x="6664325" y="3856038"/>
              <a:ext cx="17463" cy="14288"/>
            </a:xfrm>
            <a:prstGeom prst="ellipse">
              <a:avLst/>
            </a:prstGeom>
            <a:solidFill>
              <a:srgbClr val="242D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76" name="Freeform 114">
              <a:extLst>
                <a:ext uri="{FF2B5EF4-FFF2-40B4-BE49-F238E27FC236}">
                  <a16:creationId xmlns:a16="http://schemas.microsoft.com/office/drawing/2014/main" id="{8BE741C3-D750-4514-8C55-EDA666CFE4B6}"/>
                </a:ext>
              </a:extLst>
            </p:cNvPr>
            <p:cNvSpPr>
              <a:spLocks/>
            </p:cNvSpPr>
            <p:nvPr/>
          </p:nvSpPr>
          <p:spPr bwMode="auto">
            <a:xfrm>
              <a:off x="6627813" y="3716338"/>
              <a:ext cx="17463" cy="15875"/>
            </a:xfrm>
            <a:custGeom>
              <a:avLst/>
              <a:gdLst>
                <a:gd name="T0" fmla="*/ 5 w 7"/>
                <a:gd name="T1" fmla="*/ 6 h 7"/>
                <a:gd name="T2" fmla="*/ 1 w 7"/>
                <a:gd name="T3" fmla="*/ 5 h 7"/>
                <a:gd name="T4" fmla="*/ 2 w 7"/>
                <a:gd name="T5" fmla="*/ 0 h 7"/>
                <a:gd name="T6" fmla="*/ 6 w 7"/>
                <a:gd name="T7" fmla="*/ 2 h 7"/>
                <a:gd name="T8" fmla="*/ 5 w 7"/>
                <a:gd name="T9" fmla="*/ 6 h 7"/>
              </a:gdLst>
              <a:ahLst/>
              <a:cxnLst>
                <a:cxn ang="0">
                  <a:pos x="T0" y="T1"/>
                </a:cxn>
                <a:cxn ang="0">
                  <a:pos x="T2" y="T3"/>
                </a:cxn>
                <a:cxn ang="0">
                  <a:pos x="T4" y="T5"/>
                </a:cxn>
                <a:cxn ang="0">
                  <a:pos x="T6" y="T7"/>
                </a:cxn>
                <a:cxn ang="0">
                  <a:pos x="T8" y="T9"/>
                </a:cxn>
              </a:cxnLst>
              <a:rect l="0" t="0" r="r" b="b"/>
              <a:pathLst>
                <a:path w="7" h="7">
                  <a:moveTo>
                    <a:pt x="5" y="6"/>
                  </a:moveTo>
                  <a:cubicBezTo>
                    <a:pt x="3" y="7"/>
                    <a:pt x="1" y="6"/>
                    <a:pt x="1" y="5"/>
                  </a:cubicBezTo>
                  <a:cubicBezTo>
                    <a:pt x="0" y="3"/>
                    <a:pt x="0" y="1"/>
                    <a:pt x="2" y="0"/>
                  </a:cubicBezTo>
                  <a:cubicBezTo>
                    <a:pt x="3" y="0"/>
                    <a:pt x="5" y="0"/>
                    <a:pt x="6" y="2"/>
                  </a:cubicBezTo>
                  <a:cubicBezTo>
                    <a:pt x="7" y="3"/>
                    <a:pt x="6" y="5"/>
                    <a:pt x="5" y="6"/>
                  </a:cubicBezTo>
                  <a:close/>
                </a:path>
              </a:pathLst>
            </a:custGeom>
            <a:solidFill>
              <a:srgbClr val="242D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77" name="Freeform 115">
              <a:extLst>
                <a:ext uri="{FF2B5EF4-FFF2-40B4-BE49-F238E27FC236}">
                  <a16:creationId xmlns:a16="http://schemas.microsoft.com/office/drawing/2014/main" id="{289B0AA4-8F8F-4EC2-9D07-8D9B43D75C4C}"/>
                </a:ext>
              </a:extLst>
            </p:cNvPr>
            <p:cNvSpPr>
              <a:spLocks/>
            </p:cNvSpPr>
            <p:nvPr/>
          </p:nvSpPr>
          <p:spPr bwMode="auto">
            <a:xfrm>
              <a:off x="6524625" y="3613150"/>
              <a:ext cx="17463" cy="15875"/>
            </a:xfrm>
            <a:custGeom>
              <a:avLst/>
              <a:gdLst>
                <a:gd name="T0" fmla="*/ 7 w 7"/>
                <a:gd name="T1" fmla="*/ 5 h 7"/>
                <a:gd name="T2" fmla="*/ 2 w 7"/>
                <a:gd name="T3" fmla="*/ 6 h 7"/>
                <a:gd name="T4" fmla="*/ 1 w 7"/>
                <a:gd name="T5" fmla="*/ 2 h 7"/>
                <a:gd name="T6" fmla="*/ 5 w 7"/>
                <a:gd name="T7" fmla="*/ 1 h 7"/>
                <a:gd name="T8" fmla="*/ 7 w 7"/>
                <a:gd name="T9" fmla="*/ 5 h 7"/>
              </a:gdLst>
              <a:ahLst/>
              <a:cxnLst>
                <a:cxn ang="0">
                  <a:pos x="T0" y="T1"/>
                </a:cxn>
                <a:cxn ang="0">
                  <a:pos x="T2" y="T3"/>
                </a:cxn>
                <a:cxn ang="0">
                  <a:pos x="T4" y="T5"/>
                </a:cxn>
                <a:cxn ang="0">
                  <a:pos x="T6" y="T7"/>
                </a:cxn>
                <a:cxn ang="0">
                  <a:pos x="T8" y="T9"/>
                </a:cxn>
              </a:cxnLst>
              <a:rect l="0" t="0" r="r" b="b"/>
              <a:pathLst>
                <a:path w="7" h="7">
                  <a:moveTo>
                    <a:pt x="7" y="5"/>
                  </a:moveTo>
                  <a:cubicBezTo>
                    <a:pt x="6" y="7"/>
                    <a:pt x="4" y="7"/>
                    <a:pt x="2" y="6"/>
                  </a:cubicBezTo>
                  <a:cubicBezTo>
                    <a:pt x="1" y="6"/>
                    <a:pt x="0" y="4"/>
                    <a:pt x="1" y="2"/>
                  </a:cubicBezTo>
                  <a:cubicBezTo>
                    <a:pt x="2" y="1"/>
                    <a:pt x="4" y="0"/>
                    <a:pt x="5" y="1"/>
                  </a:cubicBezTo>
                  <a:cubicBezTo>
                    <a:pt x="7" y="2"/>
                    <a:pt x="7" y="4"/>
                    <a:pt x="7" y="5"/>
                  </a:cubicBezTo>
                  <a:close/>
                </a:path>
              </a:pathLst>
            </a:custGeom>
            <a:solidFill>
              <a:srgbClr val="242D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78" name="Rectangle 116">
              <a:extLst>
                <a:ext uri="{FF2B5EF4-FFF2-40B4-BE49-F238E27FC236}">
                  <a16:creationId xmlns:a16="http://schemas.microsoft.com/office/drawing/2014/main" id="{339C5592-0C9F-454B-AFCA-A2B3AE6C5FA2}"/>
                </a:ext>
              </a:extLst>
            </p:cNvPr>
            <p:cNvSpPr>
              <a:spLocks noChangeArrowheads="1"/>
            </p:cNvSpPr>
            <p:nvPr/>
          </p:nvSpPr>
          <p:spPr bwMode="auto">
            <a:xfrm>
              <a:off x="6384925" y="3862388"/>
              <a:ext cx="20638" cy="155575"/>
            </a:xfrm>
            <a:prstGeom prst="rect">
              <a:avLst/>
            </a:prstGeom>
            <a:solidFill>
              <a:srgbClr val="242D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79" name="Rectangle 117">
              <a:extLst>
                <a:ext uri="{FF2B5EF4-FFF2-40B4-BE49-F238E27FC236}">
                  <a16:creationId xmlns:a16="http://schemas.microsoft.com/office/drawing/2014/main" id="{7B7BB2E6-0516-4768-B4FC-BACFE892017D}"/>
                </a:ext>
              </a:extLst>
            </p:cNvPr>
            <p:cNvSpPr>
              <a:spLocks noChangeArrowheads="1"/>
            </p:cNvSpPr>
            <p:nvPr/>
          </p:nvSpPr>
          <p:spPr bwMode="auto">
            <a:xfrm>
              <a:off x="6410325" y="3856038"/>
              <a:ext cx="190500" cy="14288"/>
            </a:xfrm>
            <a:prstGeom prst="rect">
              <a:avLst/>
            </a:prstGeom>
            <a:solidFill>
              <a:srgbClr val="242D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80" name="Oval 118">
              <a:extLst>
                <a:ext uri="{FF2B5EF4-FFF2-40B4-BE49-F238E27FC236}">
                  <a16:creationId xmlns:a16="http://schemas.microsoft.com/office/drawing/2014/main" id="{0F346E7C-0736-403C-94D6-27131EF6AF00}"/>
                </a:ext>
              </a:extLst>
            </p:cNvPr>
            <p:cNvSpPr>
              <a:spLocks noChangeArrowheads="1"/>
            </p:cNvSpPr>
            <p:nvPr/>
          </p:nvSpPr>
          <p:spPr bwMode="auto">
            <a:xfrm>
              <a:off x="6361113" y="3825875"/>
              <a:ext cx="71438" cy="74613"/>
            </a:xfrm>
            <a:prstGeom prst="ellipse">
              <a:avLst/>
            </a:prstGeom>
            <a:solidFill>
              <a:srgbClr val="242D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81" name="Freeform 119">
              <a:extLst>
                <a:ext uri="{FF2B5EF4-FFF2-40B4-BE49-F238E27FC236}">
                  <a16:creationId xmlns:a16="http://schemas.microsoft.com/office/drawing/2014/main" id="{381820DD-F9BB-42C1-BAD8-1892104BEAA8}"/>
                </a:ext>
              </a:extLst>
            </p:cNvPr>
            <p:cNvSpPr>
              <a:spLocks/>
            </p:cNvSpPr>
            <p:nvPr/>
          </p:nvSpPr>
          <p:spPr bwMode="auto">
            <a:xfrm>
              <a:off x="6245225" y="3713163"/>
              <a:ext cx="187325" cy="187325"/>
            </a:xfrm>
            <a:custGeom>
              <a:avLst/>
              <a:gdLst>
                <a:gd name="T0" fmla="*/ 118 w 118"/>
                <a:gd name="T1" fmla="*/ 114 h 118"/>
                <a:gd name="T2" fmla="*/ 115 w 118"/>
                <a:gd name="T3" fmla="*/ 118 h 118"/>
                <a:gd name="T4" fmla="*/ 0 w 118"/>
                <a:gd name="T5" fmla="*/ 3 h 118"/>
                <a:gd name="T6" fmla="*/ 3 w 118"/>
                <a:gd name="T7" fmla="*/ 0 h 118"/>
                <a:gd name="T8" fmla="*/ 118 w 118"/>
                <a:gd name="T9" fmla="*/ 114 h 118"/>
              </a:gdLst>
              <a:ahLst/>
              <a:cxnLst>
                <a:cxn ang="0">
                  <a:pos x="T0" y="T1"/>
                </a:cxn>
                <a:cxn ang="0">
                  <a:pos x="T2" y="T3"/>
                </a:cxn>
                <a:cxn ang="0">
                  <a:pos x="T4" y="T5"/>
                </a:cxn>
                <a:cxn ang="0">
                  <a:pos x="T6" y="T7"/>
                </a:cxn>
                <a:cxn ang="0">
                  <a:pos x="T8" y="T9"/>
                </a:cxn>
              </a:cxnLst>
              <a:rect l="0" t="0" r="r" b="b"/>
              <a:pathLst>
                <a:path w="118" h="118">
                  <a:moveTo>
                    <a:pt x="118" y="114"/>
                  </a:moveTo>
                  <a:lnTo>
                    <a:pt x="115" y="118"/>
                  </a:lnTo>
                  <a:lnTo>
                    <a:pt x="0" y="3"/>
                  </a:lnTo>
                  <a:lnTo>
                    <a:pt x="3" y="0"/>
                  </a:lnTo>
                  <a:lnTo>
                    <a:pt x="118" y="114"/>
                  </a:lnTo>
                  <a:close/>
                </a:path>
              </a:pathLst>
            </a:custGeom>
            <a:solidFill>
              <a:srgbClr val="FF6D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82" name="Oval 120">
              <a:extLst>
                <a:ext uri="{FF2B5EF4-FFF2-40B4-BE49-F238E27FC236}">
                  <a16:creationId xmlns:a16="http://schemas.microsoft.com/office/drawing/2014/main" id="{BF09614A-3165-4BC6-9C85-311D958C445D}"/>
                </a:ext>
              </a:extLst>
            </p:cNvPr>
            <p:cNvSpPr>
              <a:spLocks noChangeArrowheads="1"/>
            </p:cNvSpPr>
            <p:nvPr/>
          </p:nvSpPr>
          <p:spPr bwMode="auto">
            <a:xfrm>
              <a:off x="6370638" y="3838575"/>
              <a:ext cx="49213" cy="49213"/>
            </a:xfrm>
            <a:prstGeom prst="ellipse">
              <a:avLst/>
            </a:prstGeom>
            <a:solidFill>
              <a:srgbClr val="FF6D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83" name="Oval 121">
              <a:extLst>
                <a:ext uri="{FF2B5EF4-FFF2-40B4-BE49-F238E27FC236}">
                  <a16:creationId xmlns:a16="http://schemas.microsoft.com/office/drawing/2014/main" id="{BA00440D-9B82-4390-AA8B-2819FC5A9987}"/>
                </a:ext>
              </a:extLst>
            </p:cNvPr>
            <p:cNvSpPr>
              <a:spLocks noChangeArrowheads="1"/>
            </p:cNvSpPr>
            <p:nvPr/>
          </p:nvSpPr>
          <p:spPr bwMode="auto">
            <a:xfrm>
              <a:off x="6383338" y="3851275"/>
              <a:ext cx="23813" cy="23813"/>
            </a:xfrm>
            <a:prstGeom prst="ellipse">
              <a:avLst/>
            </a:prstGeom>
            <a:solidFill>
              <a:srgbClr val="242D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212" name="Rectangle 1">
            <a:extLst>
              <a:ext uri="{FF2B5EF4-FFF2-40B4-BE49-F238E27FC236}">
                <a16:creationId xmlns:a16="http://schemas.microsoft.com/office/drawing/2014/main" id="{3C3D45AA-D9E5-4234-A317-9819288F1264}"/>
              </a:ext>
            </a:extLst>
          </p:cNvPr>
          <p:cNvSpPr>
            <a:spLocks/>
          </p:cNvSpPr>
          <p:nvPr/>
        </p:nvSpPr>
        <p:spPr bwMode="auto">
          <a:xfrm>
            <a:off x="1008891" y="118213"/>
            <a:ext cx="9559321" cy="384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square" lIns="0" tIns="0" rIns="0" bIns="0" anchor="ctr">
            <a:spAutoFit/>
          </a:bodyPr>
          <a:lstStyle/>
          <a:p>
            <a:pPr algn="ctr" defTabSz="914217"/>
            <a:r>
              <a:rPr lang="en-US" sz="2500" b="1" dirty="0">
                <a:solidFill>
                  <a:srgbClr val="0070C0"/>
                </a:solidFill>
                <a:latin typeface="Lato Regular"/>
                <a:ea typeface="ＭＳ Ｐゴシック" charset="0"/>
                <a:cs typeface="Lato Regular"/>
                <a:sym typeface="Bebas Neue" charset="0"/>
              </a:rPr>
              <a:t>BRICS &amp; MINT BENCHMARK</a:t>
            </a:r>
          </a:p>
        </p:txBody>
      </p:sp>
      <p:pic>
        <p:nvPicPr>
          <p:cNvPr id="7" name="Picture 6">
            <a:extLst>
              <a:ext uri="{FF2B5EF4-FFF2-40B4-BE49-F238E27FC236}">
                <a16:creationId xmlns:a16="http://schemas.microsoft.com/office/drawing/2014/main" id="{CFD7DF11-70E1-4E89-9631-0942A0F3F2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3006" y="2562055"/>
            <a:ext cx="1034936" cy="1034936"/>
          </a:xfrm>
          <a:prstGeom prst="rect">
            <a:avLst/>
          </a:prstGeom>
        </p:spPr>
      </p:pic>
      <p:grpSp>
        <p:nvGrpSpPr>
          <p:cNvPr id="213" name="Group 212">
            <a:extLst>
              <a:ext uri="{FF2B5EF4-FFF2-40B4-BE49-F238E27FC236}">
                <a16:creationId xmlns:a16="http://schemas.microsoft.com/office/drawing/2014/main" id="{FC9EC929-846D-4EBC-A2EB-90A304210EA2}"/>
              </a:ext>
            </a:extLst>
          </p:cNvPr>
          <p:cNvGrpSpPr/>
          <p:nvPr/>
        </p:nvGrpSpPr>
        <p:grpSpPr>
          <a:xfrm>
            <a:off x="136926" y="2043152"/>
            <a:ext cx="10664361" cy="3855786"/>
            <a:chOff x="3865060" y="3456336"/>
            <a:chExt cx="10664361" cy="3855786"/>
          </a:xfrm>
        </p:grpSpPr>
        <p:sp>
          <p:nvSpPr>
            <p:cNvPr id="214" name="Text Placeholder 32">
              <a:extLst>
                <a:ext uri="{FF2B5EF4-FFF2-40B4-BE49-F238E27FC236}">
                  <a16:creationId xmlns:a16="http://schemas.microsoft.com/office/drawing/2014/main" id="{0E453FC2-8559-4E10-9873-FC2A8E5174FC}"/>
                </a:ext>
              </a:extLst>
            </p:cNvPr>
            <p:cNvSpPr txBox="1">
              <a:spLocks/>
            </p:cNvSpPr>
            <p:nvPr/>
          </p:nvSpPr>
          <p:spPr>
            <a:xfrm>
              <a:off x="3865060" y="3781695"/>
              <a:ext cx="1788131" cy="981457"/>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spcBef>
                  <a:spcPts val="0"/>
                </a:spcBef>
                <a:spcAft>
                  <a:spcPts val="0"/>
                </a:spcAft>
                <a:buNone/>
              </a:pPr>
              <a:r>
                <a:rPr lang="en-US" sz="1400" dirty="0">
                  <a:solidFill>
                    <a:srgbClr val="000000"/>
                  </a:solidFill>
                  <a:latin typeface="Calibri Light" panose="020F0302020204030204" pitchFamily="34" charset="0"/>
                  <a:ea typeface="Calibri" panose="020F0502020204030204" pitchFamily="34" charset="0"/>
                </a:rPr>
                <a:t>Negotiations with the Paris Club of Creditors that led to the wiping out of US$30 billion of Nigeria’s debt</a:t>
              </a:r>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15" name="Freeform 12">
              <a:extLst>
                <a:ext uri="{FF2B5EF4-FFF2-40B4-BE49-F238E27FC236}">
                  <a16:creationId xmlns:a16="http://schemas.microsoft.com/office/drawing/2014/main" id="{7DD62090-FEE1-45D6-BBC4-1DC3EC9CD4A2}"/>
                </a:ext>
              </a:extLst>
            </p:cNvPr>
            <p:cNvSpPr>
              <a:spLocks/>
            </p:cNvSpPr>
            <p:nvPr/>
          </p:nvSpPr>
          <p:spPr bwMode="auto">
            <a:xfrm rot="10800000">
              <a:off x="4074842" y="3456336"/>
              <a:ext cx="1139364" cy="217139"/>
            </a:xfrm>
            <a:custGeom>
              <a:avLst/>
              <a:gdLst>
                <a:gd name="T0" fmla="*/ 530 w 530"/>
                <a:gd name="T1" fmla="*/ 48 h 96"/>
                <a:gd name="T2" fmla="*/ 482 w 530"/>
                <a:gd name="T3" fmla="*/ 96 h 96"/>
                <a:gd name="T4" fmla="*/ 48 w 530"/>
                <a:gd name="T5" fmla="*/ 96 h 96"/>
                <a:gd name="T6" fmla="*/ 0 w 530"/>
                <a:gd name="T7" fmla="*/ 48 h 96"/>
                <a:gd name="T8" fmla="*/ 0 w 530"/>
                <a:gd name="T9" fmla="*/ 48 h 96"/>
                <a:gd name="T10" fmla="*/ 48 w 530"/>
                <a:gd name="T11" fmla="*/ 0 h 96"/>
                <a:gd name="T12" fmla="*/ 482 w 530"/>
                <a:gd name="T13" fmla="*/ 0 h 96"/>
                <a:gd name="T14" fmla="*/ 530 w 530"/>
                <a:gd name="T15" fmla="*/ 48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0" h="96">
                  <a:moveTo>
                    <a:pt x="530" y="48"/>
                  </a:moveTo>
                  <a:cubicBezTo>
                    <a:pt x="530" y="75"/>
                    <a:pt x="508" y="96"/>
                    <a:pt x="482" y="96"/>
                  </a:cubicBezTo>
                  <a:cubicBezTo>
                    <a:pt x="48" y="96"/>
                    <a:pt x="48" y="96"/>
                    <a:pt x="48" y="96"/>
                  </a:cubicBezTo>
                  <a:cubicBezTo>
                    <a:pt x="22" y="96"/>
                    <a:pt x="0" y="75"/>
                    <a:pt x="0" y="48"/>
                  </a:cubicBezTo>
                  <a:cubicBezTo>
                    <a:pt x="0" y="48"/>
                    <a:pt x="0" y="48"/>
                    <a:pt x="0" y="48"/>
                  </a:cubicBezTo>
                  <a:cubicBezTo>
                    <a:pt x="0" y="22"/>
                    <a:pt x="22" y="0"/>
                    <a:pt x="48" y="0"/>
                  </a:cubicBezTo>
                  <a:cubicBezTo>
                    <a:pt x="482" y="0"/>
                    <a:pt x="482" y="0"/>
                    <a:pt x="482" y="0"/>
                  </a:cubicBezTo>
                  <a:cubicBezTo>
                    <a:pt x="508" y="0"/>
                    <a:pt x="530" y="22"/>
                    <a:pt x="530" y="48"/>
                  </a:cubicBezTo>
                  <a:close/>
                </a:path>
              </a:pathLst>
            </a:custGeom>
            <a:solidFill>
              <a:srgbClr val="00B050"/>
            </a:solidFill>
            <a:ln>
              <a:noFill/>
            </a:ln>
          </p:spPr>
          <p:txBody>
            <a:bodyPr vert="horz" wrap="square" lIns="91440" tIns="45720" rIns="91440" bIns="45720" numCol="1" anchor="t" anchorCtr="0" compatLnSpc="1">
              <a:prstTxWarp prst="textNoShape">
                <a:avLst/>
              </a:prstTxWarp>
            </a:bodyPr>
            <a:lstStyle/>
            <a:p>
              <a:endParaRPr lang="en-US"/>
            </a:p>
          </p:txBody>
        </p:sp>
        <p:sp>
          <p:nvSpPr>
            <p:cNvPr id="216" name="Text Placeholder 32">
              <a:extLst>
                <a:ext uri="{FF2B5EF4-FFF2-40B4-BE49-F238E27FC236}">
                  <a16:creationId xmlns:a16="http://schemas.microsoft.com/office/drawing/2014/main" id="{EDCD7019-5B56-4C9A-9A3E-3663491F4847}"/>
                </a:ext>
              </a:extLst>
            </p:cNvPr>
            <p:cNvSpPr txBox="1">
              <a:spLocks/>
            </p:cNvSpPr>
            <p:nvPr/>
          </p:nvSpPr>
          <p:spPr>
            <a:xfrm>
              <a:off x="4007310" y="3496055"/>
              <a:ext cx="1274428" cy="178840"/>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1088232">
                <a:buNone/>
              </a:pPr>
              <a:r>
                <a:rPr lang="en-US" sz="1100" dirty="0">
                  <a:solidFill>
                    <a:schemeClr val="bg1"/>
                  </a:solidFill>
                  <a:latin typeface="Arial" panose="020B0604020202020204" pitchFamily="34" charset="0"/>
                </a:rPr>
                <a:t>PARIS CLUB </a:t>
              </a:r>
            </a:p>
          </p:txBody>
        </p:sp>
        <p:sp>
          <p:nvSpPr>
            <p:cNvPr id="239" name="Text Placeholder 32">
              <a:extLst>
                <a:ext uri="{FF2B5EF4-FFF2-40B4-BE49-F238E27FC236}">
                  <a16:creationId xmlns:a16="http://schemas.microsoft.com/office/drawing/2014/main" id="{BAB2412C-F9BF-444A-8A42-BF35FA467D54}"/>
                </a:ext>
              </a:extLst>
            </p:cNvPr>
            <p:cNvSpPr txBox="1">
              <a:spLocks/>
            </p:cNvSpPr>
            <p:nvPr/>
          </p:nvSpPr>
          <p:spPr>
            <a:xfrm>
              <a:off x="12483989" y="4978543"/>
              <a:ext cx="1634694" cy="79615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spcBef>
                  <a:spcPts val="0"/>
                </a:spcBef>
                <a:spcAft>
                  <a:spcPts val="0"/>
                </a:spcAft>
                <a:buNone/>
              </a:pPr>
              <a:r>
                <a:rPr lang="en-US" sz="1400" dirty="0">
                  <a:solidFill>
                    <a:srgbClr val="000000"/>
                  </a:solidFill>
                  <a:latin typeface="Calibri Light" panose="020F0302020204030204" pitchFamily="34" charset="0"/>
                  <a:ea typeface="Calibri" panose="020F0502020204030204" pitchFamily="34" charset="0"/>
                </a:rPr>
                <a:t>Economic Scorecard Analysis and Scenario/Perspective Assessments</a:t>
              </a:r>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40" name="Text Placeholder 32">
              <a:extLst>
                <a:ext uri="{FF2B5EF4-FFF2-40B4-BE49-F238E27FC236}">
                  <a16:creationId xmlns:a16="http://schemas.microsoft.com/office/drawing/2014/main" id="{96F87217-7B1D-4560-9AD1-154DA45E9AC5}"/>
                </a:ext>
              </a:extLst>
            </p:cNvPr>
            <p:cNvSpPr txBox="1">
              <a:spLocks/>
            </p:cNvSpPr>
            <p:nvPr/>
          </p:nvSpPr>
          <p:spPr>
            <a:xfrm>
              <a:off x="12483989" y="6733543"/>
              <a:ext cx="2045432" cy="57857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spcBef>
                  <a:spcPts val="0"/>
                </a:spcBef>
                <a:spcAft>
                  <a:spcPts val="0"/>
                </a:spcAft>
                <a:buNone/>
              </a:pPr>
              <a:r>
                <a:rPr lang="en-US" sz="1400" dirty="0">
                  <a:solidFill>
                    <a:srgbClr val="000000"/>
                  </a:solidFill>
                  <a:latin typeface="Calibri Light" panose="020F0302020204030204" pitchFamily="34" charset="0"/>
                  <a:ea typeface="Calibri" panose="020F0502020204030204" pitchFamily="34" charset="0"/>
                </a:rPr>
                <a:t>Leveraging new economic data on the Rise of BRICS Nations</a:t>
              </a:r>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41" name="Text Placeholder 32">
              <a:extLst>
                <a:ext uri="{FF2B5EF4-FFF2-40B4-BE49-F238E27FC236}">
                  <a16:creationId xmlns:a16="http://schemas.microsoft.com/office/drawing/2014/main" id="{0D52C62A-4D9E-4403-9135-9680B8E57056}"/>
                </a:ext>
              </a:extLst>
            </p:cNvPr>
            <p:cNvSpPr txBox="1">
              <a:spLocks/>
            </p:cNvSpPr>
            <p:nvPr/>
          </p:nvSpPr>
          <p:spPr>
            <a:xfrm>
              <a:off x="12483989" y="3474111"/>
              <a:ext cx="1359984" cy="431566"/>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spcBef>
                  <a:spcPts val="0"/>
                </a:spcBef>
                <a:spcAft>
                  <a:spcPts val="0"/>
                </a:spcAft>
                <a:buNone/>
              </a:pPr>
              <a:r>
                <a:rPr lang="en-US" sz="1400" dirty="0">
                  <a:solidFill>
                    <a:srgbClr val="000000"/>
                  </a:solidFill>
                  <a:latin typeface="Calibri Light" panose="020F0302020204030204" pitchFamily="34" charset="0"/>
                  <a:ea typeface="Calibri" panose="020F0502020204030204" pitchFamily="34" charset="0"/>
                </a:rPr>
                <a:t>The discipline and practice of Global Benchmarking</a:t>
              </a:r>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17" name="Group 216">
            <a:extLst>
              <a:ext uri="{FF2B5EF4-FFF2-40B4-BE49-F238E27FC236}">
                <a16:creationId xmlns:a16="http://schemas.microsoft.com/office/drawing/2014/main" id="{36F67A52-90B3-4D78-8A66-973AD9D1F43B}"/>
              </a:ext>
            </a:extLst>
          </p:cNvPr>
          <p:cNvGrpSpPr/>
          <p:nvPr/>
        </p:nvGrpSpPr>
        <p:grpSpPr>
          <a:xfrm>
            <a:off x="5083760" y="1781773"/>
            <a:ext cx="1788131" cy="1120662"/>
            <a:chOff x="3909810" y="3456336"/>
            <a:chExt cx="1788131" cy="1120662"/>
          </a:xfrm>
        </p:grpSpPr>
        <p:sp>
          <p:nvSpPr>
            <p:cNvPr id="218" name="Text Placeholder 32">
              <a:extLst>
                <a:ext uri="{FF2B5EF4-FFF2-40B4-BE49-F238E27FC236}">
                  <a16:creationId xmlns:a16="http://schemas.microsoft.com/office/drawing/2014/main" id="{B724B215-8483-41C7-81CF-D45631415E61}"/>
                </a:ext>
              </a:extLst>
            </p:cNvPr>
            <p:cNvSpPr txBox="1">
              <a:spLocks/>
            </p:cNvSpPr>
            <p:nvPr/>
          </p:nvSpPr>
          <p:spPr>
            <a:xfrm>
              <a:off x="3909810" y="3780839"/>
              <a:ext cx="1788131" cy="79615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spcBef>
                  <a:spcPts val="0"/>
                </a:spcBef>
                <a:spcAft>
                  <a:spcPts val="0"/>
                </a:spcAft>
                <a:buNone/>
              </a:pPr>
              <a:r>
                <a:rPr lang="en-US" sz="1400" dirty="0">
                  <a:solidFill>
                    <a:srgbClr val="000000"/>
                  </a:solidFill>
                  <a:latin typeface="Calibri Light" panose="020F0302020204030204" pitchFamily="34" charset="0"/>
                  <a:ea typeface="Calibri" panose="020F0502020204030204" pitchFamily="34" charset="0"/>
                </a:rPr>
                <a:t>outright cancellation of US$18 billion</a:t>
              </a:r>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19" name="Freeform 12">
              <a:extLst>
                <a:ext uri="{FF2B5EF4-FFF2-40B4-BE49-F238E27FC236}">
                  <a16:creationId xmlns:a16="http://schemas.microsoft.com/office/drawing/2014/main" id="{61E8C755-0BF9-4E5E-8BDB-B5CED14D3ED2}"/>
                </a:ext>
              </a:extLst>
            </p:cNvPr>
            <p:cNvSpPr>
              <a:spLocks/>
            </p:cNvSpPr>
            <p:nvPr/>
          </p:nvSpPr>
          <p:spPr bwMode="auto">
            <a:xfrm rot="10800000">
              <a:off x="4074842" y="3456336"/>
              <a:ext cx="1139364" cy="217139"/>
            </a:xfrm>
            <a:custGeom>
              <a:avLst/>
              <a:gdLst>
                <a:gd name="T0" fmla="*/ 530 w 530"/>
                <a:gd name="T1" fmla="*/ 48 h 96"/>
                <a:gd name="T2" fmla="*/ 482 w 530"/>
                <a:gd name="T3" fmla="*/ 96 h 96"/>
                <a:gd name="T4" fmla="*/ 48 w 530"/>
                <a:gd name="T5" fmla="*/ 96 h 96"/>
                <a:gd name="T6" fmla="*/ 0 w 530"/>
                <a:gd name="T7" fmla="*/ 48 h 96"/>
                <a:gd name="T8" fmla="*/ 0 w 530"/>
                <a:gd name="T9" fmla="*/ 48 h 96"/>
                <a:gd name="T10" fmla="*/ 48 w 530"/>
                <a:gd name="T11" fmla="*/ 0 h 96"/>
                <a:gd name="T12" fmla="*/ 482 w 530"/>
                <a:gd name="T13" fmla="*/ 0 h 96"/>
                <a:gd name="T14" fmla="*/ 530 w 530"/>
                <a:gd name="T15" fmla="*/ 48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0" h="96">
                  <a:moveTo>
                    <a:pt x="530" y="48"/>
                  </a:moveTo>
                  <a:cubicBezTo>
                    <a:pt x="530" y="75"/>
                    <a:pt x="508" y="96"/>
                    <a:pt x="482" y="96"/>
                  </a:cubicBezTo>
                  <a:cubicBezTo>
                    <a:pt x="48" y="96"/>
                    <a:pt x="48" y="96"/>
                    <a:pt x="48" y="96"/>
                  </a:cubicBezTo>
                  <a:cubicBezTo>
                    <a:pt x="22" y="96"/>
                    <a:pt x="0" y="75"/>
                    <a:pt x="0" y="48"/>
                  </a:cubicBezTo>
                  <a:cubicBezTo>
                    <a:pt x="0" y="48"/>
                    <a:pt x="0" y="48"/>
                    <a:pt x="0" y="48"/>
                  </a:cubicBezTo>
                  <a:cubicBezTo>
                    <a:pt x="0" y="22"/>
                    <a:pt x="22" y="0"/>
                    <a:pt x="48" y="0"/>
                  </a:cubicBezTo>
                  <a:cubicBezTo>
                    <a:pt x="482" y="0"/>
                    <a:pt x="482" y="0"/>
                    <a:pt x="482" y="0"/>
                  </a:cubicBezTo>
                  <a:cubicBezTo>
                    <a:pt x="508" y="0"/>
                    <a:pt x="530" y="22"/>
                    <a:pt x="530" y="48"/>
                  </a:cubicBezTo>
                  <a:close/>
                </a:path>
              </a:pathLst>
            </a:custGeom>
            <a:solidFill>
              <a:srgbClr val="00B050"/>
            </a:solidFill>
            <a:ln>
              <a:noFill/>
            </a:ln>
          </p:spPr>
          <p:txBody>
            <a:bodyPr vert="horz" wrap="square" lIns="91440" tIns="45720" rIns="91440" bIns="45720" numCol="1" anchor="t" anchorCtr="0" compatLnSpc="1">
              <a:prstTxWarp prst="textNoShape">
                <a:avLst/>
              </a:prstTxWarp>
            </a:bodyPr>
            <a:lstStyle/>
            <a:p>
              <a:endParaRPr lang="en-US"/>
            </a:p>
          </p:txBody>
        </p:sp>
        <p:sp>
          <p:nvSpPr>
            <p:cNvPr id="220" name="Text Placeholder 32">
              <a:extLst>
                <a:ext uri="{FF2B5EF4-FFF2-40B4-BE49-F238E27FC236}">
                  <a16:creationId xmlns:a16="http://schemas.microsoft.com/office/drawing/2014/main" id="{D4B87208-73A4-48E0-BBBA-E3241FB416A7}"/>
                </a:ext>
              </a:extLst>
            </p:cNvPr>
            <p:cNvSpPr txBox="1">
              <a:spLocks/>
            </p:cNvSpPr>
            <p:nvPr/>
          </p:nvSpPr>
          <p:spPr>
            <a:xfrm>
              <a:off x="4007310" y="3496055"/>
              <a:ext cx="1274428" cy="178840"/>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1088232">
                <a:buNone/>
              </a:pPr>
              <a:r>
                <a:rPr lang="en-US" sz="1100" dirty="0">
                  <a:solidFill>
                    <a:schemeClr val="bg1"/>
                  </a:solidFill>
                  <a:latin typeface="Arial" panose="020B0604020202020204" pitchFamily="34" charset="0"/>
                </a:rPr>
                <a:t>DEBT PARDON </a:t>
              </a:r>
            </a:p>
          </p:txBody>
        </p:sp>
      </p:grpSp>
      <p:grpSp>
        <p:nvGrpSpPr>
          <p:cNvPr id="221" name="Group 220">
            <a:extLst>
              <a:ext uri="{FF2B5EF4-FFF2-40B4-BE49-F238E27FC236}">
                <a16:creationId xmlns:a16="http://schemas.microsoft.com/office/drawing/2014/main" id="{ED7E9C8C-CCC1-4D22-BA63-E38D2FADBF7C}"/>
              </a:ext>
            </a:extLst>
          </p:cNvPr>
          <p:cNvGrpSpPr/>
          <p:nvPr/>
        </p:nvGrpSpPr>
        <p:grpSpPr>
          <a:xfrm>
            <a:off x="265263" y="4905857"/>
            <a:ext cx="2304275" cy="1381486"/>
            <a:chOff x="3558887" y="3456336"/>
            <a:chExt cx="2304275" cy="1120662"/>
          </a:xfrm>
        </p:grpSpPr>
        <p:sp>
          <p:nvSpPr>
            <p:cNvPr id="222" name="Text Placeholder 32">
              <a:extLst>
                <a:ext uri="{FF2B5EF4-FFF2-40B4-BE49-F238E27FC236}">
                  <a16:creationId xmlns:a16="http://schemas.microsoft.com/office/drawing/2014/main" id="{D5997F31-529B-4E1B-BD17-407D9D21D2DA}"/>
                </a:ext>
              </a:extLst>
            </p:cNvPr>
            <p:cNvSpPr txBox="1">
              <a:spLocks/>
            </p:cNvSpPr>
            <p:nvPr/>
          </p:nvSpPr>
          <p:spPr>
            <a:xfrm>
              <a:off x="3558887" y="3780839"/>
              <a:ext cx="2304275" cy="79615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spcBef>
                  <a:spcPts val="0"/>
                </a:spcBef>
                <a:spcAft>
                  <a:spcPts val="0"/>
                </a:spcAft>
                <a:buNone/>
              </a:pPr>
              <a:r>
                <a:rPr lang="en-US" sz="1400" dirty="0">
                  <a:solidFill>
                    <a:srgbClr val="000000"/>
                  </a:solidFill>
                  <a:latin typeface="Calibri Light" panose="020F0302020204030204" pitchFamily="34" charset="0"/>
                  <a:ea typeface="Calibri" panose="020F0502020204030204" pitchFamily="34" charset="0"/>
                </a:rPr>
                <a:t>2003 improvements in Nigeria’s macroeconomic management &amp; Reduction of macroeconomic volatility through the Excess Crude Account</a:t>
              </a:r>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23" name="Freeform 12">
              <a:extLst>
                <a:ext uri="{FF2B5EF4-FFF2-40B4-BE49-F238E27FC236}">
                  <a16:creationId xmlns:a16="http://schemas.microsoft.com/office/drawing/2014/main" id="{F3BAE2C9-C6BA-484D-BA6E-3FDD8E124076}"/>
                </a:ext>
              </a:extLst>
            </p:cNvPr>
            <p:cNvSpPr>
              <a:spLocks/>
            </p:cNvSpPr>
            <p:nvPr/>
          </p:nvSpPr>
          <p:spPr bwMode="auto">
            <a:xfrm rot="10800000">
              <a:off x="4074842" y="3456336"/>
              <a:ext cx="1139364" cy="217139"/>
            </a:xfrm>
            <a:custGeom>
              <a:avLst/>
              <a:gdLst>
                <a:gd name="T0" fmla="*/ 530 w 530"/>
                <a:gd name="T1" fmla="*/ 48 h 96"/>
                <a:gd name="T2" fmla="*/ 482 w 530"/>
                <a:gd name="T3" fmla="*/ 96 h 96"/>
                <a:gd name="T4" fmla="*/ 48 w 530"/>
                <a:gd name="T5" fmla="*/ 96 h 96"/>
                <a:gd name="T6" fmla="*/ 0 w 530"/>
                <a:gd name="T7" fmla="*/ 48 h 96"/>
                <a:gd name="T8" fmla="*/ 0 w 530"/>
                <a:gd name="T9" fmla="*/ 48 h 96"/>
                <a:gd name="T10" fmla="*/ 48 w 530"/>
                <a:gd name="T11" fmla="*/ 0 h 96"/>
                <a:gd name="T12" fmla="*/ 482 w 530"/>
                <a:gd name="T13" fmla="*/ 0 h 96"/>
                <a:gd name="T14" fmla="*/ 530 w 530"/>
                <a:gd name="T15" fmla="*/ 48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0" h="96">
                  <a:moveTo>
                    <a:pt x="530" y="48"/>
                  </a:moveTo>
                  <a:cubicBezTo>
                    <a:pt x="530" y="75"/>
                    <a:pt x="508" y="96"/>
                    <a:pt x="482" y="96"/>
                  </a:cubicBezTo>
                  <a:cubicBezTo>
                    <a:pt x="48" y="96"/>
                    <a:pt x="48" y="96"/>
                    <a:pt x="48" y="96"/>
                  </a:cubicBezTo>
                  <a:cubicBezTo>
                    <a:pt x="22" y="96"/>
                    <a:pt x="0" y="75"/>
                    <a:pt x="0" y="48"/>
                  </a:cubicBezTo>
                  <a:cubicBezTo>
                    <a:pt x="0" y="48"/>
                    <a:pt x="0" y="48"/>
                    <a:pt x="0" y="48"/>
                  </a:cubicBezTo>
                  <a:cubicBezTo>
                    <a:pt x="0" y="22"/>
                    <a:pt x="22" y="0"/>
                    <a:pt x="48" y="0"/>
                  </a:cubicBezTo>
                  <a:cubicBezTo>
                    <a:pt x="482" y="0"/>
                    <a:pt x="482" y="0"/>
                    <a:pt x="482" y="0"/>
                  </a:cubicBezTo>
                  <a:cubicBezTo>
                    <a:pt x="508" y="0"/>
                    <a:pt x="530" y="22"/>
                    <a:pt x="530" y="48"/>
                  </a:cubicBezTo>
                  <a:close/>
                </a:path>
              </a:pathLst>
            </a:custGeom>
            <a:solidFill>
              <a:srgbClr val="00B050"/>
            </a:solidFill>
            <a:ln>
              <a:noFill/>
            </a:ln>
          </p:spPr>
          <p:txBody>
            <a:bodyPr vert="horz" wrap="square" lIns="91440" tIns="45720" rIns="91440" bIns="45720" numCol="1" anchor="t" anchorCtr="0" compatLnSpc="1">
              <a:prstTxWarp prst="textNoShape">
                <a:avLst/>
              </a:prstTxWarp>
            </a:bodyPr>
            <a:lstStyle/>
            <a:p>
              <a:endParaRPr lang="en-US"/>
            </a:p>
          </p:txBody>
        </p:sp>
        <p:sp>
          <p:nvSpPr>
            <p:cNvPr id="224" name="Text Placeholder 32">
              <a:extLst>
                <a:ext uri="{FF2B5EF4-FFF2-40B4-BE49-F238E27FC236}">
                  <a16:creationId xmlns:a16="http://schemas.microsoft.com/office/drawing/2014/main" id="{5C9C344E-9932-498D-8C90-A9F5C88BB0C2}"/>
                </a:ext>
              </a:extLst>
            </p:cNvPr>
            <p:cNvSpPr txBox="1">
              <a:spLocks/>
            </p:cNvSpPr>
            <p:nvPr/>
          </p:nvSpPr>
          <p:spPr>
            <a:xfrm>
              <a:off x="4007310" y="3496055"/>
              <a:ext cx="1274428" cy="178840"/>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1088232">
                <a:buNone/>
              </a:pPr>
              <a:r>
                <a:rPr lang="en-US" sz="1100" dirty="0">
                  <a:solidFill>
                    <a:schemeClr val="bg1"/>
                  </a:solidFill>
                  <a:latin typeface="Arial" panose="020B0604020202020204" pitchFamily="34" charset="0"/>
                </a:rPr>
                <a:t>ECA </a:t>
              </a:r>
            </a:p>
          </p:txBody>
        </p:sp>
      </p:grpSp>
      <p:grpSp>
        <p:nvGrpSpPr>
          <p:cNvPr id="225" name="Group 224">
            <a:extLst>
              <a:ext uri="{FF2B5EF4-FFF2-40B4-BE49-F238E27FC236}">
                <a16:creationId xmlns:a16="http://schemas.microsoft.com/office/drawing/2014/main" id="{18043A08-267D-483E-B840-47BA0F2A03A3}"/>
              </a:ext>
            </a:extLst>
          </p:cNvPr>
          <p:cNvGrpSpPr/>
          <p:nvPr/>
        </p:nvGrpSpPr>
        <p:grpSpPr>
          <a:xfrm>
            <a:off x="7709786" y="1977351"/>
            <a:ext cx="633852" cy="3925844"/>
            <a:chOff x="2018054" y="4295323"/>
            <a:chExt cx="1193884" cy="6758756"/>
          </a:xfrm>
        </p:grpSpPr>
        <p:grpSp>
          <p:nvGrpSpPr>
            <p:cNvPr id="226" name="Group 225">
              <a:extLst>
                <a:ext uri="{FF2B5EF4-FFF2-40B4-BE49-F238E27FC236}">
                  <a16:creationId xmlns:a16="http://schemas.microsoft.com/office/drawing/2014/main" id="{F55CF903-C45A-4471-8A60-67071F8C55D2}"/>
                </a:ext>
              </a:extLst>
            </p:cNvPr>
            <p:cNvGrpSpPr/>
            <p:nvPr/>
          </p:nvGrpSpPr>
          <p:grpSpPr>
            <a:xfrm>
              <a:off x="2018054" y="4295323"/>
              <a:ext cx="1193884" cy="6758756"/>
              <a:chOff x="2018054" y="4192509"/>
              <a:chExt cx="1193884" cy="6758756"/>
            </a:xfrm>
          </p:grpSpPr>
          <p:sp>
            <p:nvSpPr>
              <p:cNvPr id="229" name="Rectangle 228">
                <a:extLst>
                  <a:ext uri="{FF2B5EF4-FFF2-40B4-BE49-F238E27FC236}">
                    <a16:creationId xmlns:a16="http://schemas.microsoft.com/office/drawing/2014/main" id="{1C7513BC-B425-4632-8E60-615D44C677F8}"/>
                  </a:ext>
                </a:extLst>
              </p:cNvPr>
              <p:cNvSpPr/>
              <p:nvPr/>
            </p:nvSpPr>
            <p:spPr>
              <a:xfrm>
                <a:off x="2018054" y="6966189"/>
                <a:ext cx="1193884" cy="11938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0" name="Rectangle 229">
                <a:extLst>
                  <a:ext uri="{FF2B5EF4-FFF2-40B4-BE49-F238E27FC236}">
                    <a16:creationId xmlns:a16="http://schemas.microsoft.com/office/drawing/2014/main" id="{56BF1FE6-07E6-4338-81D8-B1759D942D43}"/>
                  </a:ext>
                </a:extLst>
              </p:cNvPr>
              <p:cNvSpPr/>
              <p:nvPr/>
            </p:nvSpPr>
            <p:spPr>
              <a:xfrm>
                <a:off x="2018054" y="9757381"/>
                <a:ext cx="1193884" cy="119388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Rectangle 230">
                <a:extLst>
                  <a:ext uri="{FF2B5EF4-FFF2-40B4-BE49-F238E27FC236}">
                    <a16:creationId xmlns:a16="http://schemas.microsoft.com/office/drawing/2014/main" id="{83EF437F-CD77-4408-88F3-7F89131C2562}"/>
                  </a:ext>
                </a:extLst>
              </p:cNvPr>
              <p:cNvSpPr/>
              <p:nvPr/>
            </p:nvSpPr>
            <p:spPr>
              <a:xfrm>
                <a:off x="2018054" y="4192509"/>
                <a:ext cx="1193884" cy="11938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7" name="Shape 2533">
              <a:extLst>
                <a:ext uri="{FF2B5EF4-FFF2-40B4-BE49-F238E27FC236}">
                  <a16:creationId xmlns:a16="http://schemas.microsoft.com/office/drawing/2014/main" id="{A6DC806B-37D7-42C1-A893-98ECC119DAF4}"/>
                </a:ext>
              </a:extLst>
            </p:cNvPr>
            <p:cNvSpPr/>
            <p:nvPr/>
          </p:nvSpPr>
          <p:spPr>
            <a:xfrm>
              <a:off x="2401401" y="7292660"/>
              <a:ext cx="457906" cy="559662"/>
            </a:xfrm>
            <a:custGeom>
              <a:avLst/>
              <a:gdLst/>
              <a:ahLst/>
              <a:cxnLst>
                <a:cxn ang="0">
                  <a:pos x="wd2" y="hd2"/>
                </a:cxn>
                <a:cxn ang="5400000">
                  <a:pos x="wd2" y="hd2"/>
                </a:cxn>
                <a:cxn ang="10800000">
                  <a:pos x="wd2" y="hd2"/>
                </a:cxn>
                <a:cxn ang="16200000">
                  <a:pos x="wd2" y="hd2"/>
                </a:cxn>
              </a:cxnLst>
              <a:rect l="0" t="0" r="r" b="b"/>
              <a:pathLst>
                <a:path w="21600" h="21600" extrusionOk="0">
                  <a:moveTo>
                    <a:pt x="10800" y="8836"/>
                  </a:moveTo>
                  <a:lnTo>
                    <a:pt x="10800" y="5967"/>
                  </a:lnTo>
                  <a:lnTo>
                    <a:pt x="13929" y="8836"/>
                  </a:lnTo>
                  <a:cubicBezTo>
                    <a:pt x="13929" y="8836"/>
                    <a:pt x="10800" y="8836"/>
                    <a:pt x="10800" y="8836"/>
                  </a:cubicBezTo>
                  <a:close/>
                  <a:moveTo>
                    <a:pt x="14400" y="19636"/>
                  </a:moveTo>
                  <a:cubicBezTo>
                    <a:pt x="14400" y="20179"/>
                    <a:pt x="13862" y="20618"/>
                    <a:pt x="13200" y="20618"/>
                  </a:cubicBezTo>
                  <a:lnTo>
                    <a:pt x="2400" y="20618"/>
                  </a:lnTo>
                  <a:cubicBezTo>
                    <a:pt x="1738" y="20618"/>
                    <a:pt x="1200" y="20179"/>
                    <a:pt x="1200" y="19636"/>
                  </a:cubicBezTo>
                  <a:lnTo>
                    <a:pt x="1200" y="6873"/>
                  </a:lnTo>
                  <a:cubicBezTo>
                    <a:pt x="1200" y="6331"/>
                    <a:pt x="1738" y="5891"/>
                    <a:pt x="2400" y="5891"/>
                  </a:cubicBezTo>
                  <a:lnTo>
                    <a:pt x="9600" y="5891"/>
                  </a:lnTo>
                  <a:lnTo>
                    <a:pt x="9600" y="8836"/>
                  </a:lnTo>
                  <a:cubicBezTo>
                    <a:pt x="9600" y="9378"/>
                    <a:pt x="10138" y="9818"/>
                    <a:pt x="10800" y="9818"/>
                  </a:cubicBezTo>
                  <a:lnTo>
                    <a:pt x="14400" y="9818"/>
                  </a:lnTo>
                  <a:cubicBezTo>
                    <a:pt x="14400" y="9818"/>
                    <a:pt x="14400" y="19636"/>
                    <a:pt x="14400" y="19636"/>
                  </a:cubicBezTo>
                  <a:close/>
                  <a:moveTo>
                    <a:pt x="2400" y="4909"/>
                  </a:moveTo>
                  <a:cubicBezTo>
                    <a:pt x="1075" y="4909"/>
                    <a:pt x="0" y="5788"/>
                    <a:pt x="0" y="6873"/>
                  </a:cubicBezTo>
                  <a:lnTo>
                    <a:pt x="0" y="19636"/>
                  </a:lnTo>
                  <a:cubicBezTo>
                    <a:pt x="0" y="20721"/>
                    <a:pt x="1075" y="21600"/>
                    <a:pt x="2400" y="21600"/>
                  </a:cubicBezTo>
                  <a:lnTo>
                    <a:pt x="13200" y="21600"/>
                  </a:lnTo>
                  <a:cubicBezTo>
                    <a:pt x="14525" y="21600"/>
                    <a:pt x="15600" y="20721"/>
                    <a:pt x="15600" y="19636"/>
                  </a:cubicBezTo>
                  <a:lnTo>
                    <a:pt x="15600" y="8836"/>
                  </a:lnTo>
                  <a:lnTo>
                    <a:pt x="11400" y="4909"/>
                  </a:lnTo>
                  <a:cubicBezTo>
                    <a:pt x="11400" y="4909"/>
                    <a:pt x="2400" y="4909"/>
                    <a:pt x="2400" y="4909"/>
                  </a:cubicBezTo>
                  <a:close/>
                  <a:moveTo>
                    <a:pt x="16800" y="3927"/>
                  </a:moveTo>
                  <a:lnTo>
                    <a:pt x="16800" y="1058"/>
                  </a:lnTo>
                  <a:lnTo>
                    <a:pt x="19929" y="3927"/>
                  </a:lnTo>
                  <a:cubicBezTo>
                    <a:pt x="19929" y="3927"/>
                    <a:pt x="16800" y="3927"/>
                    <a:pt x="16800" y="3927"/>
                  </a:cubicBezTo>
                  <a:close/>
                  <a:moveTo>
                    <a:pt x="17400" y="0"/>
                  </a:moveTo>
                  <a:lnTo>
                    <a:pt x="8400" y="0"/>
                  </a:lnTo>
                  <a:cubicBezTo>
                    <a:pt x="7075" y="0"/>
                    <a:pt x="6000" y="879"/>
                    <a:pt x="6000" y="1964"/>
                  </a:cubicBezTo>
                  <a:lnTo>
                    <a:pt x="6000" y="3436"/>
                  </a:lnTo>
                  <a:cubicBezTo>
                    <a:pt x="6000" y="3708"/>
                    <a:pt x="6268" y="3927"/>
                    <a:pt x="6600" y="3927"/>
                  </a:cubicBezTo>
                  <a:cubicBezTo>
                    <a:pt x="6932" y="3927"/>
                    <a:pt x="7200" y="3708"/>
                    <a:pt x="7200" y="3436"/>
                  </a:cubicBezTo>
                  <a:lnTo>
                    <a:pt x="7200" y="1964"/>
                  </a:lnTo>
                  <a:cubicBezTo>
                    <a:pt x="7200" y="1422"/>
                    <a:pt x="7738" y="982"/>
                    <a:pt x="8400" y="982"/>
                  </a:cubicBezTo>
                  <a:lnTo>
                    <a:pt x="15600" y="982"/>
                  </a:lnTo>
                  <a:lnTo>
                    <a:pt x="15600" y="3927"/>
                  </a:lnTo>
                  <a:cubicBezTo>
                    <a:pt x="15600" y="4469"/>
                    <a:pt x="16138" y="4909"/>
                    <a:pt x="16800" y="4909"/>
                  </a:cubicBezTo>
                  <a:lnTo>
                    <a:pt x="20400" y="4909"/>
                  </a:lnTo>
                  <a:lnTo>
                    <a:pt x="20400" y="14727"/>
                  </a:lnTo>
                  <a:cubicBezTo>
                    <a:pt x="20400" y="15269"/>
                    <a:pt x="19862" y="15709"/>
                    <a:pt x="19200" y="15709"/>
                  </a:cubicBezTo>
                  <a:lnTo>
                    <a:pt x="17400" y="15709"/>
                  </a:lnTo>
                  <a:cubicBezTo>
                    <a:pt x="17068" y="15709"/>
                    <a:pt x="16800" y="15929"/>
                    <a:pt x="16800" y="16200"/>
                  </a:cubicBezTo>
                  <a:cubicBezTo>
                    <a:pt x="16800" y="16472"/>
                    <a:pt x="17068" y="16691"/>
                    <a:pt x="17400" y="16691"/>
                  </a:cubicBezTo>
                  <a:lnTo>
                    <a:pt x="19200" y="16691"/>
                  </a:lnTo>
                  <a:cubicBezTo>
                    <a:pt x="20525" y="16691"/>
                    <a:pt x="21600" y="15812"/>
                    <a:pt x="21600" y="14727"/>
                  </a:cubicBezTo>
                  <a:lnTo>
                    <a:pt x="21600" y="3927"/>
                  </a:lnTo>
                  <a:cubicBezTo>
                    <a:pt x="21600" y="3927"/>
                    <a:pt x="17400" y="0"/>
                    <a:pt x="17400" y="0"/>
                  </a:cubicBezTo>
                  <a:close/>
                  <a:moveTo>
                    <a:pt x="3600" y="12273"/>
                  </a:moveTo>
                  <a:cubicBezTo>
                    <a:pt x="3600" y="12544"/>
                    <a:pt x="3868" y="12764"/>
                    <a:pt x="4200" y="12764"/>
                  </a:cubicBezTo>
                  <a:lnTo>
                    <a:pt x="11400" y="12764"/>
                  </a:lnTo>
                  <a:cubicBezTo>
                    <a:pt x="11732" y="12764"/>
                    <a:pt x="12000" y="12544"/>
                    <a:pt x="12000" y="12273"/>
                  </a:cubicBezTo>
                  <a:cubicBezTo>
                    <a:pt x="12000" y="12002"/>
                    <a:pt x="11732" y="11782"/>
                    <a:pt x="11400" y="11782"/>
                  </a:cubicBezTo>
                  <a:lnTo>
                    <a:pt x="4200" y="11782"/>
                  </a:lnTo>
                  <a:cubicBezTo>
                    <a:pt x="3868" y="11782"/>
                    <a:pt x="3600" y="12002"/>
                    <a:pt x="3600" y="12273"/>
                  </a:cubicBezTo>
                  <a:moveTo>
                    <a:pt x="4200" y="9818"/>
                  </a:moveTo>
                  <a:lnTo>
                    <a:pt x="6600" y="9818"/>
                  </a:lnTo>
                  <a:cubicBezTo>
                    <a:pt x="6932" y="9818"/>
                    <a:pt x="7200" y="9599"/>
                    <a:pt x="7200" y="9327"/>
                  </a:cubicBezTo>
                  <a:cubicBezTo>
                    <a:pt x="7200" y="9056"/>
                    <a:pt x="6932" y="8836"/>
                    <a:pt x="6600" y="8836"/>
                  </a:cubicBezTo>
                  <a:lnTo>
                    <a:pt x="4200" y="8836"/>
                  </a:lnTo>
                  <a:cubicBezTo>
                    <a:pt x="3868" y="8836"/>
                    <a:pt x="3600" y="9056"/>
                    <a:pt x="3600" y="9327"/>
                  </a:cubicBezTo>
                  <a:cubicBezTo>
                    <a:pt x="3600" y="9599"/>
                    <a:pt x="3868" y="9818"/>
                    <a:pt x="4200" y="9818"/>
                  </a:cubicBezTo>
                  <a:moveTo>
                    <a:pt x="9000" y="17673"/>
                  </a:moveTo>
                  <a:lnTo>
                    <a:pt x="4200" y="17673"/>
                  </a:lnTo>
                  <a:cubicBezTo>
                    <a:pt x="3868" y="17673"/>
                    <a:pt x="3600" y="17893"/>
                    <a:pt x="3600" y="18164"/>
                  </a:cubicBezTo>
                  <a:cubicBezTo>
                    <a:pt x="3600" y="18435"/>
                    <a:pt x="3868" y="18655"/>
                    <a:pt x="4200" y="18655"/>
                  </a:cubicBezTo>
                  <a:lnTo>
                    <a:pt x="9000" y="18655"/>
                  </a:lnTo>
                  <a:cubicBezTo>
                    <a:pt x="9332" y="18655"/>
                    <a:pt x="9600" y="18435"/>
                    <a:pt x="9600" y="18164"/>
                  </a:cubicBezTo>
                  <a:cubicBezTo>
                    <a:pt x="9600" y="17893"/>
                    <a:pt x="9332" y="17673"/>
                    <a:pt x="9000" y="17673"/>
                  </a:cubicBezTo>
                  <a:moveTo>
                    <a:pt x="11400" y="14727"/>
                  </a:moveTo>
                  <a:lnTo>
                    <a:pt x="4200" y="14727"/>
                  </a:lnTo>
                  <a:cubicBezTo>
                    <a:pt x="3868" y="14727"/>
                    <a:pt x="3600" y="14947"/>
                    <a:pt x="3600" y="15218"/>
                  </a:cubicBezTo>
                  <a:cubicBezTo>
                    <a:pt x="3600" y="15490"/>
                    <a:pt x="3868" y="15709"/>
                    <a:pt x="4200" y="15709"/>
                  </a:cubicBezTo>
                  <a:lnTo>
                    <a:pt x="11400" y="15709"/>
                  </a:lnTo>
                  <a:cubicBezTo>
                    <a:pt x="11732" y="15709"/>
                    <a:pt x="12000" y="15490"/>
                    <a:pt x="12000" y="15218"/>
                  </a:cubicBezTo>
                  <a:cubicBezTo>
                    <a:pt x="12000" y="14947"/>
                    <a:pt x="11732" y="14727"/>
                    <a:pt x="11400" y="14727"/>
                  </a:cubicBezTo>
                </a:path>
              </a:pathLst>
            </a:custGeom>
            <a:solidFill>
              <a:schemeClr val="bg1"/>
            </a:solidFill>
            <a:ln w="12700">
              <a:noFill/>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latin typeface="Lato" charset="0"/>
                <a:ea typeface="Lato" charset="0"/>
                <a:cs typeface="Lato" charset="0"/>
              </a:endParaRPr>
            </a:p>
          </p:txBody>
        </p:sp>
        <p:sp>
          <p:nvSpPr>
            <p:cNvPr id="228" name="Shape 2563">
              <a:extLst>
                <a:ext uri="{FF2B5EF4-FFF2-40B4-BE49-F238E27FC236}">
                  <a16:creationId xmlns:a16="http://schemas.microsoft.com/office/drawing/2014/main" id="{9A152FE5-5014-40DD-8543-39E44FB40305}"/>
                </a:ext>
              </a:extLst>
            </p:cNvPr>
            <p:cNvSpPr/>
            <p:nvPr/>
          </p:nvSpPr>
          <p:spPr>
            <a:xfrm>
              <a:off x="2343536" y="4530871"/>
              <a:ext cx="559664" cy="559662"/>
            </a:xfrm>
            <a:custGeom>
              <a:avLst/>
              <a:gdLst/>
              <a:ahLst/>
              <a:cxnLst>
                <a:cxn ang="0">
                  <a:pos x="wd2" y="hd2"/>
                </a:cxn>
                <a:cxn ang="5400000">
                  <a:pos x="wd2" y="hd2"/>
                </a:cxn>
                <a:cxn ang="10800000">
                  <a:pos x="wd2" y="hd2"/>
                </a:cxn>
                <a:cxn ang="16200000">
                  <a:pos x="wd2" y="hd2"/>
                </a:cxn>
              </a:cxnLst>
              <a:rect l="0" t="0" r="r" b="b"/>
              <a:pathLst>
                <a:path w="21600" h="21600" extrusionOk="0">
                  <a:moveTo>
                    <a:pt x="19636" y="0"/>
                  </a:moveTo>
                  <a:lnTo>
                    <a:pt x="5891" y="0"/>
                  </a:lnTo>
                  <a:cubicBezTo>
                    <a:pt x="4806" y="0"/>
                    <a:pt x="3927" y="879"/>
                    <a:pt x="3927" y="1964"/>
                  </a:cubicBezTo>
                  <a:lnTo>
                    <a:pt x="3927" y="2455"/>
                  </a:lnTo>
                  <a:cubicBezTo>
                    <a:pt x="3927" y="2726"/>
                    <a:pt x="4147" y="2945"/>
                    <a:pt x="4418" y="2945"/>
                  </a:cubicBezTo>
                  <a:cubicBezTo>
                    <a:pt x="4690" y="2945"/>
                    <a:pt x="4909" y="2726"/>
                    <a:pt x="4909" y="2455"/>
                  </a:cubicBezTo>
                  <a:lnTo>
                    <a:pt x="4909" y="1964"/>
                  </a:lnTo>
                  <a:cubicBezTo>
                    <a:pt x="4909" y="1422"/>
                    <a:pt x="5349" y="982"/>
                    <a:pt x="5891" y="982"/>
                  </a:cubicBezTo>
                  <a:lnTo>
                    <a:pt x="19636" y="982"/>
                  </a:lnTo>
                  <a:cubicBezTo>
                    <a:pt x="20178" y="982"/>
                    <a:pt x="20618" y="1422"/>
                    <a:pt x="20618" y="1964"/>
                  </a:cubicBezTo>
                  <a:lnTo>
                    <a:pt x="20618" y="15709"/>
                  </a:lnTo>
                  <a:cubicBezTo>
                    <a:pt x="20618" y="16252"/>
                    <a:pt x="20178" y="16691"/>
                    <a:pt x="19636" y="16691"/>
                  </a:cubicBezTo>
                  <a:lnTo>
                    <a:pt x="19145" y="16691"/>
                  </a:lnTo>
                  <a:cubicBezTo>
                    <a:pt x="18874" y="16691"/>
                    <a:pt x="18655" y="16911"/>
                    <a:pt x="18655" y="17182"/>
                  </a:cubicBezTo>
                  <a:cubicBezTo>
                    <a:pt x="18655" y="17453"/>
                    <a:pt x="18874" y="17673"/>
                    <a:pt x="19145" y="17673"/>
                  </a:cubicBezTo>
                  <a:lnTo>
                    <a:pt x="19636" y="17673"/>
                  </a:lnTo>
                  <a:cubicBezTo>
                    <a:pt x="20721" y="17673"/>
                    <a:pt x="21600" y="16794"/>
                    <a:pt x="21600" y="15709"/>
                  </a:cubicBezTo>
                  <a:lnTo>
                    <a:pt x="21600" y="1964"/>
                  </a:lnTo>
                  <a:cubicBezTo>
                    <a:pt x="21600" y="879"/>
                    <a:pt x="20721" y="0"/>
                    <a:pt x="19636" y="0"/>
                  </a:cubicBezTo>
                  <a:moveTo>
                    <a:pt x="4354" y="17673"/>
                  </a:moveTo>
                  <a:lnTo>
                    <a:pt x="7369" y="13149"/>
                  </a:lnTo>
                  <a:lnTo>
                    <a:pt x="8875" y="15407"/>
                  </a:lnTo>
                  <a:cubicBezTo>
                    <a:pt x="8949" y="15584"/>
                    <a:pt x="9123" y="15709"/>
                    <a:pt x="9327" y="15709"/>
                  </a:cubicBezTo>
                  <a:cubicBezTo>
                    <a:pt x="9463" y="15709"/>
                    <a:pt x="9586" y="15655"/>
                    <a:pt x="9674" y="15565"/>
                  </a:cubicBezTo>
                  <a:lnTo>
                    <a:pt x="11198" y="14042"/>
                  </a:lnTo>
                  <a:lnTo>
                    <a:pt x="13376" y="17673"/>
                  </a:lnTo>
                  <a:cubicBezTo>
                    <a:pt x="13376" y="17673"/>
                    <a:pt x="4354" y="17673"/>
                    <a:pt x="4354" y="17673"/>
                  </a:cubicBezTo>
                  <a:close/>
                  <a:moveTo>
                    <a:pt x="14692" y="17982"/>
                  </a:moveTo>
                  <a:lnTo>
                    <a:pt x="14690" y="17977"/>
                  </a:lnTo>
                  <a:cubicBezTo>
                    <a:pt x="14685" y="17967"/>
                    <a:pt x="14677" y="17959"/>
                    <a:pt x="14673" y="17949"/>
                  </a:cubicBezTo>
                  <a:lnTo>
                    <a:pt x="11747" y="13073"/>
                  </a:lnTo>
                  <a:lnTo>
                    <a:pt x="11745" y="13073"/>
                  </a:lnTo>
                  <a:cubicBezTo>
                    <a:pt x="11673" y="12892"/>
                    <a:pt x="11498" y="12764"/>
                    <a:pt x="11291" y="12764"/>
                  </a:cubicBezTo>
                  <a:cubicBezTo>
                    <a:pt x="11155" y="12764"/>
                    <a:pt x="11033" y="12819"/>
                    <a:pt x="10944" y="12908"/>
                  </a:cubicBezTo>
                  <a:lnTo>
                    <a:pt x="9397" y="14454"/>
                  </a:lnTo>
                  <a:lnTo>
                    <a:pt x="7816" y="12084"/>
                  </a:lnTo>
                  <a:cubicBezTo>
                    <a:pt x="7742" y="11907"/>
                    <a:pt x="7568" y="11782"/>
                    <a:pt x="7364" y="11782"/>
                  </a:cubicBezTo>
                  <a:cubicBezTo>
                    <a:pt x="7193" y="11782"/>
                    <a:pt x="7051" y="11874"/>
                    <a:pt x="6963" y="12006"/>
                  </a:cubicBezTo>
                  <a:lnTo>
                    <a:pt x="6955" y="12000"/>
                  </a:lnTo>
                  <a:lnTo>
                    <a:pt x="3028" y="17891"/>
                  </a:lnTo>
                  <a:lnTo>
                    <a:pt x="3036" y="17897"/>
                  </a:lnTo>
                  <a:cubicBezTo>
                    <a:pt x="2983" y="17974"/>
                    <a:pt x="2945" y="18063"/>
                    <a:pt x="2945" y="18164"/>
                  </a:cubicBezTo>
                  <a:cubicBezTo>
                    <a:pt x="2945" y="18435"/>
                    <a:pt x="3165" y="18655"/>
                    <a:pt x="3436" y="18655"/>
                  </a:cubicBezTo>
                  <a:lnTo>
                    <a:pt x="14236" y="18655"/>
                  </a:lnTo>
                  <a:cubicBezTo>
                    <a:pt x="14508" y="18655"/>
                    <a:pt x="14727" y="18435"/>
                    <a:pt x="14727" y="18164"/>
                  </a:cubicBezTo>
                  <a:cubicBezTo>
                    <a:pt x="14727" y="18099"/>
                    <a:pt x="14713" y="18039"/>
                    <a:pt x="14691" y="17983"/>
                  </a:cubicBezTo>
                  <a:cubicBezTo>
                    <a:pt x="14691" y="17983"/>
                    <a:pt x="14692" y="17982"/>
                    <a:pt x="14692" y="17982"/>
                  </a:cubicBezTo>
                  <a:close/>
                  <a:moveTo>
                    <a:pt x="4909" y="7855"/>
                  </a:moveTo>
                  <a:cubicBezTo>
                    <a:pt x="5451" y="7855"/>
                    <a:pt x="5891" y="8295"/>
                    <a:pt x="5891" y="8836"/>
                  </a:cubicBezTo>
                  <a:cubicBezTo>
                    <a:pt x="5891" y="9379"/>
                    <a:pt x="5451" y="9818"/>
                    <a:pt x="4909" y="9818"/>
                  </a:cubicBezTo>
                  <a:cubicBezTo>
                    <a:pt x="4367" y="9818"/>
                    <a:pt x="3927" y="9379"/>
                    <a:pt x="3927" y="8836"/>
                  </a:cubicBezTo>
                  <a:cubicBezTo>
                    <a:pt x="3927" y="8295"/>
                    <a:pt x="4367" y="7855"/>
                    <a:pt x="4909" y="7855"/>
                  </a:cubicBezTo>
                  <a:moveTo>
                    <a:pt x="4909" y="10800"/>
                  </a:moveTo>
                  <a:cubicBezTo>
                    <a:pt x="5994" y="10800"/>
                    <a:pt x="6873" y="9921"/>
                    <a:pt x="6873" y="8836"/>
                  </a:cubicBezTo>
                  <a:cubicBezTo>
                    <a:pt x="6873" y="7752"/>
                    <a:pt x="5994" y="6873"/>
                    <a:pt x="4909" y="6873"/>
                  </a:cubicBezTo>
                  <a:cubicBezTo>
                    <a:pt x="3825" y="6873"/>
                    <a:pt x="2945" y="7752"/>
                    <a:pt x="2945" y="8836"/>
                  </a:cubicBezTo>
                  <a:cubicBezTo>
                    <a:pt x="2945" y="9921"/>
                    <a:pt x="3825" y="10800"/>
                    <a:pt x="4909" y="10800"/>
                  </a:cubicBezTo>
                  <a:moveTo>
                    <a:pt x="16691" y="19636"/>
                  </a:moveTo>
                  <a:cubicBezTo>
                    <a:pt x="16691" y="20179"/>
                    <a:pt x="16251" y="20619"/>
                    <a:pt x="15709" y="20619"/>
                  </a:cubicBezTo>
                  <a:lnTo>
                    <a:pt x="1964" y="20619"/>
                  </a:lnTo>
                  <a:cubicBezTo>
                    <a:pt x="1422" y="20619"/>
                    <a:pt x="982" y="20179"/>
                    <a:pt x="982" y="19636"/>
                  </a:cubicBezTo>
                  <a:lnTo>
                    <a:pt x="982" y="5891"/>
                  </a:lnTo>
                  <a:cubicBezTo>
                    <a:pt x="982" y="5349"/>
                    <a:pt x="1422" y="4909"/>
                    <a:pt x="1964" y="4909"/>
                  </a:cubicBezTo>
                  <a:lnTo>
                    <a:pt x="15709" y="4909"/>
                  </a:lnTo>
                  <a:cubicBezTo>
                    <a:pt x="16251" y="4909"/>
                    <a:pt x="16691" y="5349"/>
                    <a:pt x="16691" y="5891"/>
                  </a:cubicBezTo>
                  <a:cubicBezTo>
                    <a:pt x="16691" y="5891"/>
                    <a:pt x="16691" y="19636"/>
                    <a:pt x="16691" y="19636"/>
                  </a:cubicBezTo>
                  <a:close/>
                  <a:moveTo>
                    <a:pt x="15709" y="3927"/>
                  </a:moveTo>
                  <a:lnTo>
                    <a:pt x="1964" y="3927"/>
                  </a:lnTo>
                  <a:cubicBezTo>
                    <a:pt x="879" y="3927"/>
                    <a:pt x="0" y="4806"/>
                    <a:pt x="0" y="5891"/>
                  </a:cubicBezTo>
                  <a:lnTo>
                    <a:pt x="0" y="19636"/>
                  </a:lnTo>
                  <a:cubicBezTo>
                    <a:pt x="0" y="20721"/>
                    <a:pt x="879" y="21600"/>
                    <a:pt x="1964" y="21600"/>
                  </a:cubicBezTo>
                  <a:lnTo>
                    <a:pt x="15709" y="21600"/>
                  </a:lnTo>
                  <a:cubicBezTo>
                    <a:pt x="16794" y="21600"/>
                    <a:pt x="17673" y="20721"/>
                    <a:pt x="17673" y="19636"/>
                  </a:cubicBezTo>
                  <a:lnTo>
                    <a:pt x="17673" y="5891"/>
                  </a:lnTo>
                  <a:cubicBezTo>
                    <a:pt x="17673" y="4806"/>
                    <a:pt x="16794" y="3927"/>
                    <a:pt x="15709" y="3927"/>
                  </a:cubicBezTo>
                </a:path>
              </a:pathLst>
            </a:custGeom>
            <a:solidFill>
              <a:schemeClr val="bg1"/>
            </a:solidFill>
            <a:ln w="12700">
              <a:noFill/>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latin typeface="Lato" charset="0"/>
                <a:ea typeface="Lato" charset="0"/>
                <a:cs typeface="Lato" charset="0"/>
              </a:endParaRPr>
            </a:p>
          </p:txBody>
        </p:sp>
      </p:grpSp>
      <p:sp>
        <p:nvSpPr>
          <p:cNvPr id="238" name="Shape 2560">
            <a:extLst>
              <a:ext uri="{FF2B5EF4-FFF2-40B4-BE49-F238E27FC236}">
                <a16:creationId xmlns:a16="http://schemas.microsoft.com/office/drawing/2014/main" id="{054206E5-621E-4E57-B952-36D14CBDC884}"/>
              </a:ext>
            </a:extLst>
          </p:cNvPr>
          <p:cNvSpPr/>
          <p:nvPr/>
        </p:nvSpPr>
        <p:spPr>
          <a:xfrm>
            <a:off x="7895160" y="5435792"/>
            <a:ext cx="223886" cy="268043"/>
          </a:xfrm>
          <a:custGeom>
            <a:avLst/>
            <a:gdLst/>
            <a:ahLst/>
            <a:cxnLst>
              <a:cxn ang="0">
                <a:pos x="wd2" y="hd2"/>
              </a:cxn>
              <a:cxn ang="5400000">
                <a:pos x="wd2" y="hd2"/>
              </a:cxn>
              <a:cxn ang="10800000">
                <a:pos x="wd2" y="hd2"/>
              </a:cxn>
              <a:cxn ang="16200000">
                <a:pos x="wd2" y="hd2"/>
              </a:cxn>
            </a:cxnLst>
            <a:rect l="0" t="0" r="r" b="b"/>
            <a:pathLst>
              <a:path w="21600" h="21600" extrusionOk="0">
                <a:moveTo>
                  <a:pt x="2455" y="13745"/>
                </a:moveTo>
                <a:cubicBezTo>
                  <a:pt x="2726" y="13745"/>
                  <a:pt x="2945" y="13526"/>
                  <a:pt x="2945" y="13255"/>
                </a:cubicBezTo>
                <a:cubicBezTo>
                  <a:pt x="2945" y="12984"/>
                  <a:pt x="2726" y="12764"/>
                  <a:pt x="2455" y="12764"/>
                </a:cubicBezTo>
                <a:lnTo>
                  <a:pt x="982" y="12764"/>
                </a:lnTo>
                <a:lnTo>
                  <a:pt x="982" y="982"/>
                </a:lnTo>
                <a:lnTo>
                  <a:pt x="16691" y="982"/>
                </a:lnTo>
                <a:lnTo>
                  <a:pt x="16691" y="2455"/>
                </a:lnTo>
                <a:cubicBezTo>
                  <a:pt x="16691" y="2726"/>
                  <a:pt x="16910" y="2945"/>
                  <a:pt x="17182" y="2945"/>
                </a:cubicBezTo>
                <a:cubicBezTo>
                  <a:pt x="17453" y="2945"/>
                  <a:pt x="17673" y="2726"/>
                  <a:pt x="17673" y="2455"/>
                </a:cubicBezTo>
                <a:lnTo>
                  <a:pt x="17673" y="982"/>
                </a:lnTo>
                <a:cubicBezTo>
                  <a:pt x="17673" y="440"/>
                  <a:pt x="17233" y="0"/>
                  <a:pt x="16691" y="0"/>
                </a:cubicBezTo>
                <a:lnTo>
                  <a:pt x="982" y="0"/>
                </a:lnTo>
                <a:cubicBezTo>
                  <a:pt x="440" y="0"/>
                  <a:pt x="0" y="440"/>
                  <a:pt x="0" y="982"/>
                </a:cubicBezTo>
                <a:lnTo>
                  <a:pt x="0" y="16691"/>
                </a:lnTo>
                <a:cubicBezTo>
                  <a:pt x="0" y="17233"/>
                  <a:pt x="440" y="17673"/>
                  <a:pt x="982" y="17673"/>
                </a:cubicBezTo>
                <a:lnTo>
                  <a:pt x="2455" y="17673"/>
                </a:lnTo>
                <a:cubicBezTo>
                  <a:pt x="2726" y="17673"/>
                  <a:pt x="2945" y="17453"/>
                  <a:pt x="2945" y="17182"/>
                </a:cubicBezTo>
                <a:cubicBezTo>
                  <a:pt x="2945" y="16911"/>
                  <a:pt x="2726" y="16691"/>
                  <a:pt x="2455" y="16691"/>
                </a:cubicBezTo>
                <a:lnTo>
                  <a:pt x="982" y="16691"/>
                </a:lnTo>
                <a:lnTo>
                  <a:pt x="982" y="13745"/>
                </a:lnTo>
                <a:cubicBezTo>
                  <a:pt x="982" y="13745"/>
                  <a:pt x="2455" y="13745"/>
                  <a:pt x="2455" y="13745"/>
                </a:cubicBezTo>
                <a:close/>
                <a:moveTo>
                  <a:pt x="20618" y="16691"/>
                </a:moveTo>
                <a:lnTo>
                  <a:pt x="4909" y="16691"/>
                </a:lnTo>
                <a:lnTo>
                  <a:pt x="4909" y="4909"/>
                </a:lnTo>
                <a:lnTo>
                  <a:pt x="20618" y="4909"/>
                </a:lnTo>
                <a:cubicBezTo>
                  <a:pt x="20618" y="4909"/>
                  <a:pt x="20618" y="16691"/>
                  <a:pt x="20618" y="16691"/>
                </a:cubicBezTo>
                <a:close/>
                <a:moveTo>
                  <a:pt x="20618" y="20618"/>
                </a:moveTo>
                <a:lnTo>
                  <a:pt x="4909" y="20618"/>
                </a:lnTo>
                <a:lnTo>
                  <a:pt x="4909" y="17673"/>
                </a:lnTo>
                <a:lnTo>
                  <a:pt x="20618" y="17673"/>
                </a:lnTo>
                <a:cubicBezTo>
                  <a:pt x="20618" y="17673"/>
                  <a:pt x="20618" y="20618"/>
                  <a:pt x="20618" y="20618"/>
                </a:cubicBezTo>
                <a:close/>
                <a:moveTo>
                  <a:pt x="20618" y="3927"/>
                </a:moveTo>
                <a:lnTo>
                  <a:pt x="4909" y="3927"/>
                </a:lnTo>
                <a:cubicBezTo>
                  <a:pt x="4367" y="3927"/>
                  <a:pt x="3927" y="4367"/>
                  <a:pt x="3927" y="4909"/>
                </a:cubicBezTo>
                <a:lnTo>
                  <a:pt x="3927" y="20618"/>
                </a:lnTo>
                <a:cubicBezTo>
                  <a:pt x="3927" y="21160"/>
                  <a:pt x="4367" y="21600"/>
                  <a:pt x="4909" y="21600"/>
                </a:cubicBezTo>
                <a:lnTo>
                  <a:pt x="20618" y="21600"/>
                </a:lnTo>
                <a:cubicBezTo>
                  <a:pt x="21160" y="21600"/>
                  <a:pt x="21600" y="21160"/>
                  <a:pt x="21600" y="20618"/>
                </a:cubicBezTo>
                <a:lnTo>
                  <a:pt x="21600" y="4909"/>
                </a:lnTo>
                <a:cubicBezTo>
                  <a:pt x="21600" y="4367"/>
                  <a:pt x="21160" y="3927"/>
                  <a:pt x="20618" y="3927"/>
                </a:cubicBezTo>
              </a:path>
            </a:pathLst>
          </a:custGeom>
          <a:solidFill>
            <a:schemeClr val="bg1"/>
          </a:solidFill>
          <a:ln w="12700">
            <a:noFill/>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latin typeface="Lato" charset="0"/>
              <a:ea typeface="Lato" charset="0"/>
              <a:cs typeface="Lato" charset="0"/>
            </a:endParaRPr>
          </a:p>
        </p:txBody>
      </p:sp>
    </p:spTree>
    <p:extLst>
      <p:ext uri="{BB962C8B-B14F-4D97-AF65-F5344CB8AC3E}">
        <p14:creationId xmlns:p14="http://schemas.microsoft.com/office/powerpoint/2010/main" val="16201086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Straight Connector 29">
            <a:extLst>
              <a:ext uri="{FF2B5EF4-FFF2-40B4-BE49-F238E27FC236}">
                <a16:creationId xmlns:a16="http://schemas.microsoft.com/office/drawing/2014/main" id="{6F220A79-691E-4F69-9862-66A724FBCDD0}"/>
              </a:ext>
            </a:extLst>
          </p:cNvPr>
          <p:cNvCxnSpPr>
            <a:cxnSpLocks/>
          </p:cNvCxnSpPr>
          <p:nvPr/>
        </p:nvCxnSpPr>
        <p:spPr>
          <a:xfrm flipV="1">
            <a:off x="3837128" y="1565910"/>
            <a:ext cx="0" cy="420387"/>
          </a:xfrm>
          <a:prstGeom prst="line">
            <a:avLst/>
          </a:prstGeom>
          <a:noFill/>
          <a:ln w="28575" cap="flat" cmpd="sng" algn="ctr">
            <a:solidFill>
              <a:srgbClr val="0E80C9"/>
            </a:solidFill>
            <a:prstDash val="solid"/>
            <a:miter lim="800000"/>
            <a:tailEnd type="oval" w="lg" len="lg"/>
          </a:ln>
          <a:effectLst/>
        </p:spPr>
      </p:cxnSp>
      <p:cxnSp>
        <p:nvCxnSpPr>
          <p:cNvPr id="31" name="Straight Connector 30">
            <a:extLst>
              <a:ext uri="{FF2B5EF4-FFF2-40B4-BE49-F238E27FC236}">
                <a16:creationId xmlns:a16="http://schemas.microsoft.com/office/drawing/2014/main" id="{3286AE10-6D6B-4FA6-BA4B-EC6B5CC99A4C}"/>
              </a:ext>
            </a:extLst>
          </p:cNvPr>
          <p:cNvCxnSpPr>
            <a:cxnSpLocks/>
          </p:cNvCxnSpPr>
          <p:nvPr/>
        </p:nvCxnSpPr>
        <p:spPr>
          <a:xfrm flipV="1">
            <a:off x="5871668" y="1611630"/>
            <a:ext cx="0" cy="420387"/>
          </a:xfrm>
          <a:prstGeom prst="line">
            <a:avLst/>
          </a:prstGeom>
          <a:noFill/>
          <a:ln w="28575" cap="flat" cmpd="sng" algn="ctr">
            <a:solidFill>
              <a:srgbClr val="0E80C9"/>
            </a:solidFill>
            <a:prstDash val="solid"/>
            <a:miter lim="800000"/>
            <a:tailEnd type="oval" w="lg" len="lg"/>
          </a:ln>
          <a:effectLst/>
        </p:spPr>
      </p:cxnSp>
      <p:cxnSp>
        <p:nvCxnSpPr>
          <p:cNvPr id="32" name="Straight Connector 31">
            <a:extLst>
              <a:ext uri="{FF2B5EF4-FFF2-40B4-BE49-F238E27FC236}">
                <a16:creationId xmlns:a16="http://schemas.microsoft.com/office/drawing/2014/main" id="{F8AF48F0-B288-47F3-A8B7-B829AC524791}"/>
              </a:ext>
            </a:extLst>
          </p:cNvPr>
          <p:cNvCxnSpPr>
            <a:cxnSpLocks/>
          </p:cNvCxnSpPr>
          <p:nvPr/>
        </p:nvCxnSpPr>
        <p:spPr>
          <a:xfrm flipV="1">
            <a:off x="8009078" y="1565910"/>
            <a:ext cx="0" cy="420387"/>
          </a:xfrm>
          <a:prstGeom prst="line">
            <a:avLst/>
          </a:prstGeom>
          <a:noFill/>
          <a:ln w="28575" cap="flat" cmpd="sng" algn="ctr">
            <a:solidFill>
              <a:srgbClr val="0E80C9"/>
            </a:solidFill>
            <a:prstDash val="solid"/>
            <a:miter lim="800000"/>
            <a:tailEnd type="oval" w="lg" len="lg"/>
          </a:ln>
          <a:effectLst/>
        </p:spPr>
      </p:cxnSp>
      <p:cxnSp>
        <p:nvCxnSpPr>
          <p:cNvPr id="33" name="Straight Connector 32">
            <a:extLst>
              <a:ext uri="{FF2B5EF4-FFF2-40B4-BE49-F238E27FC236}">
                <a16:creationId xmlns:a16="http://schemas.microsoft.com/office/drawing/2014/main" id="{0C046B68-FD9D-420E-BDBD-D9A2952687CA}"/>
              </a:ext>
            </a:extLst>
          </p:cNvPr>
          <p:cNvCxnSpPr>
            <a:cxnSpLocks/>
          </p:cNvCxnSpPr>
          <p:nvPr/>
        </p:nvCxnSpPr>
        <p:spPr>
          <a:xfrm flipV="1">
            <a:off x="10055048" y="1611630"/>
            <a:ext cx="0" cy="420387"/>
          </a:xfrm>
          <a:prstGeom prst="line">
            <a:avLst/>
          </a:prstGeom>
          <a:noFill/>
          <a:ln w="28575" cap="flat" cmpd="sng" algn="ctr">
            <a:solidFill>
              <a:srgbClr val="0E80C9"/>
            </a:solidFill>
            <a:prstDash val="solid"/>
            <a:miter lim="800000"/>
            <a:tailEnd type="oval" w="lg" len="lg"/>
          </a:ln>
          <a:effectLst/>
        </p:spPr>
      </p:cxnSp>
      <p:pic>
        <p:nvPicPr>
          <p:cNvPr id="17" name="Picture 16">
            <a:extLst>
              <a:ext uri="{FF2B5EF4-FFF2-40B4-BE49-F238E27FC236}">
                <a16:creationId xmlns:a16="http://schemas.microsoft.com/office/drawing/2014/main" id="{07B22BB6-DB80-47EE-9258-25C3BAA94E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0062" y="2819273"/>
            <a:ext cx="5334288" cy="3945979"/>
          </a:xfrm>
          <a:prstGeom prst="rect">
            <a:avLst/>
          </a:prstGeom>
        </p:spPr>
      </p:pic>
      <p:graphicFrame>
        <p:nvGraphicFramePr>
          <p:cNvPr id="18" name="Table 17">
            <a:extLst>
              <a:ext uri="{FF2B5EF4-FFF2-40B4-BE49-F238E27FC236}">
                <a16:creationId xmlns:a16="http://schemas.microsoft.com/office/drawing/2014/main" id="{260254EA-AB18-4B4E-92E1-87889DE860C2}"/>
              </a:ext>
            </a:extLst>
          </p:cNvPr>
          <p:cNvGraphicFramePr>
            <a:graphicFrameLocks noGrp="1"/>
          </p:cNvGraphicFramePr>
          <p:nvPr>
            <p:extLst>
              <p:ext uri="{D42A27DB-BD31-4B8C-83A1-F6EECF244321}">
                <p14:modId xmlns:p14="http://schemas.microsoft.com/office/powerpoint/2010/main" val="1555984034"/>
              </p:ext>
            </p:extLst>
          </p:nvPr>
        </p:nvGraphicFramePr>
        <p:xfrm>
          <a:off x="247650" y="2830704"/>
          <a:ext cx="5197128" cy="3867010"/>
        </p:xfrm>
        <a:graphic>
          <a:graphicData uri="http://schemas.openxmlformats.org/drawingml/2006/table">
            <a:tbl>
              <a:tblPr firstRow="1" firstCol="1" bandRow="1"/>
              <a:tblGrid>
                <a:gridCol w="646040">
                  <a:extLst>
                    <a:ext uri="{9D8B030D-6E8A-4147-A177-3AD203B41FA5}">
                      <a16:colId xmlns:a16="http://schemas.microsoft.com/office/drawing/2014/main" val="3650070058"/>
                    </a:ext>
                  </a:extLst>
                </a:gridCol>
                <a:gridCol w="847083">
                  <a:extLst>
                    <a:ext uri="{9D8B030D-6E8A-4147-A177-3AD203B41FA5}">
                      <a16:colId xmlns:a16="http://schemas.microsoft.com/office/drawing/2014/main" val="3860759585"/>
                    </a:ext>
                  </a:extLst>
                </a:gridCol>
                <a:gridCol w="1322061">
                  <a:extLst>
                    <a:ext uri="{9D8B030D-6E8A-4147-A177-3AD203B41FA5}">
                      <a16:colId xmlns:a16="http://schemas.microsoft.com/office/drawing/2014/main" val="880664575"/>
                    </a:ext>
                  </a:extLst>
                </a:gridCol>
                <a:gridCol w="1005801">
                  <a:extLst>
                    <a:ext uri="{9D8B030D-6E8A-4147-A177-3AD203B41FA5}">
                      <a16:colId xmlns:a16="http://schemas.microsoft.com/office/drawing/2014/main" val="295209509"/>
                    </a:ext>
                  </a:extLst>
                </a:gridCol>
                <a:gridCol w="1376143">
                  <a:extLst>
                    <a:ext uri="{9D8B030D-6E8A-4147-A177-3AD203B41FA5}">
                      <a16:colId xmlns:a16="http://schemas.microsoft.com/office/drawing/2014/main" val="389642265"/>
                    </a:ext>
                  </a:extLst>
                </a:gridCol>
              </a:tblGrid>
              <a:tr h="698149">
                <a:tc>
                  <a:txBody>
                    <a:bodyPr/>
                    <a:lstStyle/>
                    <a:p>
                      <a:pPr marL="0" marR="0">
                        <a:spcBef>
                          <a:spcPts val="0"/>
                        </a:spcBef>
                        <a:spcAft>
                          <a:spcPts val="0"/>
                        </a:spcAft>
                      </a:pPr>
                      <a:r>
                        <a:rPr lang="en-GB" sz="1100" dirty="0">
                          <a:effectLst/>
                          <a:latin typeface="Calibri Light" panose="020F0302020204030204" pitchFamily="34" charset="0"/>
                          <a:ea typeface="Times New Roman" panose="02020603050405020304" pitchFamily="18" charset="0"/>
                          <a:cs typeface="Times New Roman" panose="02020603050405020304" pitchFamily="18" charset="0"/>
                        </a:rPr>
                        <a:t>Year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6194" marR="0" marT="11677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GB" sz="1100">
                          <a:effectLst/>
                          <a:latin typeface="Calibri Light" panose="020F0302020204030204" pitchFamily="34" charset="0"/>
                          <a:ea typeface="Times New Roman" panose="02020603050405020304" pitchFamily="18" charset="0"/>
                          <a:cs typeface="Times New Roman" panose="02020603050405020304" pitchFamily="18" charset="0"/>
                        </a:rPr>
                        <a:t>Installed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GB" sz="1100">
                          <a:effectLst/>
                          <a:latin typeface="Calibri Light" panose="020F0302020204030204" pitchFamily="34" charset="0"/>
                          <a:ea typeface="Times New Roman" panose="02020603050405020304" pitchFamily="18" charset="0"/>
                          <a:cs typeface="Times New Roman" panose="02020603050405020304" pitchFamily="18" charset="0"/>
                        </a:rPr>
                        <a:t>Capacity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GB" sz="1100">
                          <a:effectLst/>
                          <a:latin typeface="Calibri Light" panose="020F0302020204030204" pitchFamily="34" charset="0"/>
                          <a:ea typeface="Times New Roman" panose="02020603050405020304" pitchFamily="18" charset="0"/>
                          <a:cs typeface="Times New Roman" panose="02020603050405020304" pitchFamily="18" charset="0"/>
                        </a:rPr>
                        <a:t>(MW)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6194" marR="0" marT="1167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GB" sz="1100">
                          <a:effectLst/>
                          <a:latin typeface="Calibri Light" panose="020F0302020204030204" pitchFamily="34" charset="0"/>
                          <a:ea typeface="Times New Roman" panose="02020603050405020304" pitchFamily="18" charset="0"/>
                          <a:cs typeface="Times New Roman" panose="02020603050405020304" pitchFamily="18" charset="0"/>
                        </a:rPr>
                        <a:t>Total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GB" sz="1100">
                          <a:effectLst/>
                          <a:latin typeface="Calibri Light" panose="020F0302020204030204" pitchFamily="34" charset="0"/>
                          <a:ea typeface="Times New Roman" panose="02020603050405020304" pitchFamily="18" charset="0"/>
                          <a:cs typeface="Times New Roman" panose="02020603050405020304" pitchFamily="18" charset="0"/>
                        </a:rPr>
                        <a:t>Generation (MW per hour)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6194" marR="0" marT="1167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GB" sz="1100">
                          <a:effectLst/>
                          <a:latin typeface="Calibri Light" panose="020F0302020204030204" pitchFamily="34" charset="0"/>
                          <a:ea typeface="Times New Roman" panose="02020603050405020304" pitchFamily="18" charset="0"/>
                          <a:cs typeface="Times New Roman" panose="02020603050405020304" pitchFamily="18" charset="0"/>
                        </a:rPr>
                        <a:t>Capacity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GB" sz="1100">
                          <a:effectLst/>
                          <a:latin typeface="Calibri Light" panose="020F0302020204030204" pitchFamily="34" charset="0"/>
                          <a:ea typeface="Times New Roman" panose="02020603050405020304" pitchFamily="18" charset="0"/>
                          <a:cs typeface="Times New Roman" panose="02020603050405020304" pitchFamily="18" charset="0"/>
                        </a:rPr>
                        <a:t>Utilized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GB" sz="1100">
                          <a:effectLst/>
                          <a:latin typeface="Calibri Light" panose="020F0302020204030204" pitchFamily="34" charset="0"/>
                          <a:ea typeface="Times New Roman" panose="02020603050405020304" pitchFamily="18" charset="0"/>
                          <a:cs typeface="Times New Roman" panose="02020603050405020304" pitchFamily="18" charset="0"/>
                        </a:rPr>
                        <a:t>(percent)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6194" marR="0" marT="1167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GB" sz="1100">
                          <a:effectLst/>
                          <a:latin typeface="Calibri Light" panose="020F0302020204030204" pitchFamily="34" charset="0"/>
                          <a:ea typeface="Times New Roman" panose="02020603050405020304" pitchFamily="18" charset="0"/>
                          <a:cs typeface="Times New Roman" panose="02020603050405020304" pitchFamily="18" charset="0"/>
                        </a:rPr>
                        <a:t>Proportion of Total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GB" sz="1100">
                          <a:effectLst/>
                          <a:latin typeface="Calibri Light" panose="020F0302020204030204" pitchFamily="34" charset="0"/>
                          <a:ea typeface="Times New Roman" panose="02020603050405020304" pitchFamily="18" charset="0"/>
                          <a:cs typeface="Times New Roman" panose="02020603050405020304" pitchFamily="18" charset="0"/>
                        </a:rPr>
                        <a:t>Generation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GB" sz="1100">
                          <a:effectLst/>
                          <a:latin typeface="Calibri Light" panose="020F0302020204030204" pitchFamily="34" charset="0"/>
                          <a:ea typeface="Times New Roman" panose="02020603050405020304" pitchFamily="18" charset="0"/>
                          <a:cs typeface="Times New Roman" panose="02020603050405020304" pitchFamily="18" charset="0"/>
                        </a:rPr>
                        <a:t>Consumed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6194" marR="0" marT="1167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1205399"/>
                  </a:ext>
                </a:extLst>
              </a:tr>
              <a:tr h="352959">
                <a:tc>
                  <a:txBody>
                    <a:bodyPr/>
                    <a:lstStyle/>
                    <a:p>
                      <a:pPr marL="0" marR="0">
                        <a:spcBef>
                          <a:spcPts val="0"/>
                        </a:spcBef>
                        <a:spcAft>
                          <a:spcPts val="0"/>
                        </a:spcAft>
                      </a:pPr>
                      <a:r>
                        <a:rPr lang="en-GB" sz="1100">
                          <a:effectLst/>
                          <a:latin typeface="Calibri Light" panose="020F0302020204030204" pitchFamily="34" charset="0"/>
                          <a:ea typeface="Times New Roman" panose="02020603050405020304" pitchFamily="18" charset="0"/>
                          <a:cs typeface="Times New Roman" panose="02020603050405020304" pitchFamily="18" charset="0"/>
                        </a:rPr>
                        <a:t>1997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6194" marR="0" marT="1167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GB" sz="1100">
                          <a:effectLst/>
                          <a:latin typeface="Calibri Light" panose="020F0302020204030204" pitchFamily="34" charset="0"/>
                          <a:ea typeface="Times New Roman" panose="02020603050405020304" pitchFamily="18" charset="0"/>
                          <a:cs typeface="Times New Roman" panose="02020603050405020304" pitchFamily="18" charset="0"/>
                        </a:rPr>
                        <a:t>4548.6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6194" marR="0" marT="1167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GB" sz="1100">
                          <a:effectLst/>
                          <a:latin typeface="Calibri Light" panose="020F0302020204030204" pitchFamily="34" charset="0"/>
                          <a:ea typeface="Times New Roman" panose="02020603050405020304" pitchFamily="18" charset="0"/>
                          <a:cs typeface="Times New Roman" panose="02020603050405020304" pitchFamily="18" charset="0"/>
                        </a:rPr>
                        <a:t>1839.8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6194" marR="0" marT="1167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GB" sz="1100">
                          <a:effectLst/>
                          <a:latin typeface="Calibri Light" panose="020F0302020204030204" pitchFamily="34" charset="0"/>
                          <a:ea typeface="Times New Roman" panose="02020603050405020304" pitchFamily="18" charset="0"/>
                          <a:cs typeface="Times New Roman" panose="02020603050405020304" pitchFamily="18" charset="0"/>
                        </a:rPr>
                        <a:t>40.4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6194" marR="0" marT="1167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GB" sz="1100">
                          <a:effectLst/>
                          <a:latin typeface="Calibri Light" panose="020F0302020204030204" pitchFamily="34" charset="0"/>
                          <a:ea typeface="Times New Roman" panose="02020603050405020304" pitchFamily="18" charset="0"/>
                          <a:cs typeface="Times New Roman" panose="02020603050405020304" pitchFamily="18" charset="0"/>
                        </a:rPr>
                        <a:t>54.9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6194" marR="0" marT="1167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626912"/>
                  </a:ext>
                </a:extLst>
              </a:tr>
              <a:tr h="351849">
                <a:tc>
                  <a:txBody>
                    <a:bodyPr/>
                    <a:lstStyle/>
                    <a:p>
                      <a:pPr marL="0" marR="0">
                        <a:spcBef>
                          <a:spcPts val="0"/>
                        </a:spcBef>
                        <a:spcAft>
                          <a:spcPts val="0"/>
                        </a:spcAft>
                      </a:pPr>
                      <a:r>
                        <a:rPr lang="en-GB" sz="1100">
                          <a:effectLst/>
                          <a:latin typeface="Calibri Light" panose="020F0302020204030204" pitchFamily="34" charset="0"/>
                          <a:ea typeface="Times New Roman" panose="02020603050405020304" pitchFamily="18" charset="0"/>
                          <a:cs typeface="Times New Roman" panose="02020603050405020304" pitchFamily="18" charset="0"/>
                        </a:rPr>
                        <a:t>1998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6194" marR="0" marT="1167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GB" sz="1100">
                          <a:effectLst/>
                          <a:latin typeface="Calibri Light" panose="020F0302020204030204" pitchFamily="34" charset="0"/>
                          <a:ea typeface="Times New Roman" panose="02020603050405020304" pitchFamily="18" charset="0"/>
                          <a:cs typeface="Times New Roman" panose="02020603050405020304" pitchFamily="18" charset="0"/>
                        </a:rPr>
                        <a:t>4548.6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6194" marR="0" marT="1167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GB" sz="1100">
                          <a:effectLst/>
                          <a:latin typeface="Calibri Light" panose="020F0302020204030204" pitchFamily="34" charset="0"/>
                          <a:ea typeface="Times New Roman" panose="02020603050405020304" pitchFamily="18" charset="0"/>
                          <a:cs typeface="Times New Roman" panose="02020603050405020304" pitchFamily="18" charset="0"/>
                        </a:rPr>
                        <a:t>1724.9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6194" marR="0" marT="1167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GB" sz="1100">
                          <a:effectLst/>
                          <a:latin typeface="Calibri Light" panose="020F0302020204030204" pitchFamily="34" charset="0"/>
                          <a:ea typeface="Times New Roman" panose="02020603050405020304" pitchFamily="18" charset="0"/>
                          <a:cs typeface="Times New Roman" panose="02020603050405020304" pitchFamily="18" charset="0"/>
                        </a:rPr>
                        <a:t>37.9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6194" marR="0" marT="1167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GB" sz="1100">
                          <a:effectLst/>
                          <a:latin typeface="Calibri Light" panose="020F0302020204030204" pitchFamily="34" charset="0"/>
                          <a:ea typeface="Times New Roman" panose="02020603050405020304" pitchFamily="18" charset="0"/>
                          <a:cs typeface="Times New Roman" panose="02020603050405020304" pitchFamily="18" charset="0"/>
                        </a:rPr>
                        <a:t>56.4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6194" marR="0" marT="1167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12210449"/>
                  </a:ext>
                </a:extLst>
              </a:tr>
              <a:tr h="351849">
                <a:tc>
                  <a:txBody>
                    <a:bodyPr/>
                    <a:lstStyle/>
                    <a:p>
                      <a:pPr marL="0" marR="0">
                        <a:spcBef>
                          <a:spcPts val="0"/>
                        </a:spcBef>
                        <a:spcAft>
                          <a:spcPts val="0"/>
                        </a:spcAft>
                      </a:pPr>
                      <a:r>
                        <a:rPr lang="en-GB" sz="1100">
                          <a:effectLst/>
                          <a:latin typeface="Calibri Light" panose="020F0302020204030204" pitchFamily="34" charset="0"/>
                          <a:ea typeface="Times New Roman" panose="02020603050405020304" pitchFamily="18" charset="0"/>
                          <a:cs typeface="Times New Roman" panose="02020603050405020304" pitchFamily="18" charset="0"/>
                        </a:rPr>
                        <a:t>1999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6194" marR="0" marT="1167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GB" sz="1100">
                          <a:effectLst/>
                          <a:latin typeface="Calibri Light" panose="020F0302020204030204" pitchFamily="34" charset="0"/>
                          <a:ea typeface="Times New Roman" panose="02020603050405020304" pitchFamily="18" charset="0"/>
                          <a:cs typeface="Times New Roman" panose="02020603050405020304" pitchFamily="18" charset="0"/>
                        </a:rPr>
                        <a:t>5580.0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6194" marR="0" marT="1167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GB" sz="1100">
                          <a:effectLst/>
                          <a:latin typeface="Calibri Light" panose="020F0302020204030204" pitchFamily="34" charset="0"/>
                          <a:ea typeface="Times New Roman" panose="02020603050405020304" pitchFamily="18" charset="0"/>
                          <a:cs typeface="Times New Roman" panose="02020603050405020304" pitchFamily="18" charset="0"/>
                        </a:rPr>
                        <a:t>1859.8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6194" marR="0" marT="1167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GB" sz="1100">
                          <a:effectLst/>
                          <a:latin typeface="Calibri Light" panose="020F0302020204030204" pitchFamily="34" charset="0"/>
                          <a:ea typeface="Times New Roman" panose="02020603050405020304" pitchFamily="18" charset="0"/>
                          <a:cs typeface="Times New Roman" panose="02020603050405020304" pitchFamily="18" charset="0"/>
                        </a:rPr>
                        <a:t>33.3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6194" marR="0" marT="1167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GB" sz="1100">
                          <a:effectLst/>
                          <a:latin typeface="Calibri Light" panose="020F0302020204030204" pitchFamily="34" charset="0"/>
                          <a:ea typeface="Times New Roman" panose="02020603050405020304" pitchFamily="18" charset="0"/>
                          <a:cs typeface="Times New Roman" panose="02020603050405020304" pitchFamily="18" charset="0"/>
                        </a:rPr>
                        <a:t>47.5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6194" marR="0" marT="1167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4943277"/>
                  </a:ext>
                </a:extLst>
              </a:tr>
              <a:tr h="351849">
                <a:tc>
                  <a:txBody>
                    <a:bodyPr/>
                    <a:lstStyle/>
                    <a:p>
                      <a:pPr marL="0" marR="0">
                        <a:spcBef>
                          <a:spcPts val="0"/>
                        </a:spcBef>
                        <a:spcAft>
                          <a:spcPts val="0"/>
                        </a:spcAft>
                      </a:pPr>
                      <a:r>
                        <a:rPr lang="en-GB" sz="1100">
                          <a:effectLst/>
                          <a:latin typeface="Calibri Light" panose="020F0302020204030204" pitchFamily="34" charset="0"/>
                          <a:ea typeface="Times New Roman" panose="02020603050405020304" pitchFamily="18" charset="0"/>
                          <a:cs typeface="Times New Roman" panose="02020603050405020304" pitchFamily="18" charset="0"/>
                        </a:rPr>
                        <a:t>2000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6194" marR="0" marT="1167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GB" sz="1100">
                          <a:effectLst/>
                          <a:latin typeface="Calibri Light" panose="020F0302020204030204" pitchFamily="34" charset="0"/>
                          <a:ea typeface="Times New Roman" panose="02020603050405020304" pitchFamily="18" charset="0"/>
                          <a:cs typeface="Times New Roman" panose="02020603050405020304" pitchFamily="18" charset="0"/>
                        </a:rPr>
                        <a:t>5580.0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6194" marR="0" marT="1167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GB" sz="1100">
                          <a:effectLst/>
                          <a:latin typeface="Calibri Light" panose="020F0302020204030204" pitchFamily="34" charset="0"/>
                          <a:ea typeface="Times New Roman" panose="02020603050405020304" pitchFamily="18" charset="0"/>
                          <a:cs typeface="Times New Roman" panose="02020603050405020304" pitchFamily="18" charset="0"/>
                        </a:rPr>
                        <a:t>1738.3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6194" marR="0" marT="1167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GB" sz="1100">
                          <a:effectLst/>
                          <a:latin typeface="Calibri Light" panose="020F0302020204030204" pitchFamily="34" charset="0"/>
                          <a:ea typeface="Times New Roman" panose="02020603050405020304" pitchFamily="18" charset="0"/>
                          <a:cs typeface="Times New Roman" panose="02020603050405020304" pitchFamily="18" charset="0"/>
                        </a:rPr>
                        <a:t>31.2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6194" marR="0" marT="1167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GB" sz="1100">
                          <a:effectLst/>
                          <a:latin typeface="Calibri Light" panose="020F0302020204030204" pitchFamily="34" charset="0"/>
                          <a:ea typeface="Times New Roman" panose="02020603050405020304" pitchFamily="18" charset="0"/>
                          <a:cs typeface="Times New Roman" panose="02020603050405020304" pitchFamily="18" charset="0"/>
                        </a:rPr>
                        <a:t>58.5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6194" marR="0" marT="1167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8255984"/>
                  </a:ext>
                </a:extLst>
              </a:tr>
              <a:tr h="351849">
                <a:tc>
                  <a:txBody>
                    <a:bodyPr/>
                    <a:lstStyle/>
                    <a:p>
                      <a:pPr marL="0" marR="0">
                        <a:spcBef>
                          <a:spcPts val="0"/>
                        </a:spcBef>
                        <a:spcAft>
                          <a:spcPts val="0"/>
                        </a:spcAft>
                      </a:pPr>
                      <a:r>
                        <a:rPr lang="en-GB" sz="1100">
                          <a:effectLst/>
                          <a:latin typeface="Calibri Light" panose="020F0302020204030204" pitchFamily="34" charset="0"/>
                          <a:ea typeface="Times New Roman" panose="02020603050405020304" pitchFamily="18" charset="0"/>
                          <a:cs typeface="Times New Roman" panose="02020603050405020304" pitchFamily="18" charset="0"/>
                        </a:rPr>
                        <a:t>2001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6194" marR="0" marT="1167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GB" sz="1100">
                          <a:effectLst/>
                          <a:latin typeface="Calibri Light" panose="020F0302020204030204" pitchFamily="34" charset="0"/>
                          <a:ea typeface="Times New Roman" panose="02020603050405020304" pitchFamily="18" charset="0"/>
                          <a:cs typeface="Times New Roman" panose="02020603050405020304" pitchFamily="18" charset="0"/>
                        </a:rPr>
                        <a:t>6180.0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6194" marR="0" marT="1167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GB" sz="1100">
                          <a:effectLst/>
                          <a:latin typeface="Calibri Light" panose="020F0302020204030204" pitchFamily="34" charset="0"/>
                          <a:ea typeface="Times New Roman" panose="02020603050405020304" pitchFamily="18" charset="0"/>
                          <a:cs typeface="Times New Roman" panose="02020603050405020304" pitchFamily="18" charset="0"/>
                        </a:rPr>
                        <a:t>1689.9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6194" marR="0" marT="1167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GB" sz="1100">
                          <a:effectLst/>
                          <a:latin typeface="Calibri Light" panose="020F0302020204030204" pitchFamily="34" charset="0"/>
                          <a:ea typeface="Times New Roman" panose="02020603050405020304" pitchFamily="18" charset="0"/>
                          <a:cs typeface="Times New Roman" panose="02020603050405020304" pitchFamily="18" charset="0"/>
                        </a:rPr>
                        <a:t>27.5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6194" marR="0" marT="1167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GB" sz="1100">
                          <a:effectLst/>
                          <a:latin typeface="Calibri Light" panose="020F0302020204030204" pitchFamily="34" charset="0"/>
                          <a:ea typeface="Times New Roman" panose="02020603050405020304" pitchFamily="18" charset="0"/>
                          <a:cs typeface="Times New Roman" panose="02020603050405020304" pitchFamily="18" charset="0"/>
                        </a:rPr>
                        <a:t>65.4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6194" marR="0" marT="1167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677191"/>
                  </a:ext>
                </a:extLst>
              </a:tr>
              <a:tr h="351849">
                <a:tc>
                  <a:txBody>
                    <a:bodyPr/>
                    <a:lstStyle/>
                    <a:p>
                      <a:pPr marL="0" marR="0">
                        <a:spcBef>
                          <a:spcPts val="0"/>
                        </a:spcBef>
                        <a:spcAft>
                          <a:spcPts val="0"/>
                        </a:spcAft>
                      </a:pPr>
                      <a:r>
                        <a:rPr lang="en-GB" sz="1100">
                          <a:effectLst/>
                          <a:latin typeface="Calibri Light" panose="020F0302020204030204" pitchFamily="34" charset="0"/>
                          <a:ea typeface="Times New Roman" panose="02020603050405020304" pitchFamily="18" charset="0"/>
                          <a:cs typeface="Times New Roman" panose="02020603050405020304" pitchFamily="18" charset="0"/>
                        </a:rPr>
                        <a:t>2002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6194" marR="0" marT="1167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GB" sz="1100">
                          <a:effectLst/>
                          <a:latin typeface="Calibri Light" panose="020F0302020204030204" pitchFamily="34" charset="0"/>
                          <a:ea typeface="Times New Roman" panose="02020603050405020304" pitchFamily="18" charset="0"/>
                          <a:cs typeface="Times New Roman" panose="02020603050405020304" pitchFamily="18" charset="0"/>
                        </a:rPr>
                        <a:t>6180.0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6194" marR="0" marT="1167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GB" sz="1100">
                          <a:effectLst/>
                          <a:latin typeface="Calibri Light" panose="020F0302020204030204" pitchFamily="34" charset="0"/>
                          <a:ea typeface="Times New Roman" panose="02020603050405020304" pitchFamily="18" charset="0"/>
                          <a:cs typeface="Times New Roman" panose="02020603050405020304" pitchFamily="18" charset="0"/>
                        </a:rPr>
                        <a:t>2237.3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6194" marR="0" marT="1167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GB" sz="1100">
                          <a:effectLst/>
                          <a:latin typeface="Calibri Light" panose="020F0302020204030204" pitchFamily="34" charset="0"/>
                          <a:ea typeface="Times New Roman" panose="02020603050405020304" pitchFamily="18" charset="0"/>
                          <a:cs typeface="Times New Roman" panose="02020603050405020304" pitchFamily="18" charset="0"/>
                        </a:rPr>
                        <a:t>36.2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6194" marR="0" marT="1167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GB" sz="1100">
                          <a:effectLst/>
                          <a:latin typeface="Calibri Light" panose="020F0302020204030204" pitchFamily="34" charset="0"/>
                          <a:ea typeface="Times New Roman" panose="02020603050405020304" pitchFamily="18" charset="0"/>
                          <a:cs typeface="Times New Roman" panose="02020603050405020304" pitchFamily="18" charset="0"/>
                        </a:rPr>
                        <a:t>56.8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6194" marR="0" marT="1167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9531420"/>
                  </a:ext>
                </a:extLst>
              </a:tr>
              <a:tr h="352959">
                <a:tc>
                  <a:txBody>
                    <a:bodyPr/>
                    <a:lstStyle/>
                    <a:p>
                      <a:pPr marL="0" marR="0">
                        <a:spcBef>
                          <a:spcPts val="0"/>
                        </a:spcBef>
                        <a:spcAft>
                          <a:spcPts val="0"/>
                        </a:spcAft>
                      </a:pPr>
                      <a:r>
                        <a:rPr lang="en-GB" sz="1100">
                          <a:effectLst/>
                          <a:latin typeface="Calibri Light" panose="020F0302020204030204" pitchFamily="34" charset="0"/>
                          <a:ea typeface="Times New Roman" panose="02020603050405020304" pitchFamily="18" charset="0"/>
                          <a:cs typeface="Times New Roman" panose="02020603050405020304" pitchFamily="18" charset="0"/>
                        </a:rPr>
                        <a:t>2003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6194" marR="0" marT="1167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GB" sz="1100">
                          <a:effectLst/>
                          <a:latin typeface="Calibri Light" panose="020F0302020204030204" pitchFamily="34" charset="0"/>
                          <a:ea typeface="Times New Roman" panose="02020603050405020304" pitchFamily="18" charset="0"/>
                          <a:cs typeface="Times New Roman" panose="02020603050405020304" pitchFamily="18" charset="0"/>
                        </a:rPr>
                        <a:t>6130.0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6194" marR="0" marT="1167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GB" sz="1100">
                          <a:effectLst/>
                          <a:latin typeface="Calibri Light" panose="020F0302020204030204" pitchFamily="34" charset="0"/>
                          <a:ea typeface="Times New Roman" panose="02020603050405020304" pitchFamily="18" charset="0"/>
                          <a:cs typeface="Times New Roman" panose="02020603050405020304" pitchFamily="18" charset="0"/>
                        </a:rPr>
                        <a:t>6180.0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6194" marR="0" marT="1167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GB" sz="1100">
                          <a:effectLst/>
                          <a:latin typeface="Calibri Light" panose="020F0302020204030204" pitchFamily="34" charset="0"/>
                          <a:ea typeface="Times New Roman" panose="02020603050405020304" pitchFamily="18" charset="0"/>
                          <a:cs typeface="Times New Roman" panose="02020603050405020304" pitchFamily="18" charset="0"/>
                        </a:rPr>
                        <a:t>38.8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6194" marR="0" marT="1167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GB" sz="1100">
                          <a:effectLst/>
                          <a:latin typeface="Calibri Light" panose="020F0302020204030204" pitchFamily="34" charset="0"/>
                          <a:ea typeface="Times New Roman" panose="02020603050405020304" pitchFamily="18" charset="0"/>
                          <a:cs typeface="Times New Roman" panose="02020603050405020304" pitchFamily="18" charset="0"/>
                        </a:rPr>
                        <a:t>63.4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6194" marR="0" marT="1167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2848851"/>
                  </a:ext>
                </a:extLst>
              </a:tr>
              <a:tr h="351849">
                <a:tc>
                  <a:txBody>
                    <a:bodyPr/>
                    <a:lstStyle/>
                    <a:p>
                      <a:pPr marL="0" marR="0">
                        <a:spcBef>
                          <a:spcPts val="0"/>
                        </a:spcBef>
                        <a:spcAft>
                          <a:spcPts val="0"/>
                        </a:spcAft>
                      </a:pPr>
                      <a:r>
                        <a:rPr lang="en-GB" sz="1100">
                          <a:effectLst/>
                          <a:latin typeface="Calibri Light" panose="020F0302020204030204" pitchFamily="34" charset="0"/>
                          <a:ea typeface="Times New Roman" panose="02020603050405020304" pitchFamily="18" charset="0"/>
                          <a:cs typeface="Times New Roman" panose="02020603050405020304" pitchFamily="18" charset="0"/>
                        </a:rPr>
                        <a:t>2004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6194" marR="0" marT="1167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GB" sz="1100">
                          <a:effectLst/>
                          <a:latin typeface="Calibri Light" panose="020F0302020204030204" pitchFamily="34" charset="0"/>
                          <a:ea typeface="Times New Roman" panose="02020603050405020304" pitchFamily="18" charset="0"/>
                          <a:cs typeface="Times New Roman" panose="02020603050405020304" pitchFamily="18" charset="0"/>
                        </a:rPr>
                        <a:t>6130.0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6194" marR="0" marT="1167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GB" sz="1100">
                          <a:effectLst/>
                          <a:latin typeface="Calibri Light" panose="020F0302020204030204" pitchFamily="34" charset="0"/>
                          <a:ea typeface="Times New Roman" panose="02020603050405020304" pitchFamily="18" charset="0"/>
                          <a:cs typeface="Times New Roman" panose="02020603050405020304" pitchFamily="18" charset="0"/>
                        </a:rPr>
                        <a:t>2763.6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6194" marR="0" marT="1167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GB" sz="1100">
                          <a:effectLst/>
                          <a:latin typeface="Calibri Light" panose="020F0302020204030204" pitchFamily="34" charset="0"/>
                          <a:ea typeface="Times New Roman" panose="02020603050405020304" pitchFamily="18" charset="0"/>
                          <a:cs typeface="Times New Roman" panose="02020603050405020304" pitchFamily="18" charset="0"/>
                        </a:rPr>
                        <a:t>45.1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6194" marR="0" marT="1167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GB" sz="1100">
                          <a:effectLst/>
                          <a:latin typeface="Calibri Light" panose="020F0302020204030204" pitchFamily="34" charset="0"/>
                          <a:ea typeface="Times New Roman" panose="02020603050405020304" pitchFamily="18" charset="0"/>
                          <a:cs typeface="Times New Roman" panose="02020603050405020304" pitchFamily="18" charset="0"/>
                        </a:rPr>
                        <a:t>66.1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6194" marR="0" marT="1167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6697369"/>
                  </a:ext>
                </a:extLst>
              </a:tr>
              <a:tr h="351849">
                <a:tc>
                  <a:txBody>
                    <a:bodyPr/>
                    <a:lstStyle/>
                    <a:p>
                      <a:pPr marL="0" marR="0">
                        <a:spcBef>
                          <a:spcPts val="0"/>
                        </a:spcBef>
                        <a:spcAft>
                          <a:spcPts val="0"/>
                        </a:spcAft>
                      </a:pPr>
                      <a:r>
                        <a:rPr lang="en-GB" sz="1100">
                          <a:effectLst/>
                          <a:latin typeface="Calibri Light" panose="020F0302020204030204" pitchFamily="34" charset="0"/>
                          <a:ea typeface="Times New Roman" panose="02020603050405020304" pitchFamily="18" charset="0"/>
                          <a:cs typeface="Times New Roman" panose="02020603050405020304" pitchFamily="18" charset="0"/>
                        </a:rPr>
                        <a:t>2005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6194" marR="0" marT="1167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GB" sz="1100">
                          <a:effectLst/>
                          <a:latin typeface="Calibri Light" panose="020F0302020204030204" pitchFamily="34" charset="0"/>
                          <a:ea typeface="Times New Roman" panose="02020603050405020304" pitchFamily="18" charset="0"/>
                          <a:cs typeface="Times New Roman" panose="02020603050405020304" pitchFamily="18" charset="0"/>
                        </a:rPr>
                        <a:t>6886.6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6194" marR="0" marT="1167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GB" sz="1100">
                          <a:effectLst/>
                          <a:latin typeface="Calibri Light" panose="020F0302020204030204" pitchFamily="34" charset="0"/>
                          <a:ea typeface="Times New Roman" panose="02020603050405020304" pitchFamily="18" charset="0"/>
                          <a:cs typeface="Times New Roman" panose="02020603050405020304" pitchFamily="18" charset="0"/>
                        </a:rPr>
                        <a:t>2779.3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6194" marR="0" marT="1167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GB" sz="1100">
                          <a:effectLst/>
                          <a:latin typeface="Calibri Light" panose="020F0302020204030204" pitchFamily="34" charset="0"/>
                          <a:ea typeface="Times New Roman" panose="02020603050405020304" pitchFamily="18" charset="0"/>
                          <a:cs typeface="Times New Roman" panose="02020603050405020304" pitchFamily="18" charset="0"/>
                        </a:rPr>
                        <a:t>40.5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6194" marR="0" marT="1167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GB" sz="1100" dirty="0">
                          <a:effectLst/>
                          <a:latin typeface="Calibri Light" panose="020F0302020204030204" pitchFamily="34" charset="0"/>
                          <a:ea typeface="Times New Roman" panose="02020603050405020304" pitchFamily="18" charset="0"/>
                          <a:cs typeface="Times New Roman" panose="02020603050405020304" pitchFamily="18" charset="0"/>
                        </a:rPr>
                        <a:t>67.4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6194" marR="0" marT="11677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24668900"/>
                  </a:ext>
                </a:extLst>
              </a:tr>
            </a:tbl>
          </a:graphicData>
        </a:graphic>
      </p:graphicFrame>
      <p:sp>
        <p:nvSpPr>
          <p:cNvPr id="19" name="Rectangle 1">
            <a:extLst>
              <a:ext uri="{FF2B5EF4-FFF2-40B4-BE49-F238E27FC236}">
                <a16:creationId xmlns:a16="http://schemas.microsoft.com/office/drawing/2014/main" id="{CC9A1531-B5A6-41FA-A402-828566005CD3}"/>
              </a:ext>
            </a:extLst>
          </p:cNvPr>
          <p:cNvSpPr>
            <a:spLocks/>
          </p:cNvSpPr>
          <p:nvPr/>
        </p:nvSpPr>
        <p:spPr bwMode="auto">
          <a:xfrm>
            <a:off x="1008891" y="95353"/>
            <a:ext cx="9559321" cy="384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square" lIns="0" tIns="0" rIns="0" bIns="0" anchor="ctr">
            <a:spAutoFit/>
          </a:bodyPr>
          <a:lstStyle/>
          <a:p>
            <a:pPr algn="ctr" defTabSz="914217"/>
            <a:r>
              <a:rPr lang="en-US" sz="2500" b="1" dirty="0">
                <a:solidFill>
                  <a:srgbClr val="0070C0"/>
                </a:solidFill>
                <a:latin typeface="Lato Regular"/>
                <a:ea typeface="ＭＳ Ｐゴシック" charset="0"/>
                <a:cs typeface="Lato Regular"/>
                <a:sym typeface="Bebas Neue" charset="0"/>
              </a:rPr>
              <a:t>POWER SECTOR REFORM</a:t>
            </a:r>
          </a:p>
        </p:txBody>
      </p:sp>
      <p:grpSp>
        <p:nvGrpSpPr>
          <p:cNvPr id="20" name="Group 19">
            <a:extLst>
              <a:ext uri="{FF2B5EF4-FFF2-40B4-BE49-F238E27FC236}">
                <a16:creationId xmlns:a16="http://schemas.microsoft.com/office/drawing/2014/main" id="{50D3CB39-1024-4297-9697-51CD9F8851FA}"/>
              </a:ext>
            </a:extLst>
          </p:cNvPr>
          <p:cNvGrpSpPr/>
          <p:nvPr/>
        </p:nvGrpSpPr>
        <p:grpSpPr>
          <a:xfrm>
            <a:off x="1008891" y="1055086"/>
            <a:ext cx="9920899" cy="1967697"/>
            <a:chOff x="2214823" y="5741000"/>
            <a:chExt cx="19999017" cy="3989538"/>
          </a:xfrm>
        </p:grpSpPr>
        <p:sp>
          <p:nvSpPr>
            <p:cNvPr id="21" name="Diagonal Stripe 20">
              <a:extLst>
                <a:ext uri="{FF2B5EF4-FFF2-40B4-BE49-F238E27FC236}">
                  <a16:creationId xmlns:a16="http://schemas.microsoft.com/office/drawing/2014/main" id="{AC124442-43A0-4F21-9FB5-EBB60EB3DAE7}"/>
                </a:ext>
              </a:extLst>
            </p:cNvPr>
            <p:cNvSpPr/>
            <p:nvPr/>
          </p:nvSpPr>
          <p:spPr>
            <a:xfrm rot="2699999">
              <a:off x="19046894" y="6563592"/>
              <a:ext cx="3166946" cy="3166946"/>
            </a:xfrm>
            <a:prstGeom prst="diagStripe">
              <a:avLst>
                <a:gd name="adj" fmla="val 63445"/>
              </a:avLst>
            </a:prstGeom>
            <a:solidFill>
              <a:srgbClr val="BAEF69"/>
            </a:solidFill>
            <a:ln w="1270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737572"/>
                </a:solidFill>
                <a:effectLst/>
                <a:uLnTx/>
                <a:uFillTx/>
                <a:latin typeface="Open Sans Regular" charset="0"/>
                <a:ea typeface="+mn-ea"/>
                <a:cs typeface="+mn-cs"/>
              </a:endParaRPr>
            </a:p>
          </p:txBody>
        </p:sp>
        <p:grpSp>
          <p:nvGrpSpPr>
            <p:cNvPr id="22" name="Group 21">
              <a:extLst>
                <a:ext uri="{FF2B5EF4-FFF2-40B4-BE49-F238E27FC236}">
                  <a16:creationId xmlns:a16="http://schemas.microsoft.com/office/drawing/2014/main" id="{E6D81CCA-344E-4799-8FA6-060CCF91F70D}"/>
                </a:ext>
              </a:extLst>
            </p:cNvPr>
            <p:cNvGrpSpPr/>
            <p:nvPr/>
          </p:nvGrpSpPr>
          <p:grpSpPr>
            <a:xfrm>
              <a:off x="2214823" y="5741000"/>
              <a:ext cx="15765493" cy="3989538"/>
              <a:chOff x="2214823" y="5741000"/>
              <a:chExt cx="15765493" cy="3989538"/>
            </a:xfrm>
          </p:grpSpPr>
          <p:sp>
            <p:nvSpPr>
              <p:cNvPr id="23" name="Diagonal Stripe 22">
                <a:extLst>
                  <a:ext uri="{FF2B5EF4-FFF2-40B4-BE49-F238E27FC236}">
                    <a16:creationId xmlns:a16="http://schemas.microsoft.com/office/drawing/2014/main" id="{734CABFE-A6E5-4CA9-BC91-7C1DD0B34097}"/>
                  </a:ext>
                </a:extLst>
              </p:cNvPr>
              <p:cNvSpPr/>
              <p:nvPr/>
            </p:nvSpPr>
            <p:spPr>
              <a:xfrm rot="2699999">
                <a:off x="2214823" y="6563592"/>
                <a:ext cx="3166946" cy="3166946"/>
              </a:xfrm>
              <a:prstGeom prst="diagStripe">
                <a:avLst>
                  <a:gd name="adj" fmla="val 63445"/>
                </a:avLst>
              </a:prstGeom>
              <a:solidFill>
                <a:srgbClr val="0E80C9"/>
              </a:solidFill>
              <a:ln w="1270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737572"/>
                  </a:solidFill>
                  <a:effectLst/>
                  <a:uLnTx/>
                  <a:uFillTx/>
                  <a:latin typeface="Open Sans Regular" charset="0"/>
                  <a:ea typeface="+mn-ea"/>
                  <a:cs typeface="+mn-cs"/>
                </a:endParaRPr>
              </a:p>
            </p:txBody>
          </p:sp>
          <p:sp>
            <p:nvSpPr>
              <p:cNvPr id="24" name="Diagonal Stripe 23">
                <a:extLst>
                  <a:ext uri="{FF2B5EF4-FFF2-40B4-BE49-F238E27FC236}">
                    <a16:creationId xmlns:a16="http://schemas.microsoft.com/office/drawing/2014/main" id="{F93FF480-E262-4504-A638-58A8B57C4B37}"/>
                  </a:ext>
                </a:extLst>
              </p:cNvPr>
              <p:cNvSpPr/>
              <p:nvPr/>
            </p:nvSpPr>
            <p:spPr>
              <a:xfrm rot="2699999">
                <a:off x="10630859" y="6563592"/>
                <a:ext cx="3166946" cy="3166946"/>
              </a:xfrm>
              <a:prstGeom prst="diagStripe">
                <a:avLst>
                  <a:gd name="adj" fmla="val 63445"/>
                </a:avLst>
              </a:prstGeom>
              <a:solidFill>
                <a:srgbClr val="445469"/>
              </a:solidFill>
              <a:ln w="1270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737572"/>
                  </a:solidFill>
                  <a:effectLst/>
                  <a:uLnTx/>
                  <a:uFillTx/>
                  <a:latin typeface="Open Sans Regular" charset="0"/>
                  <a:ea typeface="+mn-ea"/>
                  <a:cs typeface="+mn-cs"/>
                </a:endParaRPr>
              </a:p>
            </p:txBody>
          </p:sp>
          <p:sp>
            <p:nvSpPr>
              <p:cNvPr id="25" name="Diagonal Stripe 24">
                <a:extLst>
                  <a:ext uri="{FF2B5EF4-FFF2-40B4-BE49-F238E27FC236}">
                    <a16:creationId xmlns:a16="http://schemas.microsoft.com/office/drawing/2014/main" id="{4E358CD7-0A92-4CB2-9A59-B8C7E50DA126}"/>
                  </a:ext>
                </a:extLst>
              </p:cNvPr>
              <p:cNvSpPr/>
              <p:nvPr/>
            </p:nvSpPr>
            <p:spPr>
              <a:xfrm rot="13499999">
                <a:off x="6397335" y="5741000"/>
                <a:ext cx="3166946" cy="3166946"/>
              </a:xfrm>
              <a:prstGeom prst="diagStripe">
                <a:avLst>
                  <a:gd name="adj" fmla="val 63445"/>
                </a:avLst>
              </a:prstGeom>
              <a:solidFill>
                <a:srgbClr val="119CF4"/>
              </a:solidFill>
              <a:ln w="1270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737572"/>
                  </a:solidFill>
                  <a:effectLst/>
                  <a:uLnTx/>
                  <a:uFillTx/>
                  <a:latin typeface="Open Sans Regular" charset="0"/>
                  <a:ea typeface="+mn-ea"/>
                  <a:cs typeface="+mn-cs"/>
                </a:endParaRPr>
              </a:p>
            </p:txBody>
          </p:sp>
          <p:sp>
            <p:nvSpPr>
              <p:cNvPr id="26" name="Diagonal Stripe 25">
                <a:extLst>
                  <a:ext uri="{FF2B5EF4-FFF2-40B4-BE49-F238E27FC236}">
                    <a16:creationId xmlns:a16="http://schemas.microsoft.com/office/drawing/2014/main" id="{C3322AD9-2F72-48E9-B44B-5680697DEE67}"/>
                  </a:ext>
                </a:extLst>
              </p:cNvPr>
              <p:cNvSpPr/>
              <p:nvPr/>
            </p:nvSpPr>
            <p:spPr>
              <a:xfrm rot="13499999">
                <a:off x="14813370" y="5741000"/>
                <a:ext cx="3166946" cy="3166946"/>
              </a:xfrm>
              <a:prstGeom prst="diagStripe">
                <a:avLst>
                  <a:gd name="adj" fmla="val 63445"/>
                </a:avLst>
              </a:prstGeom>
              <a:solidFill>
                <a:srgbClr val="8AC153"/>
              </a:solidFill>
              <a:ln w="12700" cap="flat" cmpd="sng" algn="ctr">
                <a:noFill/>
                <a:prstDash val="solid"/>
                <a:miter lim="800000"/>
              </a:ln>
              <a:effectLst/>
            </p:spPr>
            <p:txBody>
              <a:bodyPr rtlCol="0" anchor="ctr"/>
              <a:lstStyle/>
              <a:p>
                <a:pPr marL="0" marR="0" lvl="0" indent="0" algn="ctr" defTabSz="1828434"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737572"/>
                  </a:solidFill>
                  <a:effectLst/>
                  <a:uLnTx/>
                  <a:uFillTx/>
                  <a:latin typeface="Open Sans Regular" charset="0"/>
                  <a:ea typeface="+mn-ea"/>
                  <a:cs typeface="+mn-cs"/>
                </a:endParaRPr>
              </a:p>
            </p:txBody>
          </p:sp>
        </p:grpSp>
      </p:grpSp>
      <p:sp>
        <p:nvSpPr>
          <p:cNvPr id="27" name="Subtitle 2">
            <a:extLst>
              <a:ext uri="{FF2B5EF4-FFF2-40B4-BE49-F238E27FC236}">
                <a16:creationId xmlns:a16="http://schemas.microsoft.com/office/drawing/2014/main" id="{881B0B00-0C81-4404-A92C-C92EBA186306}"/>
              </a:ext>
            </a:extLst>
          </p:cNvPr>
          <p:cNvSpPr txBox="1">
            <a:spLocks/>
          </p:cNvSpPr>
          <p:nvPr/>
        </p:nvSpPr>
        <p:spPr>
          <a:xfrm>
            <a:off x="940036" y="728391"/>
            <a:ext cx="1752522" cy="786916"/>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543818">
              <a:lnSpc>
                <a:spcPct val="100000"/>
              </a:lnSpc>
            </a:pPr>
            <a:r>
              <a:rPr lang="en-US" sz="1100" i="1" dirty="0">
                <a:solidFill>
                  <a:srgbClr val="445469"/>
                </a:solidFill>
                <a:latin typeface="Open Sans" panose="020B0606030504020204" pitchFamily="34" charset="0"/>
                <a:ea typeface="Open Sans" panose="020B0606030504020204" pitchFamily="34" charset="0"/>
                <a:cs typeface="Open Sans" panose="020B0606030504020204" pitchFamily="34" charset="0"/>
              </a:rPr>
              <a:t>National Electric Power Authority was renamed Power Holding Company of Nigeria (PHCN)</a:t>
            </a:r>
            <a:endParaRPr lang="en-US" sz="1100" i="1" dirty="0">
              <a:solidFill>
                <a:srgbClr val="737572"/>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29" name="Straight Connector 28">
            <a:extLst>
              <a:ext uri="{FF2B5EF4-FFF2-40B4-BE49-F238E27FC236}">
                <a16:creationId xmlns:a16="http://schemas.microsoft.com/office/drawing/2014/main" id="{A33EB02F-AC07-444E-A0A1-D2075FF3D668}"/>
              </a:ext>
            </a:extLst>
          </p:cNvPr>
          <p:cNvCxnSpPr>
            <a:cxnSpLocks/>
          </p:cNvCxnSpPr>
          <p:nvPr/>
        </p:nvCxnSpPr>
        <p:spPr>
          <a:xfrm flipV="1">
            <a:off x="1756868" y="1577630"/>
            <a:ext cx="0" cy="420387"/>
          </a:xfrm>
          <a:prstGeom prst="line">
            <a:avLst/>
          </a:prstGeom>
          <a:noFill/>
          <a:ln w="28575" cap="flat" cmpd="sng" algn="ctr">
            <a:solidFill>
              <a:srgbClr val="0E80C9"/>
            </a:solidFill>
            <a:prstDash val="solid"/>
            <a:miter lim="800000"/>
            <a:tailEnd type="oval" w="lg" len="lg"/>
          </a:ln>
          <a:effectLst/>
        </p:spPr>
      </p:cxnSp>
      <p:sp>
        <p:nvSpPr>
          <p:cNvPr id="34" name="Subtitle 2">
            <a:extLst>
              <a:ext uri="{FF2B5EF4-FFF2-40B4-BE49-F238E27FC236}">
                <a16:creationId xmlns:a16="http://schemas.microsoft.com/office/drawing/2014/main" id="{A593E213-0B1F-40F3-8BCE-ED8E825A2484}"/>
              </a:ext>
            </a:extLst>
          </p:cNvPr>
          <p:cNvSpPr txBox="1">
            <a:spLocks/>
          </p:cNvSpPr>
          <p:nvPr/>
        </p:nvSpPr>
        <p:spPr>
          <a:xfrm>
            <a:off x="3165342" y="919526"/>
            <a:ext cx="1486779" cy="448362"/>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543818">
              <a:lnSpc>
                <a:spcPct val="100000"/>
              </a:lnSpc>
            </a:pPr>
            <a:r>
              <a:rPr lang="en-US" sz="1100" i="1" dirty="0">
                <a:solidFill>
                  <a:srgbClr val="445469"/>
                </a:solidFill>
                <a:latin typeface="Open Sans" panose="020B0606030504020204" pitchFamily="34" charset="0"/>
                <a:ea typeface="Open Sans" panose="020B0606030504020204" pitchFamily="34" charset="0"/>
                <a:cs typeface="Open Sans" panose="020B0606030504020204" pitchFamily="34" charset="0"/>
              </a:rPr>
              <a:t>Power Sector Reform Act 2005</a:t>
            </a:r>
            <a:endParaRPr lang="en-US" sz="1100" i="1" dirty="0">
              <a:solidFill>
                <a:srgbClr val="73757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5" name="Subtitle 2">
            <a:extLst>
              <a:ext uri="{FF2B5EF4-FFF2-40B4-BE49-F238E27FC236}">
                <a16:creationId xmlns:a16="http://schemas.microsoft.com/office/drawing/2014/main" id="{CBA7CD73-2186-48CF-9F74-7E727CA63EC8}"/>
              </a:ext>
            </a:extLst>
          </p:cNvPr>
          <p:cNvSpPr txBox="1">
            <a:spLocks/>
          </p:cNvSpPr>
          <p:nvPr/>
        </p:nvSpPr>
        <p:spPr>
          <a:xfrm>
            <a:off x="5196288" y="766650"/>
            <a:ext cx="1681406" cy="786916"/>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543818">
              <a:lnSpc>
                <a:spcPct val="100000"/>
              </a:lnSpc>
            </a:pPr>
            <a:r>
              <a:rPr lang="en-US" sz="1100" i="1" dirty="0">
                <a:solidFill>
                  <a:srgbClr val="445469"/>
                </a:solidFill>
                <a:latin typeface="Open Sans" panose="020B0606030504020204" pitchFamily="34" charset="0"/>
                <a:ea typeface="Open Sans" panose="020B0606030504020204" pitchFamily="34" charset="0"/>
                <a:cs typeface="Open Sans" panose="020B0606030504020204" pitchFamily="34" charset="0"/>
              </a:rPr>
              <a:t>PHCN would have been broken up into 18 companies in a takeover.</a:t>
            </a:r>
            <a:endParaRPr lang="en-US" sz="1100" i="1" dirty="0">
              <a:solidFill>
                <a:srgbClr val="73757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Subtitle 2">
            <a:extLst>
              <a:ext uri="{FF2B5EF4-FFF2-40B4-BE49-F238E27FC236}">
                <a16:creationId xmlns:a16="http://schemas.microsoft.com/office/drawing/2014/main" id="{B9E9A8C4-7A59-4170-9D73-5A1893A85637}"/>
              </a:ext>
            </a:extLst>
          </p:cNvPr>
          <p:cNvSpPr txBox="1">
            <a:spLocks/>
          </p:cNvSpPr>
          <p:nvPr/>
        </p:nvSpPr>
        <p:spPr>
          <a:xfrm>
            <a:off x="7051722" y="609716"/>
            <a:ext cx="2356581" cy="956194"/>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543818">
              <a:lnSpc>
                <a:spcPct val="100000"/>
              </a:lnSpc>
            </a:pPr>
            <a:r>
              <a:rPr lang="en-US" sz="1100" i="1" dirty="0">
                <a:solidFill>
                  <a:srgbClr val="445469"/>
                </a:solidFill>
                <a:latin typeface="Open Sans" panose="020B0606030504020204" pitchFamily="34" charset="0"/>
                <a:ea typeface="Open Sans" panose="020B0606030504020204" pitchFamily="34" charset="0"/>
                <a:cs typeface="Open Sans" panose="020B0606030504020204" pitchFamily="34" charset="0"/>
              </a:rPr>
              <a:t>The offshoot companies of the PHCN would be made up of one transmission company, six power generation companies and eleven distribution companies</a:t>
            </a:r>
            <a:endParaRPr lang="en-US" sz="1100" i="1" dirty="0">
              <a:solidFill>
                <a:srgbClr val="73757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7" name="Subtitle 2">
            <a:extLst>
              <a:ext uri="{FF2B5EF4-FFF2-40B4-BE49-F238E27FC236}">
                <a16:creationId xmlns:a16="http://schemas.microsoft.com/office/drawing/2014/main" id="{DBA423D9-FD2F-4CB4-89B7-D92D400AC8C8}"/>
              </a:ext>
            </a:extLst>
          </p:cNvPr>
          <p:cNvSpPr txBox="1">
            <a:spLocks/>
          </p:cNvSpPr>
          <p:nvPr/>
        </p:nvSpPr>
        <p:spPr>
          <a:xfrm>
            <a:off x="9460526" y="621436"/>
            <a:ext cx="2215372" cy="956194"/>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543818">
              <a:lnSpc>
                <a:spcPct val="100000"/>
              </a:lnSpc>
            </a:pPr>
            <a:r>
              <a:rPr lang="en-US" sz="1100" i="1" dirty="0">
                <a:solidFill>
                  <a:srgbClr val="445469"/>
                </a:solidFill>
                <a:latin typeface="Open Sans" panose="020B0606030504020204" pitchFamily="34" charset="0"/>
                <a:ea typeface="Open Sans" panose="020B0606030504020204" pitchFamily="34" charset="0"/>
                <a:cs typeface="Open Sans" panose="020B0606030504020204" pitchFamily="34" charset="0"/>
              </a:rPr>
              <a:t>However, even after a comprehensive policy, the Legacy institution to the Power Holding Power significant binding constraints persisted</a:t>
            </a:r>
            <a:endParaRPr lang="en-US" sz="1100" i="1" dirty="0">
              <a:solidFill>
                <a:srgbClr val="73757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Rectangle 1">
            <a:extLst>
              <a:ext uri="{FF2B5EF4-FFF2-40B4-BE49-F238E27FC236}">
                <a16:creationId xmlns:a16="http://schemas.microsoft.com/office/drawing/2014/main" id="{3DE66ED3-6BBE-4994-A529-0A5DB60128B9}"/>
              </a:ext>
            </a:extLst>
          </p:cNvPr>
          <p:cNvSpPr>
            <a:spLocks/>
          </p:cNvSpPr>
          <p:nvPr/>
        </p:nvSpPr>
        <p:spPr bwMode="auto">
          <a:xfrm>
            <a:off x="-4054183" y="357301"/>
            <a:ext cx="9559321"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square" lIns="0" tIns="0" rIns="0" bIns="0" anchor="ctr">
            <a:spAutoFit/>
          </a:bodyPr>
          <a:lstStyle/>
          <a:p>
            <a:pPr algn="ctr" defTabSz="914217"/>
            <a:r>
              <a:rPr lang="en-US" dirty="0">
                <a:solidFill>
                  <a:srgbClr val="0070C0"/>
                </a:solidFill>
                <a:latin typeface="Lato Regular"/>
                <a:ea typeface="ＭＳ Ｐゴシック" charset="0"/>
                <a:cs typeface="Lato Regular"/>
                <a:sym typeface="Bebas Neue" charset="0"/>
              </a:rPr>
              <a:t>Impact</a:t>
            </a:r>
          </a:p>
        </p:txBody>
      </p:sp>
      <p:graphicFrame>
        <p:nvGraphicFramePr>
          <p:cNvPr id="39" name="Diagram 38">
            <a:extLst>
              <a:ext uri="{FF2B5EF4-FFF2-40B4-BE49-F238E27FC236}">
                <a16:creationId xmlns:a16="http://schemas.microsoft.com/office/drawing/2014/main" id="{9476561B-F09F-4147-8CC8-B16152A12897}"/>
              </a:ext>
            </a:extLst>
          </p:cNvPr>
          <p:cNvGraphicFramePr/>
          <p:nvPr>
            <p:extLst>
              <p:ext uri="{D42A27DB-BD31-4B8C-83A1-F6EECF244321}">
                <p14:modId xmlns:p14="http://schemas.microsoft.com/office/powerpoint/2010/main" val="2102058181"/>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0" name="Arrow: Curved Right 39">
            <a:extLst>
              <a:ext uri="{FF2B5EF4-FFF2-40B4-BE49-F238E27FC236}">
                <a16:creationId xmlns:a16="http://schemas.microsoft.com/office/drawing/2014/main" id="{2BDD71B0-287C-4241-ABC7-3D6DEC917EC9}"/>
              </a:ext>
            </a:extLst>
          </p:cNvPr>
          <p:cNvSpPr/>
          <p:nvPr/>
        </p:nvSpPr>
        <p:spPr>
          <a:xfrm>
            <a:off x="5662963" y="3818832"/>
            <a:ext cx="577902" cy="646037"/>
          </a:xfrm>
          <a:prstGeom prst="curved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Arrow: Curved Left 41">
            <a:extLst>
              <a:ext uri="{FF2B5EF4-FFF2-40B4-BE49-F238E27FC236}">
                <a16:creationId xmlns:a16="http://schemas.microsoft.com/office/drawing/2014/main" id="{91F621EB-F5CA-42E2-B84D-1BE56F44AE78}"/>
              </a:ext>
            </a:extLst>
          </p:cNvPr>
          <p:cNvSpPr/>
          <p:nvPr/>
        </p:nvSpPr>
        <p:spPr>
          <a:xfrm>
            <a:off x="5807049" y="4704461"/>
            <a:ext cx="577902" cy="646037"/>
          </a:xfrm>
          <a:prstGeom prst="curvedLef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2606165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Parallelogram 28"/>
          <p:cNvSpPr/>
          <p:nvPr/>
        </p:nvSpPr>
        <p:spPr>
          <a:xfrm>
            <a:off x="9093606" y="866846"/>
            <a:ext cx="2986615" cy="3366960"/>
          </a:xfrm>
          <a:prstGeom prst="parallelogram">
            <a:avLst>
              <a:gd name="adj" fmla="val 40676"/>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srgbClr val="FFFFFF"/>
              </a:solidFill>
              <a:latin typeface="Open Sans Regular" charset="0"/>
            </a:endParaRPr>
          </a:p>
        </p:txBody>
      </p:sp>
      <p:sp>
        <p:nvSpPr>
          <p:cNvPr id="30" name="Parallelogram 29"/>
          <p:cNvSpPr/>
          <p:nvPr/>
        </p:nvSpPr>
        <p:spPr>
          <a:xfrm>
            <a:off x="6220589" y="3071941"/>
            <a:ext cx="2986615" cy="3366960"/>
          </a:xfrm>
          <a:prstGeom prst="parallelogram">
            <a:avLst>
              <a:gd name="adj" fmla="val 40676"/>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srgbClr val="FFFFFF"/>
              </a:solidFill>
              <a:latin typeface="Open Sans Regular" charset="0"/>
            </a:endParaRPr>
          </a:p>
        </p:txBody>
      </p:sp>
      <p:sp>
        <p:nvSpPr>
          <p:cNvPr id="31" name="TextBox 30"/>
          <p:cNvSpPr txBox="1"/>
          <p:nvPr/>
        </p:nvSpPr>
        <p:spPr>
          <a:xfrm>
            <a:off x="990885" y="2229853"/>
            <a:ext cx="2798587" cy="640945"/>
          </a:xfrm>
          <a:prstGeom prst="rect">
            <a:avLst/>
          </a:prstGeom>
          <a:noFill/>
        </p:spPr>
        <p:txBody>
          <a:bodyPr wrap="none" rtlCol="0">
            <a:spAutoFit/>
          </a:bodyPr>
          <a:lstStyle/>
          <a:p>
            <a:pPr algn="ctr" defTabSz="914217">
              <a:lnSpc>
                <a:spcPts val="5000"/>
              </a:lnSpc>
            </a:pPr>
            <a:r>
              <a:rPr lang="en-US" sz="2000" b="1" dirty="0">
                <a:solidFill>
                  <a:srgbClr val="445469"/>
                </a:solidFill>
                <a:latin typeface="Montserrat Bold" charset="0"/>
                <a:ea typeface="Montserrat Bold" charset="0"/>
                <a:cs typeface="Montserrat Bold" charset="0"/>
              </a:rPr>
              <a:t>NES RECOMMENDATION</a:t>
            </a:r>
          </a:p>
        </p:txBody>
      </p:sp>
      <p:sp>
        <p:nvSpPr>
          <p:cNvPr id="32" name="TextBox 31"/>
          <p:cNvSpPr txBox="1"/>
          <p:nvPr/>
        </p:nvSpPr>
        <p:spPr>
          <a:xfrm>
            <a:off x="1894016" y="4555366"/>
            <a:ext cx="992323" cy="400110"/>
          </a:xfrm>
          <a:prstGeom prst="rect">
            <a:avLst/>
          </a:prstGeom>
          <a:noFill/>
        </p:spPr>
        <p:txBody>
          <a:bodyPr wrap="none" rtlCol="0" anchor="ctr" anchorCtr="0">
            <a:spAutoFit/>
          </a:bodyPr>
          <a:lstStyle/>
          <a:p>
            <a:pPr algn="ctr" defTabSz="914217"/>
            <a:r>
              <a:rPr lang="en-US" sz="2000" dirty="0">
                <a:solidFill>
                  <a:srgbClr val="119CF4"/>
                </a:solidFill>
                <a:latin typeface="Montserrat Light" charset="0"/>
                <a:ea typeface="Montserrat Light" charset="0"/>
                <a:cs typeface="Montserrat Light" charset="0"/>
              </a:rPr>
              <a:t>IMPACT</a:t>
            </a:r>
          </a:p>
        </p:txBody>
      </p:sp>
      <p:sp>
        <p:nvSpPr>
          <p:cNvPr id="33" name="Subtitle 2"/>
          <p:cNvSpPr txBox="1">
            <a:spLocks/>
          </p:cNvSpPr>
          <p:nvPr/>
        </p:nvSpPr>
        <p:spPr>
          <a:xfrm>
            <a:off x="330693" y="4955476"/>
            <a:ext cx="4000729" cy="980559"/>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543818"/>
            <a:r>
              <a:rPr lang="en-US" sz="1200" dirty="0">
                <a:solidFill>
                  <a:srgbClr val="445469"/>
                </a:solidFill>
              </a:rPr>
              <a:t>leading to the successful award of the concession to some leading Chinese firms, it would be many more years before these first moves with translate into tangible outcomes and impact.</a:t>
            </a:r>
          </a:p>
        </p:txBody>
      </p:sp>
      <p:sp>
        <p:nvSpPr>
          <p:cNvPr id="45" name="Parallelogram 44"/>
          <p:cNvSpPr/>
          <p:nvPr/>
        </p:nvSpPr>
        <p:spPr>
          <a:xfrm>
            <a:off x="4950306" y="880500"/>
            <a:ext cx="2986615" cy="3366960"/>
          </a:xfrm>
          <a:prstGeom prst="parallelogram">
            <a:avLst>
              <a:gd name="adj" fmla="val 40676"/>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srgbClr val="FFFFFF"/>
              </a:solidFill>
              <a:latin typeface="Open Sans Regular" charset="0"/>
            </a:endParaRPr>
          </a:p>
        </p:txBody>
      </p:sp>
      <p:pic>
        <p:nvPicPr>
          <p:cNvPr id="6" name="Picture Placeholder 5"/>
          <p:cNvPicPr>
            <a:picLocks noGrp="1" noChangeAspect="1"/>
          </p:cNvPicPr>
          <p:nvPr>
            <p:ph type="pic" sz="quarter" idx="18"/>
          </p:nvPr>
        </p:nvPicPr>
        <p:blipFill>
          <a:blip r:embed="rId3">
            <a:extLst>
              <a:ext uri="{28A0092B-C50C-407E-A947-70E740481C1C}">
                <a14:useLocalDpi xmlns:a14="http://schemas.microsoft.com/office/drawing/2010/main" val="0"/>
              </a:ext>
            </a:extLst>
          </a:blip>
          <a:srcRect/>
          <a:stretch/>
        </p:blipFill>
        <p:spPr>
          <a:xfrm>
            <a:off x="6096001" y="3071942"/>
            <a:ext cx="3111204" cy="3603178"/>
          </a:xfrm>
        </p:spPr>
      </p:pic>
      <p:pic>
        <p:nvPicPr>
          <p:cNvPr id="7" name="Picture Placeholder 6"/>
          <p:cNvPicPr>
            <a:picLocks noGrp="1" noChangeAspect="1"/>
          </p:cNvPicPr>
          <p:nvPr>
            <p:ph type="pic" sz="quarter" idx="19"/>
          </p:nvPr>
        </p:nvPicPr>
        <p:blipFill>
          <a:blip r:embed="rId4">
            <a:extLst>
              <a:ext uri="{28A0092B-C50C-407E-A947-70E740481C1C}">
                <a14:useLocalDpi xmlns:a14="http://schemas.microsoft.com/office/drawing/2010/main" val="0"/>
              </a:ext>
            </a:extLst>
          </a:blip>
          <a:srcRect/>
          <a:stretch/>
        </p:blipFill>
        <p:spPr>
          <a:xfrm>
            <a:off x="9094387" y="880498"/>
            <a:ext cx="2982465" cy="3353307"/>
          </a:xfrm>
        </p:spPr>
      </p:pic>
      <p:pic>
        <p:nvPicPr>
          <p:cNvPr id="11" name="Picture Placeholder 10"/>
          <p:cNvPicPr>
            <a:picLocks noGrp="1" noChangeAspect="1"/>
          </p:cNvPicPr>
          <p:nvPr>
            <p:ph type="pic" sz="quarter" idx="17"/>
          </p:nvPr>
        </p:nvPicPr>
        <p:blipFill>
          <a:blip r:embed="rId5">
            <a:extLst>
              <a:ext uri="{28A0092B-C50C-407E-A947-70E740481C1C}">
                <a14:useLocalDpi xmlns:a14="http://schemas.microsoft.com/office/drawing/2010/main" val="0"/>
              </a:ext>
            </a:extLst>
          </a:blip>
          <a:srcRect/>
          <a:stretch/>
        </p:blipFill>
        <p:spPr>
          <a:xfrm>
            <a:off x="4946938" y="880499"/>
            <a:ext cx="2945676" cy="3463416"/>
          </a:xfrm>
          <a:blipFill>
            <a:blip r:embed="rId6"/>
            <a:stretch>
              <a:fillRect/>
            </a:stretch>
          </a:blipFill>
        </p:spPr>
      </p:pic>
      <p:sp>
        <p:nvSpPr>
          <p:cNvPr id="12" name="Rectangle 1">
            <a:extLst>
              <a:ext uri="{FF2B5EF4-FFF2-40B4-BE49-F238E27FC236}">
                <a16:creationId xmlns:a16="http://schemas.microsoft.com/office/drawing/2014/main" id="{2644D798-4315-4AD9-B10B-67AB0D1306FF}"/>
              </a:ext>
            </a:extLst>
          </p:cNvPr>
          <p:cNvSpPr>
            <a:spLocks/>
          </p:cNvSpPr>
          <p:nvPr/>
        </p:nvSpPr>
        <p:spPr bwMode="auto">
          <a:xfrm>
            <a:off x="552366" y="1104544"/>
            <a:ext cx="3917808" cy="384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square" lIns="0" tIns="0" rIns="0" bIns="0" anchor="ctr">
            <a:spAutoFit/>
          </a:bodyPr>
          <a:lstStyle/>
          <a:p>
            <a:pPr algn="ctr" defTabSz="914217"/>
            <a:r>
              <a:rPr lang="en-US" sz="2500" b="1" dirty="0">
                <a:solidFill>
                  <a:srgbClr val="0070C0"/>
                </a:solidFill>
                <a:latin typeface="Lato Regular"/>
                <a:ea typeface="ＭＳ Ｐゴシック" charset="0"/>
                <a:cs typeface="Lato Regular"/>
                <a:sym typeface="Bebas Neue" charset="0"/>
              </a:rPr>
              <a:t>RAIL SECTOR REFORM</a:t>
            </a:r>
          </a:p>
        </p:txBody>
      </p:sp>
      <p:sp>
        <p:nvSpPr>
          <p:cNvPr id="13" name="Subtitle 2">
            <a:extLst>
              <a:ext uri="{FF2B5EF4-FFF2-40B4-BE49-F238E27FC236}">
                <a16:creationId xmlns:a16="http://schemas.microsoft.com/office/drawing/2014/main" id="{C6B489F3-A86C-4CFF-B360-0935A17E0BA4}"/>
              </a:ext>
            </a:extLst>
          </p:cNvPr>
          <p:cNvSpPr txBox="1">
            <a:spLocks/>
          </p:cNvSpPr>
          <p:nvPr/>
        </p:nvSpPr>
        <p:spPr>
          <a:xfrm>
            <a:off x="727148" y="2834219"/>
            <a:ext cx="3568244" cy="980559"/>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543818"/>
            <a:r>
              <a:rPr lang="en-US" sz="1200" dirty="0">
                <a:solidFill>
                  <a:srgbClr val="445469"/>
                </a:solidFill>
              </a:rPr>
              <a:t>While the Economic Summits under the President Obasanjo era had advocated for Railway Transport reforms and the privatization/ concession of the National Rail System</a:t>
            </a:r>
          </a:p>
        </p:txBody>
      </p:sp>
    </p:spTree>
    <p:extLst>
      <p:ext uri="{BB962C8B-B14F-4D97-AF65-F5344CB8AC3E}">
        <p14:creationId xmlns:p14="http://schemas.microsoft.com/office/powerpoint/2010/main" val="14988426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A9C3D2A-1DB3-46AE-9369-3275DDFED432}"/>
              </a:ext>
            </a:extLst>
          </p:cNvPr>
          <p:cNvGrpSpPr/>
          <p:nvPr/>
        </p:nvGrpSpPr>
        <p:grpSpPr>
          <a:xfrm>
            <a:off x="445311" y="3126656"/>
            <a:ext cx="11468911" cy="2651775"/>
            <a:chOff x="757434" y="4821136"/>
            <a:chExt cx="22937821" cy="5303550"/>
          </a:xfrm>
        </p:grpSpPr>
        <p:sp>
          <p:nvSpPr>
            <p:cNvPr id="74" name="Freeform 85">
              <a:extLst>
                <a:ext uri="{FF2B5EF4-FFF2-40B4-BE49-F238E27FC236}">
                  <a16:creationId xmlns:a16="http://schemas.microsoft.com/office/drawing/2014/main" id="{98BD469D-3F92-430D-AE7D-7C98E72BCA8D}"/>
                </a:ext>
              </a:extLst>
            </p:cNvPr>
            <p:cNvSpPr/>
            <p:nvPr/>
          </p:nvSpPr>
          <p:spPr>
            <a:xfrm>
              <a:off x="10456903" y="5340117"/>
              <a:ext cx="12704586" cy="3844876"/>
            </a:xfrm>
            <a:custGeom>
              <a:avLst/>
              <a:gdLst>
                <a:gd name="connsiteX0" fmla="*/ 4581582 w 4684528"/>
                <a:gd name="connsiteY0" fmla="*/ 0 h 1458098"/>
                <a:gd name="connsiteX1" fmla="*/ 4684528 w 4684528"/>
                <a:gd name="connsiteY1" fmla="*/ 84779 h 1458098"/>
                <a:gd name="connsiteX2" fmla="*/ 3394679 w 4684528"/>
                <a:gd name="connsiteY2" fmla="*/ 1332239 h 1458098"/>
                <a:gd name="connsiteX3" fmla="*/ 2716448 w 4684528"/>
                <a:gd name="connsiteY3" fmla="*/ 641897 h 1458098"/>
                <a:gd name="connsiteX4" fmla="*/ 1929217 w 4684528"/>
                <a:gd name="connsiteY4" fmla="*/ 1417018 h 1458098"/>
                <a:gd name="connsiteX5" fmla="*/ 1014817 w 4684528"/>
                <a:gd name="connsiteY5" fmla="*/ 490506 h 1458098"/>
                <a:gd name="connsiteX6" fmla="*/ 16577 w 4684528"/>
                <a:gd name="connsiteY6" fmla="*/ 1458098 h 1458098"/>
                <a:gd name="connsiteX7" fmla="*/ 0 w 4684528"/>
                <a:gd name="connsiteY7" fmla="*/ 1458098 h 1458098"/>
                <a:gd name="connsiteX8" fmla="*/ 1008761 w 4684528"/>
                <a:gd name="connsiteY8" fmla="*/ 436006 h 1458098"/>
                <a:gd name="connsiteX9" fmla="*/ 1929217 w 4684528"/>
                <a:gd name="connsiteY9" fmla="*/ 1344350 h 1458098"/>
                <a:gd name="connsiteX10" fmla="*/ 2716448 w 4684528"/>
                <a:gd name="connsiteY10" fmla="*/ 545007 h 1458098"/>
                <a:gd name="connsiteX11" fmla="*/ 3388623 w 4684528"/>
                <a:gd name="connsiteY11" fmla="*/ 1211126 h 145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84528" h="1458098">
                  <a:moveTo>
                    <a:pt x="4581582" y="0"/>
                  </a:moveTo>
                  <a:lnTo>
                    <a:pt x="4684528" y="84779"/>
                  </a:lnTo>
                  <a:lnTo>
                    <a:pt x="3394679" y="1332239"/>
                  </a:lnTo>
                  <a:lnTo>
                    <a:pt x="2716448" y="641897"/>
                  </a:lnTo>
                  <a:lnTo>
                    <a:pt x="1929217" y="1417018"/>
                  </a:lnTo>
                  <a:lnTo>
                    <a:pt x="1014817" y="490506"/>
                  </a:lnTo>
                  <a:lnTo>
                    <a:pt x="16577" y="1458098"/>
                  </a:lnTo>
                  <a:lnTo>
                    <a:pt x="0" y="1458098"/>
                  </a:lnTo>
                  <a:lnTo>
                    <a:pt x="1008761" y="436006"/>
                  </a:lnTo>
                  <a:lnTo>
                    <a:pt x="1929217" y="1344350"/>
                  </a:lnTo>
                  <a:lnTo>
                    <a:pt x="2716448" y="545007"/>
                  </a:lnTo>
                  <a:lnTo>
                    <a:pt x="3388623" y="1211126"/>
                  </a:lnTo>
                  <a:close/>
                </a:path>
              </a:pathLst>
            </a:cu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121899" tIns="60950" rIns="121899" bIns="60950" rtlCol="0" anchor="ctr"/>
            <a:lstStyle/>
            <a:p>
              <a:pPr algn="ctr" defTabSz="914217"/>
              <a:endParaRPr lang="en-US" dirty="0">
                <a:solidFill>
                  <a:prstClr val="white"/>
                </a:solidFill>
                <a:latin typeface="Lato Light"/>
              </a:endParaRPr>
            </a:p>
          </p:txBody>
        </p:sp>
        <p:sp>
          <p:nvSpPr>
            <p:cNvPr id="59" name="Freeform 85">
              <a:extLst>
                <a:ext uri="{FF2B5EF4-FFF2-40B4-BE49-F238E27FC236}">
                  <a16:creationId xmlns:a16="http://schemas.microsoft.com/office/drawing/2014/main" id="{ACC6820B-C574-43DB-8EA5-D94E88629FE7}"/>
                </a:ext>
              </a:extLst>
            </p:cNvPr>
            <p:cNvSpPr/>
            <p:nvPr/>
          </p:nvSpPr>
          <p:spPr>
            <a:xfrm>
              <a:off x="957091" y="6007137"/>
              <a:ext cx="12704586" cy="3844876"/>
            </a:xfrm>
            <a:custGeom>
              <a:avLst/>
              <a:gdLst>
                <a:gd name="connsiteX0" fmla="*/ 4581582 w 4684528"/>
                <a:gd name="connsiteY0" fmla="*/ 0 h 1458098"/>
                <a:gd name="connsiteX1" fmla="*/ 4684528 w 4684528"/>
                <a:gd name="connsiteY1" fmla="*/ 84779 h 1458098"/>
                <a:gd name="connsiteX2" fmla="*/ 3394679 w 4684528"/>
                <a:gd name="connsiteY2" fmla="*/ 1332239 h 1458098"/>
                <a:gd name="connsiteX3" fmla="*/ 2716448 w 4684528"/>
                <a:gd name="connsiteY3" fmla="*/ 641897 h 1458098"/>
                <a:gd name="connsiteX4" fmla="*/ 1929217 w 4684528"/>
                <a:gd name="connsiteY4" fmla="*/ 1417018 h 1458098"/>
                <a:gd name="connsiteX5" fmla="*/ 1014817 w 4684528"/>
                <a:gd name="connsiteY5" fmla="*/ 490506 h 1458098"/>
                <a:gd name="connsiteX6" fmla="*/ 16577 w 4684528"/>
                <a:gd name="connsiteY6" fmla="*/ 1458098 h 1458098"/>
                <a:gd name="connsiteX7" fmla="*/ 0 w 4684528"/>
                <a:gd name="connsiteY7" fmla="*/ 1458098 h 1458098"/>
                <a:gd name="connsiteX8" fmla="*/ 1008761 w 4684528"/>
                <a:gd name="connsiteY8" fmla="*/ 436006 h 1458098"/>
                <a:gd name="connsiteX9" fmla="*/ 1929217 w 4684528"/>
                <a:gd name="connsiteY9" fmla="*/ 1344350 h 1458098"/>
                <a:gd name="connsiteX10" fmla="*/ 2716448 w 4684528"/>
                <a:gd name="connsiteY10" fmla="*/ 545007 h 1458098"/>
                <a:gd name="connsiteX11" fmla="*/ 3388623 w 4684528"/>
                <a:gd name="connsiteY11" fmla="*/ 1211126 h 145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84528" h="1458098">
                  <a:moveTo>
                    <a:pt x="4581582" y="0"/>
                  </a:moveTo>
                  <a:lnTo>
                    <a:pt x="4684528" y="84779"/>
                  </a:lnTo>
                  <a:lnTo>
                    <a:pt x="3394679" y="1332239"/>
                  </a:lnTo>
                  <a:lnTo>
                    <a:pt x="2716448" y="641897"/>
                  </a:lnTo>
                  <a:lnTo>
                    <a:pt x="1929217" y="1417018"/>
                  </a:lnTo>
                  <a:lnTo>
                    <a:pt x="1014817" y="490506"/>
                  </a:lnTo>
                  <a:lnTo>
                    <a:pt x="16577" y="1458098"/>
                  </a:lnTo>
                  <a:lnTo>
                    <a:pt x="0" y="1458098"/>
                  </a:lnTo>
                  <a:lnTo>
                    <a:pt x="1008761" y="436006"/>
                  </a:lnTo>
                  <a:lnTo>
                    <a:pt x="1929217" y="1344350"/>
                  </a:lnTo>
                  <a:lnTo>
                    <a:pt x="2716448" y="545007"/>
                  </a:lnTo>
                  <a:lnTo>
                    <a:pt x="3388623" y="1211126"/>
                  </a:lnTo>
                  <a:close/>
                </a:path>
              </a:pathLst>
            </a:cu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121899" tIns="60950" rIns="121899" bIns="60950" rtlCol="0" anchor="ctr"/>
            <a:lstStyle/>
            <a:p>
              <a:pPr algn="ctr" defTabSz="914217"/>
              <a:endParaRPr lang="en-US" dirty="0">
                <a:solidFill>
                  <a:prstClr val="white"/>
                </a:solidFill>
                <a:latin typeface="Lato Light"/>
              </a:endParaRPr>
            </a:p>
          </p:txBody>
        </p:sp>
        <p:grpSp>
          <p:nvGrpSpPr>
            <p:cNvPr id="60" name="Group 59">
              <a:extLst>
                <a:ext uri="{FF2B5EF4-FFF2-40B4-BE49-F238E27FC236}">
                  <a16:creationId xmlns:a16="http://schemas.microsoft.com/office/drawing/2014/main" id="{328790D6-26F2-4AEA-B566-4D69C98E3409}"/>
                </a:ext>
              </a:extLst>
            </p:cNvPr>
            <p:cNvGrpSpPr/>
            <p:nvPr/>
          </p:nvGrpSpPr>
          <p:grpSpPr>
            <a:xfrm>
              <a:off x="757434" y="4821136"/>
              <a:ext cx="22937821" cy="5303550"/>
              <a:chOff x="2222239" y="3013094"/>
              <a:chExt cx="30554857" cy="7267865"/>
            </a:xfrm>
          </p:grpSpPr>
          <p:sp>
            <p:nvSpPr>
              <p:cNvPr id="61" name="Oval 60">
                <a:extLst>
                  <a:ext uri="{FF2B5EF4-FFF2-40B4-BE49-F238E27FC236}">
                    <a16:creationId xmlns:a16="http://schemas.microsoft.com/office/drawing/2014/main" id="{5B0C680C-0E38-45DE-8598-8FB9267E66A9}"/>
                  </a:ext>
                </a:extLst>
              </p:cNvPr>
              <p:cNvSpPr/>
              <p:nvPr/>
            </p:nvSpPr>
            <p:spPr>
              <a:xfrm>
                <a:off x="2222239" y="8738792"/>
                <a:ext cx="1422030" cy="1422400"/>
              </a:xfrm>
              <a:prstGeom prst="ellipse">
                <a:avLst/>
              </a:pr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914217"/>
                <a:endParaRPr lang="x-none" dirty="0">
                  <a:solidFill>
                    <a:prstClr val="white"/>
                  </a:solidFill>
                  <a:latin typeface="Lato Light"/>
                </a:endParaRPr>
              </a:p>
            </p:txBody>
          </p:sp>
          <p:sp>
            <p:nvSpPr>
              <p:cNvPr id="62" name="Oval 61">
                <a:extLst>
                  <a:ext uri="{FF2B5EF4-FFF2-40B4-BE49-F238E27FC236}">
                    <a16:creationId xmlns:a16="http://schemas.microsoft.com/office/drawing/2014/main" id="{46C9F7A0-4CA1-4EA5-9D79-588F92EA7CF8}"/>
                  </a:ext>
                </a:extLst>
              </p:cNvPr>
              <p:cNvSpPr/>
              <p:nvPr/>
            </p:nvSpPr>
            <p:spPr>
              <a:xfrm>
                <a:off x="5433500" y="5606149"/>
                <a:ext cx="1422030" cy="1422400"/>
              </a:xfrm>
              <a:prstGeom prst="ellipse">
                <a:avLst/>
              </a:prstGeom>
              <a:solidFill>
                <a:schemeClr val="accent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914217"/>
                <a:endParaRPr lang="x-none" dirty="0">
                  <a:solidFill>
                    <a:prstClr val="white"/>
                  </a:solidFill>
                  <a:latin typeface="Lato Light"/>
                </a:endParaRPr>
              </a:p>
            </p:txBody>
          </p:sp>
          <p:sp>
            <p:nvSpPr>
              <p:cNvPr id="63" name="Oval 62">
                <a:extLst>
                  <a:ext uri="{FF2B5EF4-FFF2-40B4-BE49-F238E27FC236}">
                    <a16:creationId xmlns:a16="http://schemas.microsoft.com/office/drawing/2014/main" id="{CB5E90CF-0FC6-4010-B501-167B3B319E2B}"/>
                  </a:ext>
                </a:extLst>
              </p:cNvPr>
              <p:cNvSpPr/>
              <p:nvPr/>
            </p:nvSpPr>
            <p:spPr>
              <a:xfrm>
                <a:off x="13985484" y="8565105"/>
                <a:ext cx="1422030" cy="1422400"/>
              </a:xfrm>
              <a:prstGeom prst="ellipse">
                <a:avLst/>
              </a:prstGeom>
              <a:solidFill>
                <a:schemeClr val="accent5"/>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914217"/>
                <a:endParaRPr lang="x-none">
                  <a:solidFill>
                    <a:prstClr val="white"/>
                  </a:solidFill>
                  <a:latin typeface="Lato Light"/>
                </a:endParaRPr>
              </a:p>
            </p:txBody>
          </p:sp>
          <p:sp>
            <p:nvSpPr>
              <p:cNvPr id="64" name="Oval 63">
                <a:extLst>
                  <a:ext uri="{FF2B5EF4-FFF2-40B4-BE49-F238E27FC236}">
                    <a16:creationId xmlns:a16="http://schemas.microsoft.com/office/drawing/2014/main" id="{E54994F8-2071-4A13-8B70-43DA3D50A7C4}"/>
                  </a:ext>
                </a:extLst>
              </p:cNvPr>
              <p:cNvSpPr/>
              <p:nvPr/>
            </p:nvSpPr>
            <p:spPr>
              <a:xfrm>
                <a:off x="8853469" y="8858559"/>
                <a:ext cx="1422030" cy="1422400"/>
              </a:xfrm>
              <a:prstGeom prst="ellipse">
                <a:avLst/>
              </a:prstGeom>
              <a:solidFill>
                <a:schemeClr val="accent3"/>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914217"/>
                <a:endParaRPr lang="x-none" dirty="0">
                  <a:solidFill>
                    <a:prstClr val="white"/>
                  </a:solidFill>
                  <a:latin typeface="Lato Light"/>
                </a:endParaRPr>
              </a:p>
            </p:txBody>
          </p:sp>
          <p:sp>
            <p:nvSpPr>
              <p:cNvPr id="65" name="Oval 64">
                <a:extLst>
                  <a:ext uri="{FF2B5EF4-FFF2-40B4-BE49-F238E27FC236}">
                    <a16:creationId xmlns:a16="http://schemas.microsoft.com/office/drawing/2014/main" id="{749BEBDF-5A9F-4ACE-9A26-66B58EAB47E8}"/>
                  </a:ext>
                </a:extLst>
              </p:cNvPr>
              <p:cNvSpPr/>
              <p:nvPr/>
            </p:nvSpPr>
            <p:spPr>
              <a:xfrm>
                <a:off x="18059093" y="4595811"/>
                <a:ext cx="1422031" cy="1422400"/>
              </a:xfrm>
              <a:prstGeom prst="ellipse">
                <a:avLst/>
              </a:prstGeom>
              <a:solidFill>
                <a:schemeClr val="accent4"/>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914217"/>
                <a:endParaRPr lang="x-none">
                  <a:solidFill>
                    <a:prstClr val="white"/>
                  </a:solidFill>
                  <a:latin typeface="Lato Light"/>
                </a:endParaRPr>
              </a:p>
            </p:txBody>
          </p:sp>
          <p:sp>
            <p:nvSpPr>
              <p:cNvPr id="76" name="Oval 75">
                <a:extLst>
                  <a:ext uri="{FF2B5EF4-FFF2-40B4-BE49-F238E27FC236}">
                    <a16:creationId xmlns:a16="http://schemas.microsoft.com/office/drawing/2014/main" id="{F7CDC8F0-24AF-494F-8864-C24D82C04468}"/>
                  </a:ext>
                </a:extLst>
              </p:cNvPr>
              <p:cNvSpPr/>
              <p:nvPr/>
            </p:nvSpPr>
            <p:spPr>
              <a:xfrm>
                <a:off x="21497299" y="7933260"/>
                <a:ext cx="1422031" cy="1422400"/>
              </a:xfrm>
              <a:prstGeom prst="ellipse">
                <a:avLst/>
              </a:prstGeom>
              <a:solidFill>
                <a:schemeClr val="accent4"/>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914217"/>
                <a:endParaRPr lang="x-none">
                  <a:solidFill>
                    <a:prstClr val="white"/>
                  </a:solidFill>
                  <a:latin typeface="Lato Light"/>
                </a:endParaRPr>
              </a:p>
            </p:txBody>
          </p:sp>
          <p:sp>
            <p:nvSpPr>
              <p:cNvPr id="77" name="Oval 76">
                <a:extLst>
                  <a:ext uri="{FF2B5EF4-FFF2-40B4-BE49-F238E27FC236}">
                    <a16:creationId xmlns:a16="http://schemas.microsoft.com/office/drawing/2014/main" id="{B4E67E77-E7AC-4952-BE84-299E2CE8D9DC}"/>
                  </a:ext>
                </a:extLst>
              </p:cNvPr>
              <p:cNvSpPr/>
              <p:nvPr/>
            </p:nvSpPr>
            <p:spPr>
              <a:xfrm>
                <a:off x="24282082" y="5217413"/>
                <a:ext cx="1422031" cy="1422400"/>
              </a:xfrm>
              <a:prstGeom prst="ellipse">
                <a:avLst/>
              </a:prstGeom>
              <a:solidFill>
                <a:schemeClr val="accent4"/>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914217"/>
                <a:endParaRPr lang="x-none">
                  <a:solidFill>
                    <a:prstClr val="white"/>
                  </a:solidFill>
                  <a:latin typeface="Lato Light"/>
                </a:endParaRPr>
              </a:p>
            </p:txBody>
          </p:sp>
          <p:sp>
            <p:nvSpPr>
              <p:cNvPr id="116" name="Oval 115">
                <a:extLst>
                  <a:ext uri="{FF2B5EF4-FFF2-40B4-BE49-F238E27FC236}">
                    <a16:creationId xmlns:a16="http://schemas.microsoft.com/office/drawing/2014/main" id="{B3222C07-2948-41EA-9B94-3F2A8376B87C}"/>
                  </a:ext>
                </a:extLst>
              </p:cNvPr>
              <p:cNvSpPr/>
              <p:nvPr/>
            </p:nvSpPr>
            <p:spPr>
              <a:xfrm>
                <a:off x="31355065" y="3013094"/>
                <a:ext cx="1422031" cy="1422400"/>
              </a:xfrm>
              <a:prstGeom prst="ellipse">
                <a:avLst/>
              </a:prstGeom>
              <a:solidFill>
                <a:schemeClr val="accent4"/>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914217"/>
                <a:endParaRPr lang="x-none" dirty="0">
                  <a:solidFill>
                    <a:prstClr val="white"/>
                  </a:solidFill>
                  <a:latin typeface="Lato Light"/>
                </a:endParaRPr>
              </a:p>
            </p:txBody>
          </p:sp>
          <p:sp>
            <p:nvSpPr>
              <p:cNvPr id="78" name="Oval 77">
                <a:extLst>
                  <a:ext uri="{FF2B5EF4-FFF2-40B4-BE49-F238E27FC236}">
                    <a16:creationId xmlns:a16="http://schemas.microsoft.com/office/drawing/2014/main" id="{603175C7-24C6-4C83-9A48-75CF9CFF6E3B}"/>
                  </a:ext>
                </a:extLst>
              </p:cNvPr>
              <p:cNvSpPr/>
              <p:nvPr/>
            </p:nvSpPr>
            <p:spPr>
              <a:xfrm>
                <a:off x="26701242" y="7686343"/>
                <a:ext cx="1422031" cy="1422400"/>
              </a:xfrm>
              <a:prstGeom prst="ellipse">
                <a:avLst/>
              </a:prstGeom>
              <a:solidFill>
                <a:schemeClr val="accent4"/>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914217"/>
                <a:endParaRPr lang="x-none" dirty="0">
                  <a:solidFill>
                    <a:prstClr val="white"/>
                  </a:solidFill>
                  <a:latin typeface="Lato Light"/>
                </a:endParaRPr>
              </a:p>
            </p:txBody>
          </p:sp>
          <p:sp>
            <p:nvSpPr>
              <p:cNvPr id="55" name="Oval 54">
                <a:extLst>
                  <a:ext uri="{FF2B5EF4-FFF2-40B4-BE49-F238E27FC236}">
                    <a16:creationId xmlns:a16="http://schemas.microsoft.com/office/drawing/2014/main" id="{51E3F429-96EF-4623-B0A1-A9AFB5767955}"/>
                  </a:ext>
                </a:extLst>
              </p:cNvPr>
              <p:cNvSpPr/>
              <p:nvPr/>
            </p:nvSpPr>
            <p:spPr>
              <a:xfrm>
                <a:off x="11578484" y="5975836"/>
                <a:ext cx="1422031" cy="1422400"/>
              </a:xfrm>
              <a:prstGeom prst="ellipse">
                <a:avLst/>
              </a:prstGeom>
              <a:solidFill>
                <a:schemeClr val="accent3"/>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914217"/>
                <a:endParaRPr lang="x-none" dirty="0">
                  <a:solidFill>
                    <a:prstClr val="white"/>
                  </a:solidFill>
                  <a:latin typeface="Lato Light"/>
                </a:endParaRPr>
              </a:p>
            </p:txBody>
          </p:sp>
        </p:grpSp>
      </p:grpSp>
      <p:sp>
        <p:nvSpPr>
          <p:cNvPr id="132" name="TextBox 131"/>
          <p:cNvSpPr txBox="1"/>
          <p:nvPr/>
        </p:nvSpPr>
        <p:spPr>
          <a:xfrm>
            <a:off x="10889" y="5815848"/>
            <a:ext cx="1402609" cy="645498"/>
          </a:xfrm>
          <a:prstGeom prst="rect">
            <a:avLst/>
          </a:prstGeom>
          <a:noFill/>
        </p:spPr>
        <p:txBody>
          <a:bodyPr wrap="square" lIns="0" tIns="0" rIns="0" bIns="0" rtlCol="1">
            <a:spAutoFit/>
          </a:bodyPr>
          <a:lstStyle/>
          <a:p>
            <a:pPr algn="ctr" defTabSz="914217">
              <a:lnSpc>
                <a:spcPts val="1733"/>
              </a:lnSpc>
            </a:pPr>
            <a:r>
              <a:rPr lang="en-US" sz="1400" i="1" dirty="0">
                <a:latin typeface="Calibri Light" panose="020F0302020204030204" pitchFamily="34" charset="0"/>
                <a:ea typeface="Calibri" panose="020F0502020204030204" pitchFamily="34" charset="0"/>
              </a:rPr>
              <a:t>Agriculture Sector Transformation Plan</a:t>
            </a:r>
            <a:endParaRPr lang="en-US" sz="1400" i="1" dirty="0">
              <a:solidFill>
                <a:srgbClr val="445469"/>
              </a:solidFill>
              <a:latin typeface="Lato Light"/>
              <a:ea typeface="Open Sans" panose="020B0606030504020204" pitchFamily="34" charset="0"/>
              <a:cs typeface="Lato Light"/>
            </a:endParaRPr>
          </a:p>
        </p:txBody>
      </p:sp>
      <p:sp>
        <p:nvSpPr>
          <p:cNvPr id="28" name="Rectangle 1">
            <a:extLst>
              <a:ext uri="{FF2B5EF4-FFF2-40B4-BE49-F238E27FC236}">
                <a16:creationId xmlns:a16="http://schemas.microsoft.com/office/drawing/2014/main" id="{C9B31550-401A-4EA7-A580-54F73EFEC968}"/>
              </a:ext>
            </a:extLst>
          </p:cNvPr>
          <p:cNvSpPr>
            <a:spLocks/>
          </p:cNvSpPr>
          <p:nvPr/>
        </p:nvSpPr>
        <p:spPr bwMode="auto">
          <a:xfrm>
            <a:off x="3377235" y="194511"/>
            <a:ext cx="5955898" cy="384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square" lIns="0" tIns="0" rIns="0" bIns="0" anchor="ctr">
            <a:spAutoFit/>
          </a:bodyPr>
          <a:lstStyle/>
          <a:p>
            <a:pPr algn="ctr" defTabSz="914217"/>
            <a:r>
              <a:rPr lang="en-US" sz="2500" b="1" dirty="0">
                <a:solidFill>
                  <a:srgbClr val="0070C0"/>
                </a:solidFill>
                <a:latin typeface="Lato Regular"/>
                <a:ea typeface="ＭＳ Ｐゴシック" charset="0"/>
                <a:cs typeface="Lato Regular"/>
                <a:sym typeface="Bebas Neue" charset="0"/>
              </a:rPr>
              <a:t>Investment Packaging and Promotion</a:t>
            </a:r>
          </a:p>
        </p:txBody>
      </p:sp>
      <p:sp>
        <p:nvSpPr>
          <p:cNvPr id="29" name="Rectangle 1">
            <a:extLst>
              <a:ext uri="{FF2B5EF4-FFF2-40B4-BE49-F238E27FC236}">
                <a16:creationId xmlns:a16="http://schemas.microsoft.com/office/drawing/2014/main" id="{79A3F3AE-3A49-4686-B4CC-59E512186A71}"/>
              </a:ext>
            </a:extLst>
          </p:cNvPr>
          <p:cNvSpPr>
            <a:spLocks/>
          </p:cNvSpPr>
          <p:nvPr/>
        </p:nvSpPr>
        <p:spPr bwMode="auto">
          <a:xfrm>
            <a:off x="490859" y="5286639"/>
            <a:ext cx="444968" cy="384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square" lIns="0" tIns="0" rIns="0" bIns="0" anchor="ctr">
            <a:spAutoFit/>
          </a:bodyPr>
          <a:lstStyle/>
          <a:p>
            <a:pPr algn="ctr" defTabSz="914217"/>
            <a:r>
              <a:rPr lang="en-US" sz="2500" b="1" dirty="0">
                <a:solidFill>
                  <a:schemeClr val="bg1"/>
                </a:solidFill>
                <a:latin typeface="Lato Regular"/>
                <a:ea typeface="ＭＳ Ｐゴシック" charset="0"/>
                <a:cs typeface="Lato Regular"/>
                <a:sym typeface="Bebas Neue" charset="0"/>
              </a:rPr>
              <a:t>1</a:t>
            </a:r>
          </a:p>
        </p:txBody>
      </p:sp>
      <p:sp>
        <p:nvSpPr>
          <p:cNvPr id="30" name="Rectangle 1">
            <a:extLst>
              <a:ext uri="{FF2B5EF4-FFF2-40B4-BE49-F238E27FC236}">
                <a16:creationId xmlns:a16="http://schemas.microsoft.com/office/drawing/2014/main" id="{2AD73F7D-A93E-41AF-8B58-AC0B6A7DF568}"/>
              </a:ext>
            </a:extLst>
          </p:cNvPr>
          <p:cNvSpPr>
            <a:spLocks/>
          </p:cNvSpPr>
          <p:nvPr/>
        </p:nvSpPr>
        <p:spPr bwMode="auto">
          <a:xfrm>
            <a:off x="1710192" y="4128301"/>
            <a:ext cx="444968" cy="384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square" lIns="0" tIns="0" rIns="0" bIns="0" anchor="ctr">
            <a:spAutoFit/>
          </a:bodyPr>
          <a:lstStyle/>
          <a:p>
            <a:pPr algn="ctr" defTabSz="914217"/>
            <a:r>
              <a:rPr lang="en-US" sz="2500" b="1" dirty="0">
                <a:solidFill>
                  <a:schemeClr val="bg1"/>
                </a:solidFill>
                <a:latin typeface="Lato Regular"/>
                <a:ea typeface="ＭＳ Ｐゴシック" charset="0"/>
                <a:cs typeface="Lato Regular"/>
                <a:sym typeface="Bebas Neue" charset="0"/>
              </a:rPr>
              <a:t>2</a:t>
            </a:r>
          </a:p>
        </p:txBody>
      </p:sp>
      <p:sp>
        <p:nvSpPr>
          <p:cNvPr id="31" name="Rectangle 1">
            <a:extLst>
              <a:ext uri="{FF2B5EF4-FFF2-40B4-BE49-F238E27FC236}">
                <a16:creationId xmlns:a16="http://schemas.microsoft.com/office/drawing/2014/main" id="{7CD070CD-9942-49F4-B6C1-B1A5A28E8D1F}"/>
              </a:ext>
            </a:extLst>
          </p:cNvPr>
          <p:cNvSpPr>
            <a:spLocks/>
          </p:cNvSpPr>
          <p:nvPr/>
        </p:nvSpPr>
        <p:spPr bwMode="auto">
          <a:xfrm>
            <a:off x="2991859" y="5286639"/>
            <a:ext cx="444968" cy="384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square" lIns="0" tIns="0" rIns="0" bIns="0" anchor="ctr">
            <a:spAutoFit/>
          </a:bodyPr>
          <a:lstStyle/>
          <a:p>
            <a:pPr algn="ctr" defTabSz="914217"/>
            <a:r>
              <a:rPr lang="en-US" sz="2500" b="1" dirty="0">
                <a:solidFill>
                  <a:schemeClr val="bg1"/>
                </a:solidFill>
                <a:latin typeface="Lato Regular"/>
                <a:ea typeface="ＭＳ Ｐゴシック" charset="0"/>
                <a:cs typeface="Lato Regular"/>
                <a:sym typeface="Bebas Neue" charset="0"/>
              </a:rPr>
              <a:t>3</a:t>
            </a:r>
          </a:p>
        </p:txBody>
      </p:sp>
      <p:sp>
        <p:nvSpPr>
          <p:cNvPr id="32" name="Rectangle 1">
            <a:extLst>
              <a:ext uri="{FF2B5EF4-FFF2-40B4-BE49-F238E27FC236}">
                <a16:creationId xmlns:a16="http://schemas.microsoft.com/office/drawing/2014/main" id="{2BD345E5-82D7-476F-9750-98AC3357E813}"/>
              </a:ext>
            </a:extLst>
          </p:cNvPr>
          <p:cNvSpPr>
            <a:spLocks/>
          </p:cNvSpPr>
          <p:nvPr/>
        </p:nvSpPr>
        <p:spPr bwMode="auto">
          <a:xfrm>
            <a:off x="4906250" y="5246232"/>
            <a:ext cx="444968" cy="384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square" lIns="0" tIns="0" rIns="0" bIns="0" anchor="ctr">
            <a:spAutoFit/>
          </a:bodyPr>
          <a:lstStyle/>
          <a:p>
            <a:pPr algn="ctr" defTabSz="914217"/>
            <a:r>
              <a:rPr lang="en-US" sz="2500" b="1" dirty="0">
                <a:solidFill>
                  <a:schemeClr val="bg1"/>
                </a:solidFill>
                <a:latin typeface="Lato Regular"/>
                <a:ea typeface="ＭＳ Ｐゴシック" charset="0"/>
                <a:cs typeface="Lato Regular"/>
                <a:sym typeface="Bebas Neue" charset="0"/>
              </a:rPr>
              <a:t>5</a:t>
            </a:r>
          </a:p>
        </p:txBody>
      </p:sp>
      <p:sp>
        <p:nvSpPr>
          <p:cNvPr id="33" name="Rectangle 1">
            <a:extLst>
              <a:ext uri="{FF2B5EF4-FFF2-40B4-BE49-F238E27FC236}">
                <a16:creationId xmlns:a16="http://schemas.microsoft.com/office/drawing/2014/main" id="{40718CF7-AA7C-4150-A1EB-125EA2D8699D}"/>
              </a:ext>
            </a:extLst>
          </p:cNvPr>
          <p:cNvSpPr>
            <a:spLocks/>
          </p:cNvSpPr>
          <p:nvPr/>
        </p:nvSpPr>
        <p:spPr bwMode="auto">
          <a:xfrm>
            <a:off x="6423186" y="3765221"/>
            <a:ext cx="444968" cy="384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square" lIns="0" tIns="0" rIns="0" bIns="0" anchor="ctr">
            <a:spAutoFit/>
          </a:bodyPr>
          <a:lstStyle/>
          <a:p>
            <a:pPr algn="ctr" defTabSz="914217"/>
            <a:r>
              <a:rPr lang="en-US" sz="2500" b="1" dirty="0">
                <a:solidFill>
                  <a:schemeClr val="bg1"/>
                </a:solidFill>
                <a:latin typeface="Lato Regular"/>
                <a:ea typeface="ＭＳ Ｐゴシック" charset="0"/>
                <a:cs typeface="Lato Regular"/>
                <a:sym typeface="Bebas Neue" charset="0"/>
              </a:rPr>
              <a:t>6</a:t>
            </a:r>
          </a:p>
        </p:txBody>
      </p:sp>
      <p:sp>
        <p:nvSpPr>
          <p:cNvPr id="35" name="Rectangle 1">
            <a:extLst>
              <a:ext uri="{FF2B5EF4-FFF2-40B4-BE49-F238E27FC236}">
                <a16:creationId xmlns:a16="http://schemas.microsoft.com/office/drawing/2014/main" id="{B16E88F3-7BBF-4CF5-978A-C08AC5793AAD}"/>
              </a:ext>
            </a:extLst>
          </p:cNvPr>
          <p:cNvSpPr>
            <a:spLocks/>
          </p:cNvSpPr>
          <p:nvPr/>
        </p:nvSpPr>
        <p:spPr bwMode="auto">
          <a:xfrm>
            <a:off x="7709851" y="4971368"/>
            <a:ext cx="444968" cy="384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square" lIns="0" tIns="0" rIns="0" bIns="0" anchor="ctr">
            <a:spAutoFit/>
          </a:bodyPr>
          <a:lstStyle/>
          <a:p>
            <a:pPr algn="ctr" defTabSz="914217"/>
            <a:r>
              <a:rPr lang="en-US" sz="2500" b="1" dirty="0">
                <a:solidFill>
                  <a:schemeClr val="bg1"/>
                </a:solidFill>
                <a:latin typeface="Lato Regular"/>
                <a:ea typeface="ＭＳ Ｐゴシック" charset="0"/>
                <a:cs typeface="Lato Regular"/>
                <a:sym typeface="Bebas Neue" charset="0"/>
              </a:rPr>
              <a:t>7</a:t>
            </a:r>
          </a:p>
        </p:txBody>
      </p:sp>
      <p:sp>
        <p:nvSpPr>
          <p:cNvPr id="36" name="Rectangle 1">
            <a:extLst>
              <a:ext uri="{FF2B5EF4-FFF2-40B4-BE49-F238E27FC236}">
                <a16:creationId xmlns:a16="http://schemas.microsoft.com/office/drawing/2014/main" id="{D8E5A389-D57A-4CBF-A22A-F9BB32F5DC3A}"/>
              </a:ext>
            </a:extLst>
          </p:cNvPr>
          <p:cNvSpPr>
            <a:spLocks/>
          </p:cNvSpPr>
          <p:nvPr/>
        </p:nvSpPr>
        <p:spPr bwMode="auto">
          <a:xfrm>
            <a:off x="8759980" y="4004707"/>
            <a:ext cx="444968" cy="384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square" lIns="0" tIns="0" rIns="0" bIns="0" anchor="ctr">
            <a:spAutoFit/>
          </a:bodyPr>
          <a:lstStyle/>
          <a:p>
            <a:pPr algn="ctr" defTabSz="914217"/>
            <a:r>
              <a:rPr lang="en-US" sz="2500" b="1" dirty="0">
                <a:solidFill>
                  <a:schemeClr val="bg1"/>
                </a:solidFill>
                <a:latin typeface="Lato Regular"/>
                <a:ea typeface="ＭＳ Ｐゴシック" charset="0"/>
                <a:cs typeface="Lato Regular"/>
                <a:sym typeface="Bebas Neue" charset="0"/>
              </a:rPr>
              <a:t>8</a:t>
            </a:r>
          </a:p>
        </p:txBody>
      </p:sp>
      <p:sp>
        <p:nvSpPr>
          <p:cNvPr id="37" name="Rectangle 1">
            <a:extLst>
              <a:ext uri="{FF2B5EF4-FFF2-40B4-BE49-F238E27FC236}">
                <a16:creationId xmlns:a16="http://schemas.microsoft.com/office/drawing/2014/main" id="{B2E5C14A-B6F8-4806-97F2-F317BED328FA}"/>
              </a:ext>
            </a:extLst>
          </p:cNvPr>
          <p:cNvSpPr>
            <a:spLocks/>
          </p:cNvSpPr>
          <p:nvPr/>
        </p:nvSpPr>
        <p:spPr bwMode="auto">
          <a:xfrm>
            <a:off x="9679170" y="4904907"/>
            <a:ext cx="444968" cy="384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square" lIns="0" tIns="0" rIns="0" bIns="0" anchor="ctr">
            <a:spAutoFit/>
          </a:bodyPr>
          <a:lstStyle/>
          <a:p>
            <a:pPr algn="ctr" defTabSz="914217"/>
            <a:r>
              <a:rPr lang="en-US" sz="2500" b="1" dirty="0">
                <a:solidFill>
                  <a:schemeClr val="bg1"/>
                </a:solidFill>
                <a:latin typeface="Lato Regular"/>
                <a:ea typeface="ＭＳ Ｐゴシック" charset="0"/>
                <a:cs typeface="Lato Regular"/>
                <a:sym typeface="Bebas Neue" charset="0"/>
              </a:rPr>
              <a:t>9</a:t>
            </a:r>
          </a:p>
        </p:txBody>
      </p:sp>
      <p:sp>
        <p:nvSpPr>
          <p:cNvPr id="38" name="Rectangle 1">
            <a:extLst>
              <a:ext uri="{FF2B5EF4-FFF2-40B4-BE49-F238E27FC236}">
                <a16:creationId xmlns:a16="http://schemas.microsoft.com/office/drawing/2014/main" id="{13CD6B4D-FF6F-4BC9-95BD-F8F47058E932}"/>
              </a:ext>
            </a:extLst>
          </p:cNvPr>
          <p:cNvSpPr>
            <a:spLocks/>
          </p:cNvSpPr>
          <p:nvPr/>
        </p:nvSpPr>
        <p:spPr bwMode="auto">
          <a:xfrm>
            <a:off x="11422360" y="3180842"/>
            <a:ext cx="444968" cy="3539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square" lIns="0" tIns="0" rIns="0" bIns="0" anchor="ctr">
            <a:spAutoFit/>
          </a:bodyPr>
          <a:lstStyle/>
          <a:p>
            <a:pPr algn="ctr" defTabSz="914217"/>
            <a:r>
              <a:rPr lang="en-US" sz="2300" b="1" dirty="0">
                <a:solidFill>
                  <a:schemeClr val="bg1"/>
                </a:solidFill>
                <a:latin typeface="Lato Regular"/>
                <a:ea typeface="ＭＳ Ｐゴシック" charset="0"/>
                <a:cs typeface="Lato Regular"/>
                <a:sym typeface="Bebas Neue" charset="0"/>
              </a:rPr>
              <a:t>10</a:t>
            </a:r>
          </a:p>
        </p:txBody>
      </p:sp>
      <p:sp>
        <p:nvSpPr>
          <p:cNvPr id="56" name="Rectangle 1">
            <a:extLst>
              <a:ext uri="{FF2B5EF4-FFF2-40B4-BE49-F238E27FC236}">
                <a16:creationId xmlns:a16="http://schemas.microsoft.com/office/drawing/2014/main" id="{5CAB26B7-3C8E-45D3-BF2B-332A5C0A9E57}"/>
              </a:ext>
            </a:extLst>
          </p:cNvPr>
          <p:cNvSpPr>
            <a:spLocks/>
          </p:cNvSpPr>
          <p:nvPr/>
        </p:nvSpPr>
        <p:spPr bwMode="auto">
          <a:xfrm>
            <a:off x="4028183" y="4296155"/>
            <a:ext cx="444968" cy="384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square" lIns="0" tIns="0" rIns="0" bIns="0" anchor="ctr">
            <a:spAutoFit/>
          </a:bodyPr>
          <a:lstStyle/>
          <a:p>
            <a:pPr algn="ctr" defTabSz="914217"/>
            <a:r>
              <a:rPr lang="en-US" sz="2500" b="1" dirty="0">
                <a:solidFill>
                  <a:schemeClr val="bg1"/>
                </a:solidFill>
                <a:latin typeface="Lato Regular"/>
                <a:ea typeface="ＭＳ Ｐゴシック" charset="0"/>
                <a:cs typeface="Lato Regular"/>
                <a:sym typeface="Bebas Neue" charset="0"/>
              </a:rPr>
              <a:t>4</a:t>
            </a:r>
          </a:p>
        </p:txBody>
      </p:sp>
      <p:sp>
        <p:nvSpPr>
          <p:cNvPr id="4" name="Rectangle 3">
            <a:extLst>
              <a:ext uri="{FF2B5EF4-FFF2-40B4-BE49-F238E27FC236}">
                <a16:creationId xmlns:a16="http://schemas.microsoft.com/office/drawing/2014/main" id="{57508CEA-987E-4AB5-A9FB-DFA334BCB9A0}"/>
              </a:ext>
            </a:extLst>
          </p:cNvPr>
          <p:cNvSpPr/>
          <p:nvPr/>
        </p:nvSpPr>
        <p:spPr>
          <a:xfrm>
            <a:off x="763929" y="6438196"/>
            <a:ext cx="1238491" cy="1847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7AA8424-69F3-4C7A-9620-865D68F3979A}"/>
              </a:ext>
            </a:extLst>
          </p:cNvPr>
          <p:cNvSpPr/>
          <p:nvPr/>
        </p:nvSpPr>
        <p:spPr>
          <a:xfrm>
            <a:off x="9965804" y="6463531"/>
            <a:ext cx="1396826" cy="1847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8DCFE0F4-CA99-4D59-874F-4C690C8D57E4}"/>
              </a:ext>
            </a:extLst>
          </p:cNvPr>
          <p:cNvSpPr/>
          <p:nvPr/>
        </p:nvSpPr>
        <p:spPr>
          <a:xfrm>
            <a:off x="11362630" y="286866"/>
            <a:ext cx="651892" cy="518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A10D6D4D-3E64-41AC-AE2F-EF61F877CA00}"/>
              </a:ext>
            </a:extLst>
          </p:cNvPr>
          <p:cNvSpPr txBox="1"/>
          <p:nvPr/>
        </p:nvSpPr>
        <p:spPr>
          <a:xfrm>
            <a:off x="2499953" y="5867686"/>
            <a:ext cx="1402609" cy="427489"/>
          </a:xfrm>
          <a:prstGeom prst="rect">
            <a:avLst/>
          </a:prstGeom>
          <a:noFill/>
        </p:spPr>
        <p:txBody>
          <a:bodyPr wrap="square" lIns="0" tIns="0" rIns="0" bIns="0" rtlCol="1">
            <a:spAutoFit/>
          </a:bodyPr>
          <a:lstStyle/>
          <a:p>
            <a:pPr algn="ctr" defTabSz="914217">
              <a:lnSpc>
                <a:spcPts val="1733"/>
              </a:lnSpc>
            </a:pPr>
            <a:r>
              <a:rPr lang="en-US" sz="1400" i="1" dirty="0">
                <a:latin typeface="Calibri Light" panose="020F0302020204030204" pitchFamily="34" charset="0"/>
                <a:ea typeface="Calibri" panose="020F0502020204030204" pitchFamily="34" charset="0"/>
              </a:rPr>
              <a:t>National Youth Development Plan</a:t>
            </a:r>
            <a:endParaRPr lang="en-US" sz="1400" i="1" dirty="0">
              <a:solidFill>
                <a:srgbClr val="445469"/>
              </a:solidFill>
              <a:latin typeface="Lato Light"/>
              <a:ea typeface="Open Sans" panose="020B0606030504020204" pitchFamily="34" charset="0"/>
              <a:cs typeface="Lato Light"/>
            </a:endParaRPr>
          </a:p>
        </p:txBody>
      </p:sp>
      <p:sp>
        <p:nvSpPr>
          <p:cNvPr id="44" name="TextBox 43">
            <a:extLst>
              <a:ext uri="{FF2B5EF4-FFF2-40B4-BE49-F238E27FC236}">
                <a16:creationId xmlns:a16="http://schemas.microsoft.com/office/drawing/2014/main" id="{1294B72E-4284-4B5D-99F9-D12AE4608766}"/>
              </a:ext>
            </a:extLst>
          </p:cNvPr>
          <p:cNvSpPr txBox="1"/>
          <p:nvPr/>
        </p:nvSpPr>
        <p:spPr>
          <a:xfrm>
            <a:off x="4473151" y="5838115"/>
            <a:ext cx="1402609" cy="645498"/>
          </a:xfrm>
          <a:prstGeom prst="rect">
            <a:avLst/>
          </a:prstGeom>
          <a:noFill/>
        </p:spPr>
        <p:txBody>
          <a:bodyPr wrap="square" lIns="0" tIns="0" rIns="0" bIns="0" rtlCol="1">
            <a:spAutoFit/>
          </a:bodyPr>
          <a:lstStyle/>
          <a:p>
            <a:pPr algn="ctr" defTabSz="914217">
              <a:lnSpc>
                <a:spcPts val="1733"/>
              </a:lnSpc>
            </a:pPr>
            <a:r>
              <a:rPr lang="en-US" sz="1400" i="1" dirty="0">
                <a:latin typeface="Calibri Light" panose="020F0302020204030204" pitchFamily="34" charset="0"/>
                <a:ea typeface="Calibri" panose="020F0502020204030204" pitchFamily="34" charset="0"/>
              </a:rPr>
              <a:t>Maritime Sector Development Strategy and Plan</a:t>
            </a:r>
            <a:endParaRPr lang="en-US" sz="1400" i="1" dirty="0">
              <a:solidFill>
                <a:srgbClr val="445469"/>
              </a:solidFill>
              <a:latin typeface="Lato Light"/>
              <a:ea typeface="Open Sans" panose="020B0606030504020204" pitchFamily="34" charset="0"/>
              <a:cs typeface="Lato Light"/>
            </a:endParaRPr>
          </a:p>
        </p:txBody>
      </p:sp>
      <p:sp>
        <p:nvSpPr>
          <p:cNvPr id="49" name="TextBox 48">
            <a:extLst>
              <a:ext uri="{FF2B5EF4-FFF2-40B4-BE49-F238E27FC236}">
                <a16:creationId xmlns:a16="http://schemas.microsoft.com/office/drawing/2014/main" id="{0582D099-D0E5-4C68-8E29-85A26E81409E}"/>
              </a:ext>
            </a:extLst>
          </p:cNvPr>
          <p:cNvSpPr txBox="1"/>
          <p:nvPr/>
        </p:nvSpPr>
        <p:spPr>
          <a:xfrm>
            <a:off x="7223665" y="5563309"/>
            <a:ext cx="1402609" cy="645498"/>
          </a:xfrm>
          <a:prstGeom prst="rect">
            <a:avLst/>
          </a:prstGeom>
          <a:noFill/>
        </p:spPr>
        <p:txBody>
          <a:bodyPr wrap="square" lIns="0" tIns="0" rIns="0" bIns="0" rtlCol="1">
            <a:spAutoFit/>
          </a:bodyPr>
          <a:lstStyle/>
          <a:p>
            <a:pPr algn="ctr" defTabSz="914217">
              <a:lnSpc>
                <a:spcPts val="1733"/>
              </a:lnSpc>
            </a:pPr>
            <a:r>
              <a:rPr lang="en-US" sz="1400" i="1" dirty="0">
                <a:latin typeface="Calibri Light" panose="020F0302020204030204" pitchFamily="34" charset="0"/>
                <a:ea typeface="Calibri" panose="020F0502020204030204" pitchFamily="34" charset="0"/>
              </a:rPr>
              <a:t>National Integrated Infrastructure Master Plan</a:t>
            </a:r>
            <a:endParaRPr lang="en-US" sz="1400" i="1" dirty="0">
              <a:solidFill>
                <a:srgbClr val="445469"/>
              </a:solidFill>
              <a:latin typeface="Lato Light"/>
              <a:ea typeface="Open Sans" panose="020B0606030504020204" pitchFamily="34" charset="0"/>
              <a:cs typeface="Lato Light"/>
            </a:endParaRPr>
          </a:p>
        </p:txBody>
      </p:sp>
      <p:sp>
        <p:nvSpPr>
          <p:cNvPr id="50" name="TextBox 49">
            <a:extLst>
              <a:ext uri="{FF2B5EF4-FFF2-40B4-BE49-F238E27FC236}">
                <a16:creationId xmlns:a16="http://schemas.microsoft.com/office/drawing/2014/main" id="{94426E1E-3A2A-4649-A41E-F3B585862237}"/>
              </a:ext>
            </a:extLst>
          </p:cNvPr>
          <p:cNvSpPr txBox="1"/>
          <p:nvPr/>
        </p:nvSpPr>
        <p:spPr>
          <a:xfrm>
            <a:off x="9060695" y="5469624"/>
            <a:ext cx="1810217" cy="645498"/>
          </a:xfrm>
          <a:prstGeom prst="rect">
            <a:avLst/>
          </a:prstGeom>
          <a:noFill/>
        </p:spPr>
        <p:txBody>
          <a:bodyPr wrap="square" lIns="0" tIns="0" rIns="0" bIns="0" rtlCol="1">
            <a:spAutoFit/>
          </a:bodyPr>
          <a:lstStyle/>
          <a:p>
            <a:pPr algn="ctr" defTabSz="914217">
              <a:lnSpc>
                <a:spcPts val="1733"/>
              </a:lnSpc>
            </a:pPr>
            <a:r>
              <a:rPr lang="en-US" sz="1400" i="1" dirty="0">
                <a:latin typeface="Calibri Light" panose="020F0302020204030204" pitchFamily="34" charset="0"/>
                <a:ea typeface="Calibri" panose="020F0502020204030204" pitchFamily="34" charset="0"/>
              </a:rPr>
              <a:t>Petroleum Industry Reform Plan and Policy (Petroleum Industry Bill).</a:t>
            </a:r>
            <a:endParaRPr lang="en-US" sz="1400" i="1" dirty="0">
              <a:solidFill>
                <a:srgbClr val="445469"/>
              </a:solidFill>
              <a:latin typeface="Lato Light"/>
              <a:ea typeface="Open Sans" panose="020B0606030504020204" pitchFamily="34" charset="0"/>
              <a:cs typeface="Lato Light"/>
            </a:endParaRPr>
          </a:p>
        </p:txBody>
      </p:sp>
      <p:sp>
        <p:nvSpPr>
          <p:cNvPr id="51" name="TextBox 50">
            <a:extLst>
              <a:ext uri="{FF2B5EF4-FFF2-40B4-BE49-F238E27FC236}">
                <a16:creationId xmlns:a16="http://schemas.microsoft.com/office/drawing/2014/main" id="{7B3BDDE9-EA78-474D-8D6D-949DDE83F1B7}"/>
              </a:ext>
            </a:extLst>
          </p:cNvPr>
          <p:cNvSpPr txBox="1"/>
          <p:nvPr/>
        </p:nvSpPr>
        <p:spPr>
          <a:xfrm>
            <a:off x="11110735" y="2580704"/>
            <a:ext cx="1068217" cy="427489"/>
          </a:xfrm>
          <a:prstGeom prst="rect">
            <a:avLst/>
          </a:prstGeom>
          <a:noFill/>
        </p:spPr>
        <p:txBody>
          <a:bodyPr wrap="square" lIns="0" tIns="0" rIns="0" bIns="0" rtlCol="1">
            <a:spAutoFit/>
          </a:bodyPr>
          <a:lstStyle/>
          <a:p>
            <a:pPr algn="ctr" defTabSz="914217">
              <a:lnSpc>
                <a:spcPts val="1733"/>
              </a:lnSpc>
            </a:pPr>
            <a:r>
              <a:rPr lang="en-US" sz="1400" i="1" dirty="0">
                <a:latin typeface="Calibri Light" panose="020F0302020204030204" pitchFamily="34" charset="0"/>
                <a:ea typeface="Calibri" panose="020F0502020204030204" pitchFamily="34" charset="0"/>
              </a:rPr>
              <a:t>E-Government Master Plan</a:t>
            </a:r>
            <a:endParaRPr lang="en-US" sz="1400" i="1" dirty="0">
              <a:solidFill>
                <a:srgbClr val="445469"/>
              </a:solidFill>
              <a:latin typeface="Lato Light"/>
              <a:ea typeface="Open Sans" panose="020B0606030504020204" pitchFamily="34" charset="0"/>
              <a:cs typeface="Lato Light"/>
            </a:endParaRPr>
          </a:p>
        </p:txBody>
      </p:sp>
      <p:sp>
        <p:nvSpPr>
          <p:cNvPr id="52" name="TextBox 51">
            <a:extLst>
              <a:ext uri="{FF2B5EF4-FFF2-40B4-BE49-F238E27FC236}">
                <a16:creationId xmlns:a16="http://schemas.microsoft.com/office/drawing/2014/main" id="{28408EC0-5C92-4A4C-BD52-D8909052A2B5}"/>
              </a:ext>
            </a:extLst>
          </p:cNvPr>
          <p:cNvSpPr txBox="1"/>
          <p:nvPr/>
        </p:nvSpPr>
        <p:spPr>
          <a:xfrm>
            <a:off x="8298771" y="3126656"/>
            <a:ext cx="1402609" cy="427489"/>
          </a:xfrm>
          <a:prstGeom prst="rect">
            <a:avLst/>
          </a:prstGeom>
          <a:noFill/>
        </p:spPr>
        <p:txBody>
          <a:bodyPr wrap="square" lIns="0" tIns="0" rIns="0" bIns="0" rtlCol="1">
            <a:spAutoFit/>
          </a:bodyPr>
          <a:lstStyle/>
          <a:p>
            <a:pPr algn="ctr" defTabSz="914217">
              <a:lnSpc>
                <a:spcPts val="1733"/>
              </a:lnSpc>
            </a:pPr>
            <a:r>
              <a:rPr lang="en-US" sz="1400" i="1" dirty="0">
                <a:latin typeface="Calibri Light" panose="020F0302020204030204" pitchFamily="34" charset="0"/>
                <a:ea typeface="Calibri" panose="020F0502020204030204" pitchFamily="34" charset="0"/>
              </a:rPr>
              <a:t>National Youth Development Plan</a:t>
            </a:r>
            <a:endParaRPr lang="en-US" sz="1400" i="1" dirty="0">
              <a:solidFill>
                <a:srgbClr val="445469"/>
              </a:solidFill>
              <a:latin typeface="Lato Light"/>
              <a:ea typeface="Open Sans" panose="020B0606030504020204" pitchFamily="34" charset="0"/>
              <a:cs typeface="Lato Light"/>
            </a:endParaRPr>
          </a:p>
        </p:txBody>
      </p:sp>
      <p:sp>
        <p:nvSpPr>
          <p:cNvPr id="53" name="TextBox 52">
            <a:extLst>
              <a:ext uri="{FF2B5EF4-FFF2-40B4-BE49-F238E27FC236}">
                <a16:creationId xmlns:a16="http://schemas.microsoft.com/office/drawing/2014/main" id="{A8131B06-2D95-49A9-AA51-1D778950C0C2}"/>
              </a:ext>
            </a:extLst>
          </p:cNvPr>
          <p:cNvSpPr txBox="1"/>
          <p:nvPr/>
        </p:nvSpPr>
        <p:spPr>
          <a:xfrm>
            <a:off x="5906155" y="3152450"/>
            <a:ext cx="1402609" cy="427489"/>
          </a:xfrm>
          <a:prstGeom prst="rect">
            <a:avLst/>
          </a:prstGeom>
          <a:noFill/>
        </p:spPr>
        <p:txBody>
          <a:bodyPr wrap="square" lIns="0" tIns="0" rIns="0" bIns="0" rtlCol="1">
            <a:spAutoFit/>
          </a:bodyPr>
          <a:lstStyle/>
          <a:p>
            <a:pPr algn="ctr" defTabSz="914217">
              <a:lnSpc>
                <a:spcPts val="1733"/>
              </a:lnSpc>
            </a:pPr>
            <a:r>
              <a:rPr lang="en-US" sz="1400" i="1" dirty="0">
                <a:latin typeface="Calibri Light" panose="020F0302020204030204" pitchFamily="34" charset="0"/>
                <a:ea typeface="Calibri" panose="020F0502020204030204" pitchFamily="34" charset="0"/>
              </a:rPr>
              <a:t>National Industrial Revolution Plan</a:t>
            </a:r>
            <a:endParaRPr lang="en-US" sz="1400" i="1" dirty="0">
              <a:solidFill>
                <a:srgbClr val="445469"/>
              </a:solidFill>
              <a:latin typeface="Lato Light"/>
              <a:ea typeface="Open Sans" panose="020B0606030504020204" pitchFamily="34" charset="0"/>
              <a:cs typeface="Lato Light"/>
            </a:endParaRPr>
          </a:p>
        </p:txBody>
      </p:sp>
      <p:sp>
        <p:nvSpPr>
          <p:cNvPr id="54" name="TextBox 53">
            <a:extLst>
              <a:ext uri="{FF2B5EF4-FFF2-40B4-BE49-F238E27FC236}">
                <a16:creationId xmlns:a16="http://schemas.microsoft.com/office/drawing/2014/main" id="{5132A3CE-0F25-45D2-8232-254081B196D7}"/>
              </a:ext>
            </a:extLst>
          </p:cNvPr>
          <p:cNvSpPr txBox="1"/>
          <p:nvPr/>
        </p:nvSpPr>
        <p:spPr>
          <a:xfrm>
            <a:off x="3518714" y="3613407"/>
            <a:ext cx="1402609" cy="427489"/>
          </a:xfrm>
          <a:prstGeom prst="rect">
            <a:avLst/>
          </a:prstGeom>
          <a:noFill/>
        </p:spPr>
        <p:txBody>
          <a:bodyPr wrap="square" lIns="0" tIns="0" rIns="0" bIns="0" rtlCol="1">
            <a:spAutoFit/>
          </a:bodyPr>
          <a:lstStyle/>
          <a:p>
            <a:pPr algn="ctr" defTabSz="914217">
              <a:lnSpc>
                <a:spcPts val="1733"/>
              </a:lnSpc>
            </a:pPr>
            <a:r>
              <a:rPr lang="en-US" sz="1400" i="1" dirty="0">
                <a:latin typeface="Calibri Light" panose="020F0302020204030204" pitchFamily="34" charset="0"/>
                <a:ea typeface="Calibri" panose="020F0502020204030204" pitchFamily="34" charset="0"/>
              </a:rPr>
              <a:t>Capital Market Master Plan</a:t>
            </a:r>
            <a:endParaRPr lang="en-US" sz="1400" i="1" dirty="0">
              <a:solidFill>
                <a:srgbClr val="445469"/>
              </a:solidFill>
              <a:latin typeface="Lato Light"/>
              <a:ea typeface="Open Sans" panose="020B0606030504020204" pitchFamily="34" charset="0"/>
              <a:cs typeface="Lato Light"/>
            </a:endParaRPr>
          </a:p>
        </p:txBody>
      </p:sp>
      <p:sp>
        <p:nvSpPr>
          <p:cNvPr id="57" name="TextBox 56">
            <a:extLst>
              <a:ext uri="{FF2B5EF4-FFF2-40B4-BE49-F238E27FC236}">
                <a16:creationId xmlns:a16="http://schemas.microsoft.com/office/drawing/2014/main" id="{41EB7153-7B82-488B-9DEB-E35C8AFB7051}"/>
              </a:ext>
            </a:extLst>
          </p:cNvPr>
          <p:cNvSpPr txBox="1"/>
          <p:nvPr/>
        </p:nvSpPr>
        <p:spPr>
          <a:xfrm>
            <a:off x="1156249" y="3579939"/>
            <a:ext cx="1402609" cy="427489"/>
          </a:xfrm>
          <a:prstGeom prst="rect">
            <a:avLst/>
          </a:prstGeom>
          <a:noFill/>
        </p:spPr>
        <p:txBody>
          <a:bodyPr wrap="square" lIns="0" tIns="0" rIns="0" bIns="0" rtlCol="1">
            <a:spAutoFit/>
          </a:bodyPr>
          <a:lstStyle/>
          <a:p>
            <a:pPr algn="ctr" defTabSz="914217">
              <a:lnSpc>
                <a:spcPts val="1733"/>
              </a:lnSpc>
            </a:pPr>
            <a:r>
              <a:rPr lang="en-US" sz="1400" i="1" dirty="0">
                <a:latin typeface="Calibri Light" panose="020F0302020204030204" pitchFamily="34" charset="0"/>
                <a:ea typeface="Calibri" panose="020F0502020204030204" pitchFamily="34" charset="0"/>
              </a:rPr>
              <a:t>Education Sector Master Plan</a:t>
            </a:r>
            <a:endParaRPr lang="en-US" sz="1400" i="1" dirty="0">
              <a:solidFill>
                <a:srgbClr val="445469"/>
              </a:solidFill>
              <a:latin typeface="Lato Light"/>
              <a:ea typeface="Open Sans" panose="020B0606030504020204" pitchFamily="34" charset="0"/>
              <a:cs typeface="Lato Light"/>
            </a:endParaRPr>
          </a:p>
        </p:txBody>
      </p:sp>
      <p:sp>
        <p:nvSpPr>
          <p:cNvPr id="5" name="Rectangle 4">
            <a:extLst>
              <a:ext uri="{FF2B5EF4-FFF2-40B4-BE49-F238E27FC236}">
                <a16:creationId xmlns:a16="http://schemas.microsoft.com/office/drawing/2014/main" id="{95E84987-6CA7-4A0A-9C4F-84094068533E}"/>
              </a:ext>
            </a:extLst>
          </p:cNvPr>
          <p:cNvSpPr/>
          <p:nvPr/>
        </p:nvSpPr>
        <p:spPr>
          <a:xfrm>
            <a:off x="153257" y="2627226"/>
            <a:ext cx="6096000" cy="600164"/>
          </a:xfrm>
          <a:prstGeom prst="rect">
            <a:avLst/>
          </a:prstGeom>
        </p:spPr>
        <p:txBody>
          <a:bodyPr>
            <a:spAutoFit/>
          </a:bodyPr>
          <a:lstStyle/>
          <a:p>
            <a:pPr algn="just">
              <a:spcAft>
                <a:spcPts val="600"/>
              </a:spcAft>
            </a:pPr>
            <a:r>
              <a:rPr lang="en-GB" sz="1400" b="1" dirty="0">
                <a:solidFill>
                  <a:srgbClr val="000000"/>
                </a:solidFill>
                <a:latin typeface="Calibri Light" panose="020F0302020204030204" pitchFamily="34" charset="0"/>
                <a:ea typeface="Times New Roman" panose="02020603050405020304" pitchFamily="18" charset="0"/>
              </a:rPr>
              <a:t>IMPACT</a:t>
            </a:r>
            <a:endParaRPr lang="en-US" sz="1400" b="1" dirty="0">
              <a:latin typeface="Times New Roman" panose="02020603050405020304" pitchFamily="18" charset="0"/>
              <a:ea typeface="Times New Roman" panose="02020603050405020304" pitchFamily="18" charset="0"/>
            </a:endParaRPr>
          </a:p>
          <a:p>
            <a:pPr algn="just">
              <a:spcAft>
                <a:spcPts val="600"/>
              </a:spcAft>
            </a:pPr>
            <a:r>
              <a:rPr lang="en-GB" sz="1400" b="1" dirty="0">
                <a:solidFill>
                  <a:srgbClr val="000000"/>
                </a:solidFill>
                <a:latin typeface="Calibri Light" panose="020F0302020204030204" pitchFamily="34" charset="0"/>
                <a:ea typeface="Times New Roman" panose="02020603050405020304" pitchFamily="18" charset="0"/>
              </a:rPr>
              <a:t>DEVELOPMENT OF PLANS &amp; POLICIES</a:t>
            </a:r>
            <a:endParaRPr lang="en-US" sz="1400" b="1" dirty="0">
              <a:effectLst/>
              <a:latin typeface="Times New Roman" panose="02020603050405020304" pitchFamily="18" charset="0"/>
              <a:ea typeface="Times New Roman" panose="02020603050405020304" pitchFamily="18" charset="0"/>
            </a:endParaRPr>
          </a:p>
        </p:txBody>
      </p:sp>
      <p:sp>
        <p:nvSpPr>
          <p:cNvPr id="58" name="Rectangle 57">
            <a:extLst>
              <a:ext uri="{FF2B5EF4-FFF2-40B4-BE49-F238E27FC236}">
                <a16:creationId xmlns:a16="http://schemas.microsoft.com/office/drawing/2014/main" id="{FCC69553-A34A-4772-B943-301F08EE92E5}"/>
              </a:ext>
            </a:extLst>
          </p:cNvPr>
          <p:cNvSpPr/>
          <p:nvPr/>
        </p:nvSpPr>
        <p:spPr>
          <a:xfrm>
            <a:off x="153257" y="710442"/>
            <a:ext cx="7393437" cy="1600438"/>
          </a:xfrm>
          <a:prstGeom prst="rect">
            <a:avLst/>
          </a:prstGeom>
        </p:spPr>
        <p:txBody>
          <a:bodyPr wrap="square">
            <a:spAutoFit/>
          </a:bodyPr>
          <a:lstStyle/>
          <a:p>
            <a:r>
              <a:rPr lang="en-US" sz="1400" b="1" dirty="0">
                <a:latin typeface="Calibri Light" panose="020F0302020204030204" pitchFamily="34" charset="0"/>
                <a:cs typeface="Calibri Light" panose="020F0302020204030204" pitchFamily="34" charset="0"/>
              </a:rPr>
              <a:t>NES RECOMMENDATION</a:t>
            </a:r>
            <a:br>
              <a:rPr lang="en-US" sz="1400" dirty="0">
                <a:latin typeface="Calibri Light" panose="020F0302020204030204" pitchFamily="34" charset="0"/>
                <a:cs typeface="Calibri Light" panose="020F0302020204030204" pitchFamily="34" charset="0"/>
              </a:rPr>
            </a:br>
            <a:endParaRPr lang="en-US" sz="1400" dirty="0">
              <a:latin typeface="Calibri Light" panose="020F0302020204030204" pitchFamily="34" charset="0"/>
              <a:cs typeface="Calibri Light" panose="020F0302020204030204" pitchFamily="34" charset="0"/>
            </a:endParaRPr>
          </a:p>
          <a:p>
            <a:r>
              <a:rPr lang="en-US" sz="1400" dirty="0">
                <a:latin typeface="Calibri Light" panose="020F0302020204030204" pitchFamily="34" charset="0"/>
                <a:cs typeface="Calibri Light" panose="020F0302020204030204" pitchFamily="34" charset="0"/>
              </a:rPr>
              <a:t>One of the immediate benefits of NES#17 was it stimulated the most comprehensive cost-based, and investment-focused sector master plans in Nigeria’s history, leading to the most extensive sector by sector investment promotion in drive in Modern Nigeria. </a:t>
            </a:r>
          </a:p>
          <a:p>
            <a:r>
              <a:rPr lang="en-US" sz="1400" dirty="0">
                <a:latin typeface="Calibri Light" panose="020F0302020204030204" pitchFamily="34" charset="0"/>
                <a:cs typeface="Calibri Light" panose="020F0302020204030204" pitchFamily="34" charset="0"/>
              </a:rPr>
              <a:t>The NES noted that given the key sector plans private sector investments across all sectors had to grow to between $35Billion to $40 Billion per annum.</a:t>
            </a:r>
          </a:p>
        </p:txBody>
      </p:sp>
    </p:spTree>
    <p:extLst>
      <p:ext uri="{BB962C8B-B14F-4D97-AF65-F5344CB8AC3E}">
        <p14:creationId xmlns:p14="http://schemas.microsoft.com/office/powerpoint/2010/main" val="242112681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7" name="Straight Connector 66">
            <a:extLst>
              <a:ext uri="{FF2B5EF4-FFF2-40B4-BE49-F238E27FC236}">
                <a16:creationId xmlns:a16="http://schemas.microsoft.com/office/drawing/2014/main" id="{0F863A70-4CDB-41BC-A53F-1DDD03BC0601}"/>
              </a:ext>
            </a:extLst>
          </p:cNvPr>
          <p:cNvCxnSpPr/>
          <p:nvPr/>
        </p:nvCxnSpPr>
        <p:spPr>
          <a:xfrm flipV="1">
            <a:off x="10390610" y="3190458"/>
            <a:ext cx="0" cy="556633"/>
          </a:xfrm>
          <a:prstGeom prst="line">
            <a:avLst/>
          </a:prstGeom>
          <a:ln w="28575">
            <a:solidFill>
              <a:schemeClr val="accent3"/>
            </a:solidFill>
            <a:tailEnd type="oval" w="lg" len="lg"/>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689E6FCA-BC25-4DB4-940A-013448585C12}"/>
              </a:ext>
            </a:extLst>
          </p:cNvPr>
          <p:cNvCxnSpPr/>
          <p:nvPr/>
        </p:nvCxnSpPr>
        <p:spPr>
          <a:xfrm>
            <a:off x="1060799" y="4132668"/>
            <a:ext cx="0" cy="555317"/>
          </a:xfrm>
          <a:prstGeom prst="line">
            <a:avLst/>
          </a:prstGeom>
          <a:ln w="28575">
            <a:solidFill>
              <a:schemeClr val="accent2"/>
            </a:solidFill>
            <a:tailEnd type="oval" w="lg" len="lg"/>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5008871" y="4132667"/>
            <a:ext cx="0" cy="555317"/>
          </a:xfrm>
          <a:prstGeom prst="line">
            <a:avLst/>
          </a:prstGeom>
          <a:ln w="28575">
            <a:solidFill>
              <a:schemeClr val="accent2"/>
            </a:solidFill>
            <a:tailEnd type="oval" w="lg" len="lg"/>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292234" y="267858"/>
            <a:ext cx="3606410" cy="664606"/>
          </a:xfrm>
          <a:prstGeom prst="rect">
            <a:avLst/>
          </a:prstGeom>
          <a:noFill/>
        </p:spPr>
        <p:txBody>
          <a:bodyPr wrap="square" rtlCol="0">
            <a:spAutoFit/>
          </a:bodyPr>
          <a:lstStyle/>
          <a:p>
            <a:pPr algn="ctr" defTabSz="914217">
              <a:lnSpc>
                <a:spcPts val="5000"/>
              </a:lnSpc>
            </a:pPr>
            <a:r>
              <a:rPr lang="en-US" sz="2700" b="1" dirty="0">
                <a:solidFill>
                  <a:srgbClr val="445469"/>
                </a:solidFill>
                <a:latin typeface="Montserrat Bold" charset="0"/>
                <a:ea typeface="Montserrat Bold" charset="0"/>
                <a:cs typeface="Montserrat Bold" charset="0"/>
              </a:rPr>
              <a:t>AVIATION REFORMS</a:t>
            </a:r>
          </a:p>
        </p:txBody>
      </p:sp>
      <p:grpSp>
        <p:nvGrpSpPr>
          <p:cNvPr id="4" name="Group 3">
            <a:extLst>
              <a:ext uri="{FF2B5EF4-FFF2-40B4-BE49-F238E27FC236}">
                <a16:creationId xmlns:a16="http://schemas.microsoft.com/office/drawing/2014/main" id="{48E93927-D451-479B-85A5-F2BA94E2EAE2}"/>
              </a:ext>
            </a:extLst>
          </p:cNvPr>
          <p:cNvGrpSpPr/>
          <p:nvPr/>
        </p:nvGrpSpPr>
        <p:grpSpPr>
          <a:xfrm>
            <a:off x="10486" y="3747091"/>
            <a:ext cx="6024582" cy="643399"/>
            <a:chOff x="1523895" y="6836357"/>
            <a:chExt cx="16778772" cy="1781625"/>
          </a:xfrm>
        </p:grpSpPr>
        <p:sp>
          <p:nvSpPr>
            <p:cNvPr id="57" name="Freeform 21">
              <a:extLst>
                <a:ext uri="{FF2B5EF4-FFF2-40B4-BE49-F238E27FC236}">
                  <a16:creationId xmlns:a16="http://schemas.microsoft.com/office/drawing/2014/main" id="{F4790610-3B4F-4DF1-B650-A025C2FAF032}"/>
                </a:ext>
              </a:extLst>
            </p:cNvPr>
            <p:cNvSpPr/>
            <p:nvPr/>
          </p:nvSpPr>
          <p:spPr>
            <a:xfrm>
              <a:off x="12452315" y="6856090"/>
              <a:ext cx="5850352" cy="1761892"/>
            </a:xfrm>
            <a:custGeom>
              <a:avLst/>
              <a:gdLst>
                <a:gd name="connsiteX0" fmla="*/ 0 w 4388294"/>
                <a:gd name="connsiteY0" fmla="*/ 0 h 1755317"/>
                <a:gd name="connsiteX1" fmla="*/ 3510636 w 4388294"/>
                <a:gd name="connsiteY1" fmla="*/ 0 h 1755317"/>
                <a:gd name="connsiteX2" fmla="*/ 4388294 w 4388294"/>
                <a:gd name="connsiteY2" fmla="*/ 877659 h 1755317"/>
                <a:gd name="connsiteX3" fmla="*/ 3510636 w 4388294"/>
                <a:gd name="connsiteY3" fmla="*/ 1755317 h 1755317"/>
                <a:gd name="connsiteX4" fmla="*/ 0 w 4388294"/>
                <a:gd name="connsiteY4" fmla="*/ 1755317 h 1755317"/>
                <a:gd name="connsiteX5" fmla="*/ 877659 w 4388294"/>
                <a:gd name="connsiteY5" fmla="*/ 877659 h 1755317"/>
                <a:gd name="connsiteX6" fmla="*/ 0 w 4388294"/>
                <a:gd name="connsiteY6" fmla="*/ 0 h 17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8294" h="1755317">
                  <a:moveTo>
                    <a:pt x="0" y="0"/>
                  </a:moveTo>
                  <a:lnTo>
                    <a:pt x="3510636" y="0"/>
                  </a:lnTo>
                  <a:lnTo>
                    <a:pt x="4388294" y="877659"/>
                  </a:lnTo>
                  <a:lnTo>
                    <a:pt x="3510636" y="1755317"/>
                  </a:lnTo>
                  <a:lnTo>
                    <a:pt x="0" y="1755317"/>
                  </a:lnTo>
                  <a:lnTo>
                    <a:pt x="877659" y="877659"/>
                  </a:lnTo>
                  <a:lnTo>
                    <a:pt x="0" y="0"/>
                  </a:lnTo>
                  <a:close/>
                </a:path>
              </a:pathLst>
            </a:custGeom>
            <a:solidFill>
              <a:schemeClr val="accent4"/>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568846" tIns="43339" rIns="482168" bIns="43339" numCol="1" spcCol="1270" anchor="ctr" anchorCtr="0">
              <a:noAutofit/>
            </a:bodyPr>
            <a:lstStyle/>
            <a:p>
              <a:pPr algn="ctr" defTabSz="1444625">
                <a:lnSpc>
                  <a:spcPct val="90000"/>
                </a:lnSpc>
                <a:spcBef>
                  <a:spcPct val="0"/>
                </a:spcBef>
                <a:spcAft>
                  <a:spcPct val="35000"/>
                </a:spcAft>
              </a:pPr>
              <a:endParaRPr lang="en-US" sz="3250" dirty="0">
                <a:solidFill>
                  <a:srgbClr val="FFFFFF"/>
                </a:solidFill>
                <a:latin typeface="Open Sans Regular" charset="0"/>
              </a:endParaRPr>
            </a:p>
          </p:txBody>
        </p:sp>
        <p:sp>
          <p:nvSpPr>
            <p:cNvPr id="22" name="Freeform 21"/>
            <p:cNvSpPr/>
            <p:nvPr/>
          </p:nvSpPr>
          <p:spPr>
            <a:xfrm>
              <a:off x="1523895" y="6836357"/>
              <a:ext cx="5850351" cy="1761892"/>
            </a:xfrm>
            <a:custGeom>
              <a:avLst/>
              <a:gdLst>
                <a:gd name="connsiteX0" fmla="*/ 0 w 4388294"/>
                <a:gd name="connsiteY0" fmla="*/ 0 h 1755317"/>
                <a:gd name="connsiteX1" fmla="*/ 3510636 w 4388294"/>
                <a:gd name="connsiteY1" fmla="*/ 0 h 1755317"/>
                <a:gd name="connsiteX2" fmla="*/ 4388294 w 4388294"/>
                <a:gd name="connsiteY2" fmla="*/ 877659 h 1755317"/>
                <a:gd name="connsiteX3" fmla="*/ 3510636 w 4388294"/>
                <a:gd name="connsiteY3" fmla="*/ 1755317 h 1755317"/>
                <a:gd name="connsiteX4" fmla="*/ 0 w 4388294"/>
                <a:gd name="connsiteY4" fmla="*/ 1755317 h 1755317"/>
                <a:gd name="connsiteX5" fmla="*/ 877659 w 4388294"/>
                <a:gd name="connsiteY5" fmla="*/ 877659 h 1755317"/>
                <a:gd name="connsiteX6" fmla="*/ 0 w 4388294"/>
                <a:gd name="connsiteY6" fmla="*/ 0 h 17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8294" h="1755317">
                  <a:moveTo>
                    <a:pt x="0" y="0"/>
                  </a:moveTo>
                  <a:lnTo>
                    <a:pt x="3510636" y="0"/>
                  </a:lnTo>
                  <a:lnTo>
                    <a:pt x="4388294" y="877659"/>
                  </a:lnTo>
                  <a:lnTo>
                    <a:pt x="3510636" y="1755317"/>
                  </a:lnTo>
                  <a:lnTo>
                    <a:pt x="0" y="1755317"/>
                  </a:lnTo>
                  <a:lnTo>
                    <a:pt x="877659" y="877659"/>
                  </a:lnTo>
                  <a:lnTo>
                    <a:pt x="0" y="0"/>
                  </a:lnTo>
                  <a:close/>
                </a:path>
              </a:pathLst>
            </a:custGeom>
            <a:solidFill>
              <a:schemeClr val="accent1"/>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568846" tIns="43339" rIns="482168" bIns="43339" numCol="1" spcCol="1270" anchor="ctr" anchorCtr="0">
              <a:noAutofit/>
            </a:bodyPr>
            <a:lstStyle/>
            <a:p>
              <a:pPr algn="ctr" defTabSz="1444625">
                <a:lnSpc>
                  <a:spcPct val="90000"/>
                </a:lnSpc>
                <a:spcBef>
                  <a:spcPct val="0"/>
                </a:spcBef>
                <a:spcAft>
                  <a:spcPct val="35000"/>
                </a:spcAft>
              </a:pPr>
              <a:endParaRPr lang="en-US" sz="3250" dirty="0">
                <a:solidFill>
                  <a:srgbClr val="FFFFFF"/>
                </a:solidFill>
                <a:latin typeface="Open Sans Regular" charset="0"/>
              </a:endParaRPr>
            </a:p>
          </p:txBody>
        </p:sp>
        <p:grpSp>
          <p:nvGrpSpPr>
            <p:cNvPr id="3" name="Group 2">
              <a:extLst>
                <a:ext uri="{FF2B5EF4-FFF2-40B4-BE49-F238E27FC236}">
                  <a16:creationId xmlns:a16="http://schemas.microsoft.com/office/drawing/2014/main" id="{4A1C1EC1-A1AD-406E-AC4A-AE63B567D4C3}"/>
                </a:ext>
              </a:extLst>
            </p:cNvPr>
            <p:cNvGrpSpPr/>
            <p:nvPr/>
          </p:nvGrpSpPr>
          <p:grpSpPr>
            <a:xfrm>
              <a:off x="2830759" y="6836357"/>
              <a:ext cx="14324543" cy="1761892"/>
              <a:chOff x="2830759" y="6836357"/>
              <a:chExt cx="14324543" cy="1761892"/>
            </a:xfrm>
          </p:grpSpPr>
          <p:sp>
            <p:nvSpPr>
              <p:cNvPr id="24" name="Freeform 23"/>
              <p:cNvSpPr/>
              <p:nvPr/>
            </p:nvSpPr>
            <p:spPr>
              <a:xfrm>
                <a:off x="6926884" y="6836357"/>
                <a:ext cx="5850349" cy="1761892"/>
              </a:xfrm>
              <a:custGeom>
                <a:avLst/>
                <a:gdLst>
                  <a:gd name="connsiteX0" fmla="*/ 0 w 4388294"/>
                  <a:gd name="connsiteY0" fmla="*/ 0 h 1755317"/>
                  <a:gd name="connsiteX1" fmla="*/ 3510636 w 4388294"/>
                  <a:gd name="connsiteY1" fmla="*/ 0 h 1755317"/>
                  <a:gd name="connsiteX2" fmla="*/ 4388294 w 4388294"/>
                  <a:gd name="connsiteY2" fmla="*/ 877659 h 1755317"/>
                  <a:gd name="connsiteX3" fmla="*/ 3510636 w 4388294"/>
                  <a:gd name="connsiteY3" fmla="*/ 1755317 h 1755317"/>
                  <a:gd name="connsiteX4" fmla="*/ 0 w 4388294"/>
                  <a:gd name="connsiteY4" fmla="*/ 1755317 h 1755317"/>
                  <a:gd name="connsiteX5" fmla="*/ 877659 w 4388294"/>
                  <a:gd name="connsiteY5" fmla="*/ 877659 h 1755317"/>
                  <a:gd name="connsiteX6" fmla="*/ 0 w 4388294"/>
                  <a:gd name="connsiteY6" fmla="*/ 0 h 17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8294" h="1755317">
                    <a:moveTo>
                      <a:pt x="0" y="0"/>
                    </a:moveTo>
                    <a:lnTo>
                      <a:pt x="3510636" y="0"/>
                    </a:lnTo>
                    <a:lnTo>
                      <a:pt x="4388294" y="877659"/>
                    </a:lnTo>
                    <a:lnTo>
                      <a:pt x="3510636" y="1755317"/>
                    </a:lnTo>
                    <a:lnTo>
                      <a:pt x="0" y="1755317"/>
                    </a:lnTo>
                    <a:lnTo>
                      <a:pt x="877659" y="877659"/>
                    </a:lnTo>
                    <a:lnTo>
                      <a:pt x="0" y="0"/>
                    </a:lnTo>
                    <a:close/>
                  </a:path>
                </a:pathLst>
              </a:custGeom>
              <a:solidFill>
                <a:schemeClr val="accent2"/>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568846" tIns="43339" rIns="482168" bIns="43339" numCol="1" spcCol="1270" anchor="ctr" anchorCtr="0">
                <a:noAutofit/>
              </a:bodyPr>
              <a:lstStyle/>
              <a:p>
                <a:pPr algn="ctr" defTabSz="1444625">
                  <a:lnSpc>
                    <a:spcPct val="90000"/>
                  </a:lnSpc>
                  <a:spcBef>
                    <a:spcPct val="0"/>
                  </a:spcBef>
                  <a:spcAft>
                    <a:spcPct val="35000"/>
                  </a:spcAft>
                </a:pPr>
                <a:endParaRPr lang="en-US" sz="3250" dirty="0">
                  <a:solidFill>
                    <a:srgbClr val="FFFFFF"/>
                  </a:solidFill>
                  <a:latin typeface="Open Sans Regular" charset="0"/>
                </a:endParaRPr>
              </a:p>
            </p:txBody>
          </p:sp>
          <p:grpSp>
            <p:nvGrpSpPr>
              <p:cNvPr id="2" name="Group 1">
                <a:extLst>
                  <a:ext uri="{FF2B5EF4-FFF2-40B4-BE49-F238E27FC236}">
                    <a16:creationId xmlns:a16="http://schemas.microsoft.com/office/drawing/2014/main" id="{98410694-BCBF-4B6A-B227-F594C5D6A03A}"/>
                  </a:ext>
                </a:extLst>
              </p:cNvPr>
              <p:cNvGrpSpPr/>
              <p:nvPr/>
            </p:nvGrpSpPr>
            <p:grpSpPr>
              <a:xfrm>
                <a:off x="2830759" y="7163336"/>
                <a:ext cx="14324543" cy="1107937"/>
                <a:chOff x="2830759" y="7163336"/>
                <a:chExt cx="14324543" cy="1107937"/>
              </a:xfrm>
            </p:grpSpPr>
            <p:sp>
              <p:nvSpPr>
                <p:cNvPr id="29" name="TextBox 28"/>
                <p:cNvSpPr txBox="1"/>
                <p:nvPr/>
              </p:nvSpPr>
              <p:spPr>
                <a:xfrm>
                  <a:off x="2830759" y="7163336"/>
                  <a:ext cx="3238511" cy="1107937"/>
                </a:xfrm>
                <a:prstGeom prst="rect">
                  <a:avLst/>
                </a:prstGeom>
                <a:noFill/>
              </p:spPr>
              <p:txBody>
                <a:bodyPr wrap="none" rtlCol="0" anchor="ctr" anchorCtr="0">
                  <a:spAutoFit/>
                </a:bodyPr>
                <a:lstStyle/>
                <a:p>
                  <a:pPr algn="ctr" defTabSz="914217"/>
                  <a:r>
                    <a:rPr lang="en-US" sz="2000" b="1" dirty="0">
                      <a:solidFill>
                        <a:srgbClr val="FFFFFF"/>
                      </a:solidFill>
                      <a:latin typeface="Montserrat Bold" charset="0"/>
                      <a:ea typeface="Montserrat Bold" charset="0"/>
                      <a:cs typeface="Montserrat Bold" charset="0"/>
                    </a:rPr>
                    <a:t>contracts</a:t>
                  </a:r>
                </a:p>
              </p:txBody>
            </p:sp>
            <p:sp>
              <p:nvSpPr>
                <p:cNvPr id="30" name="TextBox 29"/>
                <p:cNvSpPr txBox="1"/>
                <p:nvPr/>
              </p:nvSpPr>
              <p:spPr>
                <a:xfrm>
                  <a:off x="8068021" y="7205952"/>
                  <a:ext cx="4333905" cy="1022710"/>
                </a:xfrm>
                <a:prstGeom prst="rect">
                  <a:avLst/>
                </a:prstGeom>
                <a:noFill/>
              </p:spPr>
              <p:txBody>
                <a:bodyPr wrap="none" rtlCol="0" anchor="ctr" anchorCtr="0">
                  <a:spAutoFit/>
                </a:bodyPr>
                <a:lstStyle/>
                <a:p>
                  <a:pPr algn="ctr" defTabSz="914217"/>
                  <a:r>
                    <a:rPr lang="en-US" b="1" dirty="0">
                      <a:solidFill>
                        <a:schemeClr val="bg1"/>
                      </a:solidFill>
                      <a:latin typeface="Montserrat Bold" charset="0"/>
                      <a:ea typeface="Montserrat Bold" charset="0"/>
                      <a:cs typeface="Montserrat Bold" charset="0"/>
                    </a:rPr>
                    <a:t>Accountability</a:t>
                  </a:r>
                </a:p>
              </p:txBody>
            </p:sp>
            <p:sp>
              <p:nvSpPr>
                <p:cNvPr id="59" name="TextBox 58">
                  <a:extLst>
                    <a:ext uri="{FF2B5EF4-FFF2-40B4-BE49-F238E27FC236}">
                      <a16:creationId xmlns:a16="http://schemas.microsoft.com/office/drawing/2014/main" id="{2666E645-A78A-499E-88EE-02786FD3694B}"/>
                    </a:ext>
                  </a:extLst>
                </p:cNvPr>
                <p:cNvSpPr txBox="1"/>
                <p:nvPr/>
              </p:nvSpPr>
              <p:spPr>
                <a:xfrm>
                  <a:off x="13792678" y="7227255"/>
                  <a:ext cx="3362624" cy="980097"/>
                </a:xfrm>
                <a:prstGeom prst="rect">
                  <a:avLst/>
                </a:prstGeom>
                <a:noFill/>
              </p:spPr>
              <p:txBody>
                <a:bodyPr wrap="none" rtlCol="0" anchor="ctr" anchorCtr="0">
                  <a:spAutoFit/>
                </a:bodyPr>
                <a:lstStyle/>
                <a:p>
                  <a:pPr algn="ctr" defTabSz="914217"/>
                  <a:r>
                    <a:rPr lang="en-US" sz="1700" b="1" dirty="0">
                      <a:solidFill>
                        <a:schemeClr val="bg1"/>
                      </a:solidFill>
                      <a:latin typeface="Montserrat Bold" charset="0"/>
                      <a:ea typeface="Montserrat Bold" charset="0"/>
                      <a:cs typeface="Montserrat Bold" charset="0"/>
                    </a:rPr>
                    <a:t>Benchmark</a:t>
                  </a:r>
                </a:p>
              </p:txBody>
            </p:sp>
          </p:grpSp>
        </p:grpSp>
      </p:grpSp>
      <p:grpSp>
        <p:nvGrpSpPr>
          <p:cNvPr id="5" name="Group 4">
            <a:extLst>
              <a:ext uri="{FF2B5EF4-FFF2-40B4-BE49-F238E27FC236}">
                <a16:creationId xmlns:a16="http://schemas.microsoft.com/office/drawing/2014/main" id="{1EE63DEC-CA2B-4DA0-976D-2BB988BE47BE}"/>
              </a:ext>
            </a:extLst>
          </p:cNvPr>
          <p:cNvGrpSpPr/>
          <p:nvPr/>
        </p:nvGrpSpPr>
        <p:grpSpPr>
          <a:xfrm>
            <a:off x="6477736" y="3624754"/>
            <a:ext cx="5625916" cy="892365"/>
            <a:chOff x="11337627" y="6813519"/>
            <a:chExt cx="11251832" cy="1784730"/>
          </a:xfrm>
        </p:grpSpPr>
        <p:sp>
          <p:nvSpPr>
            <p:cNvPr id="26" name="Freeform 25"/>
            <p:cNvSpPr/>
            <p:nvPr/>
          </p:nvSpPr>
          <p:spPr>
            <a:xfrm>
              <a:off x="11337627" y="6813519"/>
              <a:ext cx="5850350" cy="1761892"/>
            </a:xfrm>
            <a:custGeom>
              <a:avLst/>
              <a:gdLst>
                <a:gd name="connsiteX0" fmla="*/ 0 w 4388294"/>
                <a:gd name="connsiteY0" fmla="*/ 0 h 1755317"/>
                <a:gd name="connsiteX1" fmla="*/ 3510636 w 4388294"/>
                <a:gd name="connsiteY1" fmla="*/ 0 h 1755317"/>
                <a:gd name="connsiteX2" fmla="*/ 4388294 w 4388294"/>
                <a:gd name="connsiteY2" fmla="*/ 877659 h 1755317"/>
                <a:gd name="connsiteX3" fmla="*/ 3510636 w 4388294"/>
                <a:gd name="connsiteY3" fmla="*/ 1755317 h 1755317"/>
                <a:gd name="connsiteX4" fmla="*/ 0 w 4388294"/>
                <a:gd name="connsiteY4" fmla="*/ 1755317 h 1755317"/>
                <a:gd name="connsiteX5" fmla="*/ 877659 w 4388294"/>
                <a:gd name="connsiteY5" fmla="*/ 877659 h 1755317"/>
                <a:gd name="connsiteX6" fmla="*/ 0 w 4388294"/>
                <a:gd name="connsiteY6" fmla="*/ 0 h 17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8294" h="1755317">
                  <a:moveTo>
                    <a:pt x="0" y="0"/>
                  </a:moveTo>
                  <a:lnTo>
                    <a:pt x="3510636" y="0"/>
                  </a:lnTo>
                  <a:lnTo>
                    <a:pt x="4388294" y="877659"/>
                  </a:lnTo>
                  <a:lnTo>
                    <a:pt x="3510636" y="1755317"/>
                  </a:lnTo>
                  <a:lnTo>
                    <a:pt x="0" y="1755317"/>
                  </a:lnTo>
                  <a:lnTo>
                    <a:pt x="877659" y="877659"/>
                  </a:lnTo>
                  <a:lnTo>
                    <a:pt x="0" y="0"/>
                  </a:lnTo>
                  <a:close/>
                </a:path>
              </a:pathLst>
            </a:custGeom>
            <a:solidFill>
              <a:schemeClr val="accent3"/>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568846" tIns="43339" rIns="482168" bIns="43339" numCol="1" spcCol="1270" anchor="ctr" anchorCtr="0">
              <a:noAutofit/>
            </a:bodyPr>
            <a:lstStyle/>
            <a:p>
              <a:pPr algn="ctr" defTabSz="1444625">
                <a:lnSpc>
                  <a:spcPct val="90000"/>
                </a:lnSpc>
                <a:spcBef>
                  <a:spcPct val="0"/>
                </a:spcBef>
                <a:spcAft>
                  <a:spcPct val="35000"/>
                </a:spcAft>
              </a:pPr>
              <a:endParaRPr lang="en-US" sz="3250" dirty="0">
                <a:solidFill>
                  <a:srgbClr val="FFFFFF"/>
                </a:solidFill>
                <a:latin typeface="Open Sans Regular" charset="0"/>
              </a:endParaRPr>
            </a:p>
          </p:txBody>
        </p:sp>
        <p:sp>
          <p:nvSpPr>
            <p:cNvPr id="27" name="Freeform 26"/>
            <p:cNvSpPr/>
            <p:nvPr/>
          </p:nvSpPr>
          <p:spPr>
            <a:xfrm>
              <a:off x="16739110" y="6836357"/>
              <a:ext cx="5850349" cy="1761892"/>
            </a:xfrm>
            <a:custGeom>
              <a:avLst/>
              <a:gdLst>
                <a:gd name="connsiteX0" fmla="*/ 0 w 4388294"/>
                <a:gd name="connsiteY0" fmla="*/ 0 h 1755317"/>
                <a:gd name="connsiteX1" fmla="*/ 3510636 w 4388294"/>
                <a:gd name="connsiteY1" fmla="*/ 0 h 1755317"/>
                <a:gd name="connsiteX2" fmla="*/ 4388294 w 4388294"/>
                <a:gd name="connsiteY2" fmla="*/ 877659 h 1755317"/>
                <a:gd name="connsiteX3" fmla="*/ 3510636 w 4388294"/>
                <a:gd name="connsiteY3" fmla="*/ 1755317 h 1755317"/>
                <a:gd name="connsiteX4" fmla="*/ 0 w 4388294"/>
                <a:gd name="connsiteY4" fmla="*/ 1755317 h 1755317"/>
                <a:gd name="connsiteX5" fmla="*/ 877659 w 4388294"/>
                <a:gd name="connsiteY5" fmla="*/ 877659 h 1755317"/>
                <a:gd name="connsiteX6" fmla="*/ 0 w 4388294"/>
                <a:gd name="connsiteY6" fmla="*/ 0 h 17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8294" h="1755317">
                  <a:moveTo>
                    <a:pt x="0" y="0"/>
                  </a:moveTo>
                  <a:lnTo>
                    <a:pt x="3510636" y="0"/>
                  </a:lnTo>
                  <a:lnTo>
                    <a:pt x="4388294" y="877659"/>
                  </a:lnTo>
                  <a:lnTo>
                    <a:pt x="3510636" y="1755317"/>
                  </a:lnTo>
                  <a:lnTo>
                    <a:pt x="0" y="1755317"/>
                  </a:lnTo>
                  <a:lnTo>
                    <a:pt x="877659" y="877659"/>
                  </a:lnTo>
                  <a:lnTo>
                    <a:pt x="0" y="0"/>
                  </a:lnTo>
                  <a:close/>
                </a:path>
              </a:pathLst>
            </a:custGeom>
            <a:solidFill>
              <a:schemeClr val="accent4"/>
            </a:solid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568846" tIns="43339" rIns="482168" bIns="43339" numCol="1" spcCol="1270" anchor="ctr" anchorCtr="0">
              <a:noAutofit/>
            </a:bodyPr>
            <a:lstStyle/>
            <a:p>
              <a:pPr algn="ctr" defTabSz="1444625">
                <a:lnSpc>
                  <a:spcPct val="90000"/>
                </a:lnSpc>
                <a:spcBef>
                  <a:spcPct val="0"/>
                </a:spcBef>
                <a:spcAft>
                  <a:spcPct val="35000"/>
                </a:spcAft>
              </a:pPr>
              <a:endParaRPr lang="en-US" sz="3250" dirty="0">
                <a:solidFill>
                  <a:srgbClr val="FFFFFF"/>
                </a:solidFill>
                <a:latin typeface="Open Sans Regular" charset="0"/>
              </a:endParaRPr>
            </a:p>
          </p:txBody>
        </p:sp>
        <p:sp>
          <p:nvSpPr>
            <p:cNvPr id="28" name="TextBox 27"/>
            <p:cNvSpPr txBox="1"/>
            <p:nvPr/>
          </p:nvSpPr>
          <p:spPr>
            <a:xfrm>
              <a:off x="18277429" y="7246335"/>
              <a:ext cx="2773710" cy="800220"/>
            </a:xfrm>
            <a:prstGeom prst="rect">
              <a:avLst/>
            </a:prstGeom>
            <a:noFill/>
          </p:spPr>
          <p:txBody>
            <a:bodyPr wrap="none" rtlCol="0" anchor="ctr" anchorCtr="0">
              <a:spAutoFit/>
            </a:bodyPr>
            <a:lstStyle/>
            <a:p>
              <a:pPr algn="ctr" defTabSz="914217"/>
              <a:r>
                <a:rPr lang="en-US" sz="2000" b="1" dirty="0">
                  <a:solidFill>
                    <a:srgbClr val="FFFFFF"/>
                  </a:solidFill>
                  <a:latin typeface="Montserrat Bold" charset="0"/>
                  <a:ea typeface="Montserrat Bold" charset="0"/>
                  <a:cs typeface="Montserrat Bold" charset="0"/>
                </a:rPr>
                <a:t>Investment</a:t>
              </a:r>
            </a:p>
          </p:txBody>
        </p:sp>
        <p:sp>
          <p:nvSpPr>
            <p:cNvPr id="31" name="TextBox 30"/>
            <p:cNvSpPr txBox="1"/>
            <p:nvPr/>
          </p:nvSpPr>
          <p:spPr>
            <a:xfrm>
              <a:off x="12665295" y="7264387"/>
              <a:ext cx="3327324" cy="800220"/>
            </a:xfrm>
            <a:prstGeom prst="rect">
              <a:avLst/>
            </a:prstGeom>
            <a:noFill/>
          </p:spPr>
          <p:txBody>
            <a:bodyPr wrap="none" rtlCol="0" anchor="ctr" anchorCtr="0">
              <a:spAutoFit/>
            </a:bodyPr>
            <a:lstStyle/>
            <a:p>
              <a:pPr algn="ctr" defTabSz="914217"/>
              <a:r>
                <a:rPr lang="en-US" sz="2000" b="1" dirty="0">
                  <a:solidFill>
                    <a:srgbClr val="FFFFFF"/>
                  </a:solidFill>
                  <a:latin typeface="Montserrat Bold" charset="0"/>
                  <a:ea typeface="Montserrat Bold" charset="0"/>
                  <a:cs typeface="Montserrat Bold" charset="0"/>
                </a:rPr>
                <a:t>Private Sector</a:t>
              </a:r>
            </a:p>
          </p:txBody>
        </p:sp>
      </p:grpSp>
      <p:cxnSp>
        <p:nvCxnSpPr>
          <p:cNvPr id="32" name="Straight Connector 31"/>
          <p:cNvCxnSpPr/>
          <p:nvPr/>
        </p:nvCxnSpPr>
        <p:spPr>
          <a:xfrm flipV="1">
            <a:off x="7677297" y="3197584"/>
            <a:ext cx="0" cy="556633"/>
          </a:xfrm>
          <a:prstGeom prst="line">
            <a:avLst/>
          </a:prstGeom>
          <a:ln w="28575">
            <a:solidFill>
              <a:schemeClr val="accent3"/>
            </a:solidFill>
            <a:tailEnd type="oval" w="lg" len="lg"/>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674439E3-262F-4E27-8C45-FBC132C3A82F}"/>
              </a:ext>
            </a:extLst>
          </p:cNvPr>
          <p:cNvGrpSpPr/>
          <p:nvPr/>
        </p:nvGrpSpPr>
        <p:grpSpPr>
          <a:xfrm>
            <a:off x="6034023" y="1072415"/>
            <a:ext cx="284313" cy="5608354"/>
            <a:chOff x="5528448" y="1032289"/>
            <a:chExt cx="284313" cy="5608354"/>
          </a:xfrm>
        </p:grpSpPr>
        <p:cxnSp>
          <p:nvCxnSpPr>
            <p:cNvPr id="45" name="Straight Connector 44">
              <a:extLst>
                <a:ext uri="{FF2B5EF4-FFF2-40B4-BE49-F238E27FC236}">
                  <a16:creationId xmlns:a16="http://schemas.microsoft.com/office/drawing/2014/main" id="{8061D87E-349C-43F1-9185-A1457EF0C769}"/>
                </a:ext>
              </a:extLst>
            </p:cNvPr>
            <p:cNvCxnSpPr/>
            <p:nvPr/>
          </p:nvCxnSpPr>
          <p:spPr>
            <a:xfrm>
              <a:off x="5666948" y="1032289"/>
              <a:ext cx="0" cy="5608354"/>
            </a:xfrm>
            <a:prstGeom prst="line">
              <a:avLst/>
            </a:prstGeom>
            <a:noFill/>
            <a:ln w="6350" cap="flat" cmpd="sng" algn="ctr">
              <a:solidFill>
                <a:sysClr val="window" lastClr="FFFFFF">
                  <a:lumMod val="50000"/>
                </a:sysClr>
              </a:solidFill>
              <a:prstDash val="solid"/>
              <a:miter lim="800000"/>
            </a:ln>
            <a:effectLst/>
          </p:spPr>
        </p:cxnSp>
        <p:grpSp>
          <p:nvGrpSpPr>
            <p:cNvPr id="46" name="Group 45">
              <a:extLst>
                <a:ext uri="{FF2B5EF4-FFF2-40B4-BE49-F238E27FC236}">
                  <a16:creationId xmlns:a16="http://schemas.microsoft.com/office/drawing/2014/main" id="{4EC83A6B-4B25-4B30-9A1D-5C6A43E43037}"/>
                </a:ext>
              </a:extLst>
            </p:cNvPr>
            <p:cNvGrpSpPr/>
            <p:nvPr/>
          </p:nvGrpSpPr>
          <p:grpSpPr>
            <a:xfrm>
              <a:off x="5528448" y="1243333"/>
              <a:ext cx="284313" cy="3186091"/>
              <a:chOff x="5528448" y="1243333"/>
              <a:chExt cx="284313" cy="3186091"/>
            </a:xfrm>
          </p:grpSpPr>
          <p:sp>
            <p:nvSpPr>
              <p:cNvPr id="47" name="Flowchart: Connector 46">
                <a:extLst>
                  <a:ext uri="{FF2B5EF4-FFF2-40B4-BE49-F238E27FC236}">
                    <a16:creationId xmlns:a16="http://schemas.microsoft.com/office/drawing/2014/main" id="{BA60C044-4996-4CBB-813C-9A3BECCF8FB2}"/>
                  </a:ext>
                </a:extLst>
              </p:cNvPr>
              <p:cNvSpPr/>
              <p:nvPr/>
            </p:nvSpPr>
            <p:spPr>
              <a:xfrm>
                <a:off x="5528448" y="1243333"/>
                <a:ext cx="276999" cy="276999"/>
              </a:xfrm>
              <a:prstGeom prst="flowChartConnector">
                <a:avLst/>
              </a:prstGeom>
              <a:solidFill>
                <a:srgbClr val="52B47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8" name="Flowchart: Connector 47">
                <a:extLst>
                  <a:ext uri="{FF2B5EF4-FFF2-40B4-BE49-F238E27FC236}">
                    <a16:creationId xmlns:a16="http://schemas.microsoft.com/office/drawing/2014/main" id="{CC1AB213-BFCB-419E-9176-638104F2EC83}"/>
                  </a:ext>
                </a:extLst>
              </p:cNvPr>
              <p:cNvSpPr/>
              <p:nvPr/>
            </p:nvSpPr>
            <p:spPr>
              <a:xfrm>
                <a:off x="5530522" y="2635999"/>
                <a:ext cx="276999" cy="276999"/>
              </a:xfrm>
              <a:prstGeom prst="flowChartConnector">
                <a:avLst/>
              </a:prstGeom>
              <a:solidFill>
                <a:srgbClr val="E7E6E6">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9" name="Flowchart: Connector 48">
                <a:extLst>
                  <a:ext uri="{FF2B5EF4-FFF2-40B4-BE49-F238E27FC236}">
                    <a16:creationId xmlns:a16="http://schemas.microsoft.com/office/drawing/2014/main" id="{9F67DF2C-3831-4946-BCD9-BA1E34EDD605}"/>
                  </a:ext>
                </a:extLst>
              </p:cNvPr>
              <p:cNvSpPr/>
              <p:nvPr/>
            </p:nvSpPr>
            <p:spPr>
              <a:xfrm>
                <a:off x="5535762" y="4152425"/>
                <a:ext cx="276999" cy="276999"/>
              </a:xfrm>
              <a:prstGeom prst="flowChartConnector">
                <a:avLst/>
              </a:prstGeom>
              <a:solidFill>
                <a:srgbClr val="1975B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6" name="Rectangle 5">
            <a:extLst>
              <a:ext uri="{FF2B5EF4-FFF2-40B4-BE49-F238E27FC236}">
                <a16:creationId xmlns:a16="http://schemas.microsoft.com/office/drawing/2014/main" id="{62700C96-45DA-4A44-A969-DBFFCEB5543D}"/>
              </a:ext>
            </a:extLst>
          </p:cNvPr>
          <p:cNvSpPr/>
          <p:nvPr/>
        </p:nvSpPr>
        <p:spPr>
          <a:xfrm>
            <a:off x="302229" y="6488668"/>
            <a:ext cx="3715697" cy="369332"/>
          </a:xfrm>
          <a:prstGeom prst="rect">
            <a:avLst/>
          </a:prstGeom>
        </p:spPr>
        <p:txBody>
          <a:bodyPr wrap="none">
            <a:spAutoFit/>
          </a:bodyPr>
          <a:lstStyle/>
          <a:p>
            <a:r>
              <a:rPr lang="en-US" dirty="0"/>
              <a:t>Governance Performance Contracting</a:t>
            </a:r>
          </a:p>
        </p:txBody>
      </p:sp>
      <p:sp>
        <p:nvSpPr>
          <p:cNvPr id="7" name="Rectangle 6">
            <a:extLst>
              <a:ext uri="{FF2B5EF4-FFF2-40B4-BE49-F238E27FC236}">
                <a16:creationId xmlns:a16="http://schemas.microsoft.com/office/drawing/2014/main" id="{252E77CF-AEAD-4348-9A02-6F581971F7CC}"/>
              </a:ext>
            </a:extLst>
          </p:cNvPr>
          <p:cNvSpPr/>
          <p:nvPr/>
        </p:nvSpPr>
        <p:spPr>
          <a:xfrm>
            <a:off x="6944997" y="987421"/>
            <a:ext cx="2928174" cy="369332"/>
          </a:xfrm>
          <a:prstGeom prst="rect">
            <a:avLst/>
          </a:prstGeom>
        </p:spPr>
        <p:txBody>
          <a:bodyPr wrap="none">
            <a:spAutoFit/>
          </a:bodyPr>
          <a:lstStyle/>
          <a:p>
            <a:r>
              <a:rPr lang="en-US" b="1" dirty="0">
                <a:solidFill>
                  <a:srgbClr val="000000"/>
                </a:solidFill>
                <a:latin typeface="Calibri Light" panose="020F0302020204030204" pitchFamily="34" charset="0"/>
                <a:ea typeface="Calibri" panose="020F0502020204030204" pitchFamily="34" charset="0"/>
              </a:rPr>
              <a:t>National Job Creation Strategy</a:t>
            </a:r>
            <a:endParaRPr lang="en-US" dirty="0"/>
          </a:p>
        </p:txBody>
      </p:sp>
      <p:sp>
        <p:nvSpPr>
          <p:cNvPr id="50" name="Oval 49">
            <a:extLst>
              <a:ext uri="{FF2B5EF4-FFF2-40B4-BE49-F238E27FC236}">
                <a16:creationId xmlns:a16="http://schemas.microsoft.com/office/drawing/2014/main" id="{3E82DD0A-2DB2-4F97-A73C-1A77EEB7CDBD}"/>
              </a:ext>
            </a:extLst>
          </p:cNvPr>
          <p:cNvSpPr/>
          <p:nvPr/>
        </p:nvSpPr>
        <p:spPr>
          <a:xfrm>
            <a:off x="6620629" y="1004753"/>
            <a:ext cx="283891" cy="323165"/>
          </a:xfrm>
          <a:prstGeom prst="ellipse">
            <a:avLst/>
          </a:pr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914217"/>
            <a:endParaRPr lang="x-none" dirty="0">
              <a:solidFill>
                <a:prstClr val="white"/>
              </a:solidFill>
              <a:latin typeface="Lato Light"/>
            </a:endParaRPr>
          </a:p>
        </p:txBody>
      </p:sp>
      <p:sp>
        <p:nvSpPr>
          <p:cNvPr id="51" name="Oval 50">
            <a:extLst>
              <a:ext uri="{FF2B5EF4-FFF2-40B4-BE49-F238E27FC236}">
                <a16:creationId xmlns:a16="http://schemas.microsoft.com/office/drawing/2014/main" id="{7A363161-B55B-4B6C-9752-3CC9293B958B}"/>
              </a:ext>
            </a:extLst>
          </p:cNvPr>
          <p:cNvSpPr/>
          <p:nvPr/>
        </p:nvSpPr>
        <p:spPr>
          <a:xfrm>
            <a:off x="21785" y="6488668"/>
            <a:ext cx="283891" cy="323165"/>
          </a:xfrm>
          <a:prstGeom prst="ellipse">
            <a:avLst/>
          </a:pr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914217"/>
            <a:endParaRPr lang="x-none" dirty="0">
              <a:solidFill>
                <a:prstClr val="white"/>
              </a:solidFill>
              <a:latin typeface="Lato Light"/>
            </a:endParaRPr>
          </a:p>
        </p:txBody>
      </p:sp>
      <p:sp>
        <p:nvSpPr>
          <p:cNvPr id="52" name="Rectangle 1">
            <a:extLst>
              <a:ext uri="{FF2B5EF4-FFF2-40B4-BE49-F238E27FC236}">
                <a16:creationId xmlns:a16="http://schemas.microsoft.com/office/drawing/2014/main" id="{CE87DDC2-98ED-4D29-8BF3-389EE310DF51}"/>
              </a:ext>
            </a:extLst>
          </p:cNvPr>
          <p:cNvSpPr>
            <a:spLocks/>
          </p:cNvSpPr>
          <p:nvPr/>
        </p:nvSpPr>
        <p:spPr bwMode="auto">
          <a:xfrm>
            <a:off x="-66067" y="6457823"/>
            <a:ext cx="444968" cy="384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square" lIns="0" tIns="0" rIns="0" bIns="0" anchor="ctr">
            <a:spAutoFit/>
          </a:bodyPr>
          <a:lstStyle/>
          <a:p>
            <a:pPr algn="ctr" defTabSz="914217"/>
            <a:r>
              <a:rPr lang="en-US" sz="2500" b="1" dirty="0">
                <a:solidFill>
                  <a:schemeClr val="bg1"/>
                </a:solidFill>
                <a:latin typeface="Lato Regular"/>
                <a:ea typeface="ＭＳ Ｐゴシック" charset="0"/>
                <a:cs typeface="Lato Regular"/>
                <a:sym typeface="Bebas Neue" charset="0"/>
              </a:rPr>
              <a:t>1</a:t>
            </a:r>
          </a:p>
        </p:txBody>
      </p:sp>
      <p:sp>
        <p:nvSpPr>
          <p:cNvPr id="53" name="Rectangle 1">
            <a:extLst>
              <a:ext uri="{FF2B5EF4-FFF2-40B4-BE49-F238E27FC236}">
                <a16:creationId xmlns:a16="http://schemas.microsoft.com/office/drawing/2014/main" id="{2F3E8C22-576A-484B-841F-720FBC2A45F0}"/>
              </a:ext>
            </a:extLst>
          </p:cNvPr>
          <p:cNvSpPr>
            <a:spLocks/>
          </p:cNvSpPr>
          <p:nvPr/>
        </p:nvSpPr>
        <p:spPr bwMode="auto">
          <a:xfrm>
            <a:off x="6540090" y="972032"/>
            <a:ext cx="444968" cy="384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square" lIns="0" tIns="0" rIns="0" bIns="0" anchor="ctr">
            <a:spAutoFit/>
          </a:bodyPr>
          <a:lstStyle/>
          <a:p>
            <a:pPr algn="ctr" defTabSz="914217"/>
            <a:r>
              <a:rPr lang="en-US" sz="2500" b="1" dirty="0">
                <a:solidFill>
                  <a:schemeClr val="bg1"/>
                </a:solidFill>
                <a:latin typeface="Lato Regular"/>
                <a:ea typeface="ＭＳ Ｐゴシック" charset="0"/>
                <a:cs typeface="Lato Regular"/>
                <a:sym typeface="Bebas Neue" charset="0"/>
              </a:rPr>
              <a:t>2</a:t>
            </a:r>
          </a:p>
        </p:txBody>
      </p:sp>
      <p:cxnSp>
        <p:nvCxnSpPr>
          <p:cNvPr id="60" name="Straight Connector 59">
            <a:extLst>
              <a:ext uri="{FF2B5EF4-FFF2-40B4-BE49-F238E27FC236}">
                <a16:creationId xmlns:a16="http://schemas.microsoft.com/office/drawing/2014/main" id="{DBE00659-0F2F-46CE-826E-6C0681194BFC}"/>
              </a:ext>
            </a:extLst>
          </p:cNvPr>
          <p:cNvCxnSpPr/>
          <p:nvPr/>
        </p:nvCxnSpPr>
        <p:spPr>
          <a:xfrm>
            <a:off x="3024989" y="4154095"/>
            <a:ext cx="0" cy="555317"/>
          </a:xfrm>
          <a:prstGeom prst="line">
            <a:avLst/>
          </a:prstGeom>
          <a:ln w="28575">
            <a:solidFill>
              <a:schemeClr val="accent4"/>
            </a:solidFill>
            <a:tailEnd type="oval" w="lg" len="lg"/>
          </a:ln>
        </p:spPr>
        <p:style>
          <a:lnRef idx="1">
            <a:schemeClr val="accent1"/>
          </a:lnRef>
          <a:fillRef idx="0">
            <a:schemeClr val="accent1"/>
          </a:fillRef>
          <a:effectRef idx="0">
            <a:schemeClr val="accent1"/>
          </a:effectRef>
          <a:fontRef idx="minor">
            <a:schemeClr val="tx1"/>
          </a:fontRef>
        </p:style>
      </p:cxnSp>
      <p:sp>
        <p:nvSpPr>
          <p:cNvPr id="62" name="Text Placeholder 32">
            <a:extLst>
              <a:ext uri="{FF2B5EF4-FFF2-40B4-BE49-F238E27FC236}">
                <a16:creationId xmlns:a16="http://schemas.microsoft.com/office/drawing/2014/main" id="{C798CA46-2C72-47C8-8875-ABBDF4E8CAA0}"/>
              </a:ext>
            </a:extLst>
          </p:cNvPr>
          <p:cNvSpPr txBox="1">
            <a:spLocks/>
          </p:cNvSpPr>
          <p:nvPr/>
        </p:nvSpPr>
        <p:spPr>
          <a:xfrm>
            <a:off x="166734" y="4960968"/>
            <a:ext cx="1638435" cy="1264621"/>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a:spcBef>
                <a:spcPts val="0"/>
              </a:spcBef>
              <a:spcAft>
                <a:spcPts val="0"/>
              </a:spcAft>
              <a:buNone/>
            </a:pPr>
            <a:r>
              <a:rPr lang="en-US" sz="1400" dirty="0">
                <a:solidFill>
                  <a:srgbClr val="000000"/>
                </a:solidFill>
                <a:latin typeface="Calibri Light" panose="020F0302020204030204" pitchFamily="34" charset="0"/>
                <a:ea typeface="Calibri" panose="020F0502020204030204" pitchFamily="34" charset="0"/>
              </a:rPr>
              <a:t>22</a:t>
            </a:r>
            <a:r>
              <a:rPr lang="en-US" sz="1400" baseline="30000" dirty="0">
                <a:solidFill>
                  <a:srgbClr val="000000"/>
                </a:solidFill>
                <a:latin typeface="Calibri Light" panose="020F0302020204030204" pitchFamily="34" charset="0"/>
                <a:ea typeface="Calibri" panose="020F0502020204030204" pitchFamily="34" charset="0"/>
              </a:rPr>
              <a:t>nd</a:t>
            </a:r>
            <a:r>
              <a:rPr lang="en-US" sz="1400" dirty="0">
                <a:solidFill>
                  <a:srgbClr val="000000"/>
                </a:solidFill>
                <a:latin typeface="Calibri Light" panose="020F0302020204030204" pitchFamily="34" charset="0"/>
                <a:ea typeface="Calibri" panose="020F0502020204030204" pitchFamily="34" charset="0"/>
              </a:rPr>
              <a:t>, August 2012, The President signed performance contracts at the weekly Federal Executive Council (FEC) meeting. </a:t>
            </a:r>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63" name="Text Placeholder 32">
            <a:extLst>
              <a:ext uri="{FF2B5EF4-FFF2-40B4-BE49-F238E27FC236}">
                <a16:creationId xmlns:a16="http://schemas.microsoft.com/office/drawing/2014/main" id="{D37B350D-BDF6-4792-A1D4-464880A86DEC}"/>
              </a:ext>
            </a:extLst>
          </p:cNvPr>
          <p:cNvSpPr txBox="1">
            <a:spLocks/>
          </p:cNvSpPr>
          <p:nvPr/>
        </p:nvSpPr>
        <p:spPr>
          <a:xfrm>
            <a:off x="2358066" y="4970349"/>
            <a:ext cx="1568519" cy="840142"/>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a:spcBef>
                <a:spcPts val="0"/>
              </a:spcBef>
              <a:spcAft>
                <a:spcPts val="0"/>
              </a:spcAft>
              <a:buNone/>
            </a:pPr>
            <a:r>
              <a:rPr lang="en-US" sz="1400" dirty="0">
                <a:solidFill>
                  <a:srgbClr val="000000"/>
                </a:solidFill>
                <a:latin typeface="Calibri Light" panose="020F0302020204030204" pitchFamily="34" charset="0"/>
                <a:ea typeface="Calibri" panose="020F0502020204030204" pitchFamily="34" charset="0"/>
              </a:rPr>
              <a:t>The Performance Contracts signified a new benchmark in public accountability</a:t>
            </a:r>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64" name="Text Placeholder 32">
            <a:extLst>
              <a:ext uri="{FF2B5EF4-FFF2-40B4-BE49-F238E27FC236}">
                <a16:creationId xmlns:a16="http://schemas.microsoft.com/office/drawing/2014/main" id="{57DA915F-4A3E-44C2-898D-38C842906370}"/>
              </a:ext>
            </a:extLst>
          </p:cNvPr>
          <p:cNvSpPr txBox="1">
            <a:spLocks/>
          </p:cNvSpPr>
          <p:nvPr/>
        </p:nvSpPr>
        <p:spPr>
          <a:xfrm>
            <a:off x="4176540" y="4931284"/>
            <a:ext cx="1827392" cy="1132806"/>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a:spcBef>
                <a:spcPts val="0"/>
              </a:spcBef>
              <a:spcAft>
                <a:spcPts val="0"/>
              </a:spcAft>
              <a:buNone/>
            </a:pPr>
            <a:r>
              <a:rPr lang="en-US" sz="1400" dirty="0">
                <a:solidFill>
                  <a:srgbClr val="000000"/>
                </a:solidFill>
                <a:latin typeface="Calibri Light" panose="020F0302020204030204" pitchFamily="34" charset="0"/>
                <a:ea typeface="Calibri" panose="020F0502020204030204" pitchFamily="34" charset="0"/>
              </a:rPr>
              <a:t>The NES had demonstrated benchmarks from other countries illustrating how this worked.</a:t>
            </a:r>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65" name="Text Placeholder 32">
            <a:extLst>
              <a:ext uri="{FF2B5EF4-FFF2-40B4-BE49-F238E27FC236}">
                <a16:creationId xmlns:a16="http://schemas.microsoft.com/office/drawing/2014/main" id="{21A7FFD1-D227-4AF8-8C9D-3B9D7ABF1E93}"/>
              </a:ext>
            </a:extLst>
          </p:cNvPr>
          <p:cNvSpPr txBox="1">
            <a:spLocks/>
          </p:cNvSpPr>
          <p:nvPr/>
        </p:nvSpPr>
        <p:spPr>
          <a:xfrm>
            <a:off x="6761805" y="2478196"/>
            <a:ext cx="1827392" cy="672855"/>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a:spcBef>
                <a:spcPts val="0"/>
              </a:spcBef>
              <a:spcAft>
                <a:spcPts val="0"/>
              </a:spcAft>
              <a:buNone/>
            </a:pPr>
            <a:r>
              <a:rPr lang="en-US" sz="1400" dirty="0">
                <a:solidFill>
                  <a:srgbClr val="000000"/>
                </a:solidFill>
                <a:latin typeface="Calibri Light" panose="020F0302020204030204" pitchFamily="34" charset="0"/>
                <a:ea typeface="Calibri" panose="020F0502020204030204" pitchFamily="34" charset="0"/>
              </a:rPr>
              <a:t>Exploit the private sector’s employment-generation potentials</a:t>
            </a:r>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66" name="Text Placeholder 32">
            <a:extLst>
              <a:ext uri="{FF2B5EF4-FFF2-40B4-BE49-F238E27FC236}">
                <a16:creationId xmlns:a16="http://schemas.microsoft.com/office/drawing/2014/main" id="{00E0F70D-1BB3-49E8-B141-B91B2F29D055}"/>
              </a:ext>
            </a:extLst>
          </p:cNvPr>
          <p:cNvSpPr txBox="1">
            <a:spLocks/>
          </p:cNvSpPr>
          <p:nvPr/>
        </p:nvSpPr>
        <p:spPr>
          <a:xfrm>
            <a:off x="9178478" y="2133966"/>
            <a:ext cx="2432601" cy="1155556"/>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a:spcBef>
                <a:spcPts val="0"/>
              </a:spcBef>
              <a:spcAft>
                <a:spcPts val="0"/>
              </a:spcAft>
              <a:buNone/>
            </a:pPr>
            <a:r>
              <a:rPr lang="en-US" sz="1400" dirty="0">
                <a:solidFill>
                  <a:srgbClr val="000000"/>
                </a:solidFill>
                <a:latin typeface="Calibri Light" panose="020F0302020204030204" pitchFamily="34" charset="0"/>
                <a:ea typeface="Calibri" panose="020F0502020204030204" pitchFamily="34" charset="0"/>
              </a:rPr>
              <a:t>use of </a:t>
            </a:r>
            <a:r>
              <a:rPr lang="en-US" sz="1400" dirty="0" err="1">
                <a:solidFill>
                  <a:srgbClr val="000000"/>
                </a:solidFill>
                <a:latin typeface="Calibri Light" panose="020F0302020204030204" pitchFamily="34" charset="0"/>
                <a:ea typeface="Calibri" panose="020F0502020204030204" pitchFamily="34" charset="0"/>
              </a:rPr>
              <a:t>labour-intensive</a:t>
            </a:r>
            <a:r>
              <a:rPr lang="en-US" sz="1400" dirty="0">
                <a:solidFill>
                  <a:srgbClr val="000000"/>
                </a:solidFill>
                <a:latin typeface="Calibri Light" panose="020F0302020204030204" pitchFamily="34" charset="0"/>
                <a:ea typeface="Calibri" panose="020F0502020204030204" pitchFamily="34" charset="0"/>
              </a:rPr>
              <a:t> techniques to drive investment in the construction industries and public works as well as provide safety-nets for vulnerable groups</a:t>
            </a:r>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39041D4C-8E37-494E-AB3D-111BBF23594A}"/>
              </a:ext>
            </a:extLst>
          </p:cNvPr>
          <p:cNvSpPr/>
          <p:nvPr/>
        </p:nvSpPr>
        <p:spPr>
          <a:xfrm>
            <a:off x="6294293" y="5419052"/>
            <a:ext cx="5819127" cy="954107"/>
          </a:xfrm>
          <a:prstGeom prst="rect">
            <a:avLst/>
          </a:prstGeom>
        </p:spPr>
        <p:txBody>
          <a:bodyPr wrap="square">
            <a:spAutoFit/>
          </a:bodyPr>
          <a:lstStyle/>
          <a:p>
            <a:r>
              <a:rPr lang="en-US" sz="1400" b="1" dirty="0">
                <a:latin typeface="+mj-lt"/>
              </a:rPr>
              <a:t>IMPACT</a:t>
            </a:r>
            <a:br>
              <a:rPr lang="en-US" sz="1400" b="1" dirty="0">
                <a:latin typeface="+mj-lt"/>
              </a:rPr>
            </a:br>
            <a:endParaRPr lang="en-US" sz="1400" b="1" dirty="0">
              <a:latin typeface="+mj-lt"/>
            </a:endParaRPr>
          </a:p>
          <a:p>
            <a:r>
              <a:rPr lang="en-US" sz="1400" dirty="0">
                <a:latin typeface="+mj-lt"/>
              </a:rPr>
              <a:t>1 October 2011, The President launched the Youth Enterprise with Innovation in Nigeria (YOUWIN) Initiative for young people between the ages of 18 and 35. </a:t>
            </a:r>
          </a:p>
        </p:txBody>
      </p:sp>
      <p:sp>
        <p:nvSpPr>
          <p:cNvPr id="68" name="Rectangle 67">
            <a:extLst>
              <a:ext uri="{FF2B5EF4-FFF2-40B4-BE49-F238E27FC236}">
                <a16:creationId xmlns:a16="http://schemas.microsoft.com/office/drawing/2014/main" id="{37D2021B-F77C-41F7-B943-A6B55523348B}"/>
              </a:ext>
            </a:extLst>
          </p:cNvPr>
          <p:cNvSpPr/>
          <p:nvPr/>
        </p:nvSpPr>
        <p:spPr>
          <a:xfrm>
            <a:off x="140692" y="1545764"/>
            <a:ext cx="5815513" cy="1384995"/>
          </a:xfrm>
          <a:prstGeom prst="rect">
            <a:avLst/>
          </a:prstGeom>
        </p:spPr>
        <p:txBody>
          <a:bodyPr wrap="square">
            <a:spAutoFit/>
          </a:bodyPr>
          <a:lstStyle/>
          <a:p>
            <a:r>
              <a:rPr lang="en-US" sz="1400" dirty="0">
                <a:latin typeface="+mj-lt"/>
              </a:rPr>
              <a:t>Air passenger traffic in Nigeria has more than tripled between 2001 – 2015, from 6 million passengers a year to approximately 14.64 million a year. </a:t>
            </a:r>
            <a:br>
              <a:rPr lang="en-US" sz="1400" dirty="0">
                <a:latin typeface="+mj-lt"/>
              </a:rPr>
            </a:br>
            <a:endParaRPr lang="en-US" sz="1400" dirty="0">
              <a:latin typeface="+mj-lt"/>
            </a:endParaRPr>
          </a:p>
          <a:p>
            <a:r>
              <a:rPr lang="en-US" sz="1400" dirty="0">
                <a:latin typeface="+mj-lt"/>
              </a:rPr>
              <a:t>About a USD1 Billion was invested in Aviation between 2010 and 2015, in upgrading/remodeling airport infrastructure across the country, with over US$5 Billion in Aircraft Investments.</a:t>
            </a:r>
          </a:p>
        </p:txBody>
      </p:sp>
    </p:spTree>
    <p:extLst>
      <p:ext uri="{BB962C8B-B14F-4D97-AF65-F5344CB8AC3E}">
        <p14:creationId xmlns:p14="http://schemas.microsoft.com/office/powerpoint/2010/main" val="693759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AE695F5-C1DC-4EBD-9AEC-983EB7452546}"/>
              </a:ext>
            </a:extLst>
          </p:cNvPr>
          <p:cNvGrpSpPr/>
          <p:nvPr/>
        </p:nvGrpSpPr>
        <p:grpSpPr>
          <a:xfrm>
            <a:off x="5682297" y="1722221"/>
            <a:ext cx="6263640" cy="4316162"/>
            <a:chOff x="9382121" y="3609782"/>
            <a:chExt cx="13929268" cy="9604725"/>
          </a:xfrm>
        </p:grpSpPr>
        <p:sp>
          <p:nvSpPr>
            <p:cNvPr id="33" name="TextBox 32"/>
            <p:cNvSpPr txBox="1"/>
            <p:nvPr/>
          </p:nvSpPr>
          <p:spPr>
            <a:xfrm>
              <a:off x="11100407" y="3609782"/>
              <a:ext cx="11360227" cy="926461"/>
            </a:xfrm>
            <a:prstGeom prst="rect">
              <a:avLst/>
            </a:prstGeom>
            <a:noFill/>
          </p:spPr>
          <p:txBody>
            <a:bodyPr wrap="square" lIns="0" tIns="0" rIns="0" bIns="0" rtlCol="1">
              <a:spAutoFit/>
            </a:bodyPr>
            <a:lstStyle/>
            <a:p>
              <a:pPr algn="just" defTabSz="914217">
                <a:lnSpc>
                  <a:spcPts val="1733"/>
                </a:lnSpc>
              </a:pPr>
              <a:r>
                <a:rPr lang="en-US" sz="1200" dirty="0">
                  <a:solidFill>
                    <a:srgbClr val="445469"/>
                  </a:solidFill>
                  <a:latin typeface="Lato Light"/>
                  <a:ea typeface="Open Sans" panose="020B0606030504020204" pitchFamily="34" charset="0"/>
                  <a:cs typeface="Lato Light"/>
                </a:rPr>
                <a:t>For 25 years, the Nigerian Economic Summit Group (NESG) has sustained Nigeria’s Foremost Economic Policy Dialogue and Advocacy Platform. </a:t>
              </a:r>
            </a:p>
          </p:txBody>
        </p:sp>
        <p:sp>
          <p:nvSpPr>
            <p:cNvPr id="35" name="Oval 34"/>
            <p:cNvSpPr/>
            <p:nvPr/>
          </p:nvSpPr>
          <p:spPr>
            <a:xfrm>
              <a:off x="9382121" y="3767694"/>
              <a:ext cx="1137624" cy="1137920"/>
            </a:xfrm>
            <a:prstGeom prst="ellipse">
              <a:avLst/>
            </a:prstGeom>
            <a:solidFill>
              <a:srgbClr val="00B0F0"/>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914217"/>
              <a:endParaRPr lang="x-none">
                <a:solidFill>
                  <a:prstClr val="white"/>
                </a:solidFill>
                <a:latin typeface="Lato Light"/>
              </a:endParaRPr>
            </a:p>
          </p:txBody>
        </p:sp>
        <p:sp>
          <p:nvSpPr>
            <p:cNvPr id="36" name="TextBox 35"/>
            <p:cNvSpPr txBox="1"/>
            <p:nvPr/>
          </p:nvSpPr>
          <p:spPr>
            <a:xfrm>
              <a:off x="9492740" y="4027579"/>
              <a:ext cx="895537" cy="673096"/>
            </a:xfrm>
            <a:prstGeom prst="rect">
              <a:avLst/>
            </a:prstGeom>
            <a:noFill/>
            <a:ln>
              <a:noFill/>
            </a:ln>
          </p:spPr>
          <p:txBody>
            <a:bodyPr wrap="square" lIns="0" tIns="0" rIns="0" bIns="0" rtlCol="1" anchor="t" anchorCtr="0">
              <a:noAutofit/>
            </a:bodyPr>
            <a:lstStyle/>
            <a:p>
              <a:pPr algn="ctr" defTabSz="914217"/>
              <a:r>
                <a:rPr lang="en-US" b="1" dirty="0">
                  <a:solidFill>
                    <a:prstClr val="white"/>
                  </a:solidFill>
                  <a:latin typeface="Lato Bold"/>
                  <a:ea typeface="Open Sans" pitchFamily="34" charset="0"/>
                  <a:cs typeface="Lato Bold"/>
                </a:rPr>
                <a:t>1</a:t>
              </a:r>
              <a:endParaRPr lang="x-none" b="1" dirty="0">
                <a:solidFill>
                  <a:prstClr val="white"/>
                </a:solidFill>
                <a:latin typeface="Lato Bold"/>
                <a:ea typeface="Open Sans" pitchFamily="34" charset="0"/>
                <a:cs typeface="Lato Bold"/>
              </a:endParaRPr>
            </a:p>
          </p:txBody>
        </p:sp>
        <p:sp>
          <p:nvSpPr>
            <p:cNvPr id="38" name="Oval 37"/>
            <p:cNvSpPr/>
            <p:nvPr/>
          </p:nvSpPr>
          <p:spPr>
            <a:xfrm>
              <a:off x="9382121" y="5757256"/>
              <a:ext cx="1137623" cy="1137919"/>
            </a:xfrm>
            <a:prstGeom prst="ellipse">
              <a:avLst/>
            </a:prstGeom>
            <a:solidFill>
              <a:schemeClr val="accent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914217"/>
              <a:endParaRPr lang="x-none">
                <a:solidFill>
                  <a:prstClr val="white"/>
                </a:solidFill>
                <a:latin typeface="Lato Light"/>
              </a:endParaRPr>
            </a:p>
          </p:txBody>
        </p:sp>
        <p:sp>
          <p:nvSpPr>
            <p:cNvPr id="39" name="TextBox 38"/>
            <p:cNvSpPr txBox="1"/>
            <p:nvPr/>
          </p:nvSpPr>
          <p:spPr>
            <a:xfrm>
              <a:off x="11100407" y="5463689"/>
              <a:ext cx="12210982" cy="1896726"/>
            </a:xfrm>
            <a:prstGeom prst="rect">
              <a:avLst/>
            </a:prstGeom>
            <a:noFill/>
          </p:spPr>
          <p:txBody>
            <a:bodyPr wrap="square" lIns="0" tIns="0" rIns="0" bIns="0" rtlCol="1">
              <a:spAutoFit/>
            </a:bodyPr>
            <a:lstStyle/>
            <a:p>
              <a:pPr defTabSz="914217">
                <a:lnSpc>
                  <a:spcPts val="1733"/>
                </a:lnSpc>
              </a:pPr>
              <a:r>
                <a:rPr lang="en-US" sz="1200" dirty="0">
                  <a:solidFill>
                    <a:srgbClr val="445469"/>
                  </a:solidFill>
                  <a:latin typeface="Lato Light"/>
                  <a:ea typeface="Open Sans" panose="020B0606030504020204" pitchFamily="34" charset="0"/>
                  <a:cs typeface="Lato Light"/>
                </a:rPr>
                <a:t>The NES Platforms have been strategic in the transformation of the Nigerian Economy from a Closed, Opaque and Non-Inclusive one to an Open, Transition Economy with the potential of becoming one of the Top 20 Economies in the World. </a:t>
              </a:r>
            </a:p>
          </p:txBody>
        </p:sp>
        <p:sp>
          <p:nvSpPr>
            <p:cNvPr id="40" name="TextBox 39"/>
            <p:cNvSpPr txBox="1"/>
            <p:nvPr/>
          </p:nvSpPr>
          <p:spPr>
            <a:xfrm>
              <a:off x="9492740" y="6034069"/>
              <a:ext cx="895537" cy="673096"/>
            </a:xfrm>
            <a:prstGeom prst="rect">
              <a:avLst/>
            </a:prstGeom>
            <a:noFill/>
            <a:ln>
              <a:noFill/>
            </a:ln>
          </p:spPr>
          <p:txBody>
            <a:bodyPr wrap="square" lIns="0" tIns="0" rIns="0" bIns="0" rtlCol="1" anchor="t" anchorCtr="0">
              <a:noAutofit/>
            </a:bodyPr>
            <a:lstStyle/>
            <a:p>
              <a:pPr algn="ctr" defTabSz="914217"/>
              <a:r>
                <a:rPr lang="en-US" b="1" dirty="0">
                  <a:solidFill>
                    <a:prstClr val="white"/>
                  </a:solidFill>
                  <a:latin typeface="Lato Bold"/>
                  <a:ea typeface="Open Sans" pitchFamily="34" charset="0"/>
                  <a:cs typeface="Lato Bold"/>
                </a:rPr>
                <a:t>2</a:t>
              </a:r>
              <a:endParaRPr lang="x-none" b="1" dirty="0">
                <a:solidFill>
                  <a:prstClr val="white"/>
                </a:solidFill>
                <a:latin typeface="Lato Bold"/>
                <a:ea typeface="Open Sans" pitchFamily="34" charset="0"/>
                <a:cs typeface="Lato Bold"/>
              </a:endParaRPr>
            </a:p>
          </p:txBody>
        </p:sp>
        <p:sp>
          <p:nvSpPr>
            <p:cNvPr id="43" name="Oval 42"/>
            <p:cNvSpPr/>
            <p:nvPr/>
          </p:nvSpPr>
          <p:spPr>
            <a:xfrm>
              <a:off x="9382121" y="7899428"/>
              <a:ext cx="1137624" cy="1137920"/>
            </a:xfrm>
            <a:prstGeom prst="ellipse">
              <a:avLst/>
            </a:prstGeom>
            <a:solidFill>
              <a:schemeClr val="accent3"/>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914217"/>
              <a:endParaRPr lang="x-none">
                <a:solidFill>
                  <a:prstClr val="white"/>
                </a:solidFill>
                <a:latin typeface="Lato Light"/>
              </a:endParaRPr>
            </a:p>
          </p:txBody>
        </p:sp>
        <p:sp>
          <p:nvSpPr>
            <p:cNvPr id="44" name="TextBox 43"/>
            <p:cNvSpPr txBox="1"/>
            <p:nvPr/>
          </p:nvSpPr>
          <p:spPr>
            <a:xfrm>
              <a:off x="11100407" y="7884358"/>
              <a:ext cx="11804288" cy="1896726"/>
            </a:xfrm>
            <a:prstGeom prst="rect">
              <a:avLst/>
            </a:prstGeom>
            <a:noFill/>
          </p:spPr>
          <p:txBody>
            <a:bodyPr wrap="square" lIns="0" tIns="0" rIns="0" bIns="0" rtlCol="1">
              <a:spAutoFit/>
            </a:bodyPr>
            <a:lstStyle/>
            <a:p>
              <a:pPr defTabSz="914217">
                <a:lnSpc>
                  <a:spcPts val="1733"/>
                </a:lnSpc>
              </a:pPr>
              <a:r>
                <a:rPr lang="en-US" sz="1200" dirty="0">
                  <a:solidFill>
                    <a:srgbClr val="445469"/>
                  </a:solidFill>
                  <a:latin typeface="Lato Light"/>
                  <a:ea typeface="Open Sans" panose="020B0606030504020204" pitchFamily="34" charset="0"/>
                  <a:cs typeface="Lato Light"/>
                </a:rPr>
                <a:t>In 1996, The Nigerian Economic Summit Group Limited by Guarantee” was registered under Nigerian Law, with a mandate to promote and champion the reform of the Nigerian economy into an open, private-sector-led, globally competitive economy</a:t>
              </a:r>
            </a:p>
          </p:txBody>
        </p:sp>
        <p:sp>
          <p:nvSpPr>
            <p:cNvPr id="50" name="TextBox 49"/>
            <p:cNvSpPr txBox="1"/>
            <p:nvPr/>
          </p:nvSpPr>
          <p:spPr>
            <a:xfrm>
              <a:off x="9492740" y="8155076"/>
              <a:ext cx="895537" cy="673096"/>
            </a:xfrm>
            <a:prstGeom prst="rect">
              <a:avLst/>
            </a:prstGeom>
            <a:noFill/>
            <a:ln>
              <a:noFill/>
            </a:ln>
          </p:spPr>
          <p:txBody>
            <a:bodyPr wrap="square" lIns="0" tIns="0" rIns="0" bIns="0" rtlCol="1" anchor="t" anchorCtr="0">
              <a:noAutofit/>
            </a:bodyPr>
            <a:lstStyle/>
            <a:p>
              <a:pPr algn="ctr" defTabSz="914217"/>
              <a:r>
                <a:rPr lang="en-US" b="1" dirty="0">
                  <a:solidFill>
                    <a:prstClr val="white"/>
                  </a:solidFill>
                  <a:latin typeface="Lato Bold"/>
                  <a:ea typeface="Open Sans" pitchFamily="34" charset="0"/>
                  <a:cs typeface="Lato Bold"/>
                </a:rPr>
                <a:t>3</a:t>
              </a:r>
              <a:endParaRPr lang="x-none" b="1" dirty="0">
                <a:solidFill>
                  <a:prstClr val="white"/>
                </a:solidFill>
                <a:latin typeface="Lato Bold"/>
                <a:ea typeface="Open Sans" pitchFamily="34" charset="0"/>
                <a:cs typeface="Lato Bold"/>
              </a:endParaRPr>
            </a:p>
          </p:txBody>
        </p:sp>
        <p:sp>
          <p:nvSpPr>
            <p:cNvPr id="52" name="Oval 51"/>
            <p:cNvSpPr/>
            <p:nvPr/>
          </p:nvSpPr>
          <p:spPr>
            <a:xfrm>
              <a:off x="9382121" y="10143341"/>
              <a:ext cx="1137623" cy="1061614"/>
            </a:xfrm>
            <a:prstGeom prst="ellipse">
              <a:avLst/>
            </a:prstGeom>
            <a:solidFill>
              <a:srgbClr val="0070C0"/>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914217"/>
              <a:endParaRPr lang="x-none">
                <a:solidFill>
                  <a:prstClr val="white"/>
                </a:solidFill>
                <a:latin typeface="Lato Light"/>
              </a:endParaRPr>
            </a:p>
          </p:txBody>
        </p:sp>
        <p:sp>
          <p:nvSpPr>
            <p:cNvPr id="53" name="TextBox 52"/>
            <p:cNvSpPr txBox="1"/>
            <p:nvPr/>
          </p:nvSpPr>
          <p:spPr>
            <a:xfrm>
              <a:off x="11100407" y="10234724"/>
              <a:ext cx="11360227" cy="926461"/>
            </a:xfrm>
            <a:prstGeom prst="rect">
              <a:avLst/>
            </a:prstGeom>
            <a:noFill/>
          </p:spPr>
          <p:txBody>
            <a:bodyPr wrap="square" lIns="0" tIns="0" rIns="0" bIns="0" rtlCol="1">
              <a:spAutoFit/>
            </a:bodyPr>
            <a:lstStyle/>
            <a:p>
              <a:pPr algn="just" defTabSz="914217">
                <a:lnSpc>
                  <a:spcPts val="1733"/>
                </a:lnSpc>
              </a:pPr>
              <a:r>
                <a:rPr lang="en-US" sz="1200" dirty="0">
                  <a:solidFill>
                    <a:srgbClr val="445469"/>
                  </a:solidFill>
                  <a:latin typeface="Lato Light"/>
                  <a:ea typeface="Open Sans" panose="020B0606030504020204" pitchFamily="34" charset="0"/>
                  <a:cs typeface="Lato Light"/>
                </a:rPr>
                <a:t>The NESG created a platform for the private sector to cooperate and dialogue with the public sector. </a:t>
              </a:r>
            </a:p>
          </p:txBody>
        </p:sp>
        <p:sp>
          <p:nvSpPr>
            <p:cNvPr id="55" name="TextBox 54"/>
            <p:cNvSpPr txBox="1"/>
            <p:nvPr/>
          </p:nvSpPr>
          <p:spPr>
            <a:xfrm>
              <a:off x="9467344" y="10339611"/>
              <a:ext cx="895537" cy="673096"/>
            </a:xfrm>
            <a:prstGeom prst="rect">
              <a:avLst/>
            </a:prstGeom>
            <a:noFill/>
            <a:ln>
              <a:noFill/>
            </a:ln>
          </p:spPr>
          <p:txBody>
            <a:bodyPr wrap="square" lIns="0" tIns="0" rIns="0" bIns="0" rtlCol="1" anchor="t" anchorCtr="0">
              <a:noAutofit/>
            </a:bodyPr>
            <a:lstStyle/>
            <a:p>
              <a:pPr algn="ctr" defTabSz="914217"/>
              <a:r>
                <a:rPr lang="en-US" b="1" dirty="0">
                  <a:solidFill>
                    <a:prstClr val="white"/>
                  </a:solidFill>
                  <a:latin typeface="Lato Bold"/>
                  <a:ea typeface="Open Sans" pitchFamily="34" charset="0"/>
                  <a:cs typeface="Lato Bold"/>
                </a:rPr>
                <a:t>4</a:t>
              </a:r>
              <a:endParaRPr lang="x-none" b="1" dirty="0">
                <a:solidFill>
                  <a:prstClr val="white"/>
                </a:solidFill>
                <a:latin typeface="Lato Bold"/>
                <a:ea typeface="Open Sans" pitchFamily="34" charset="0"/>
                <a:cs typeface="Lato Bold"/>
              </a:endParaRPr>
            </a:p>
          </p:txBody>
        </p:sp>
        <p:sp>
          <p:nvSpPr>
            <p:cNvPr id="57" name="Oval 56">
              <a:extLst>
                <a:ext uri="{FF2B5EF4-FFF2-40B4-BE49-F238E27FC236}">
                  <a16:creationId xmlns:a16="http://schemas.microsoft.com/office/drawing/2014/main" id="{C7338A23-A265-4422-BB16-48E8293B353F}"/>
                </a:ext>
              </a:extLst>
            </p:cNvPr>
            <p:cNvSpPr/>
            <p:nvPr/>
          </p:nvSpPr>
          <p:spPr>
            <a:xfrm>
              <a:off x="9407426" y="12076588"/>
              <a:ext cx="1137625" cy="1137919"/>
            </a:xfrm>
            <a:prstGeom prst="ellipse">
              <a:avLst/>
            </a:prstGeom>
            <a:solidFill>
              <a:srgbClr val="00B050"/>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914217"/>
              <a:endParaRPr lang="x-none">
                <a:solidFill>
                  <a:prstClr val="white"/>
                </a:solidFill>
                <a:latin typeface="Lato Light"/>
              </a:endParaRPr>
            </a:p>
          </p:txBody>
        </p:sp>
        <p:sp>
          <p:nvSpPr>
            <p:cNvPr id="58" name="TextBox 57">
              <a:extLst>
                <a:ext uri="{FF2B5EF4-FFF2-40B4-BE49-F238E27FC236}">
                  <a16:creationId xmlns:a16="http://schemas.microsoft.com/office/drawing/2014/main" id="{2D17EA05-6DA0-4B0E-861E-B39C43B5A17E}"/>
                </a:ext>
              </a:extLst>
            </p:cNvPr>
            <p:cNvSpPr txBox="1"/>
            <p:nvPr/>
          </p:nvSpPr>
          <p:spPr>
            <a:xfrm>
              <a:off x="9543487" y="12374596"/>
              <a:ext cx="895537" cy="673096"/>
            </a:xfrm>
            <a:prstGeom prst="rect">
              <a:avLst/>
            </a:prstGeom>
            <a:noFill/>
            <a:ln>
              <a:noFill/>
            </a:ln>
          </p:spPr>
          <p:txBody>
            <a:bodyPr wrap="square" lIns="0" tIns="0" rIns="0" bIns="0" rtlCol="1" anchor="t" anchorCtr="0">
              <a:noAutofit/>
            </a:bodyPr>
            <a:lstStyle/>
            <a:p>
              <a:pPr algn="ctr" defTabSz="914217"/>
              <a:r>
                <a:rPr lang="en-US" b="1" dirty="0">
                  <a:solidFill>
                    <a:prstClr val="white"/>
                  </a:solidFill>
                  <a:latin typeface="Lato Bold"/>
                  <a:ea typeface="Open Sans" pitchFamily="34" charset="0"/>
                  <a:cs typeface="Lato Bold"/>
                </a:rPr>
                <a:t>5</a:t>
              </a:r>
              <a:endParaRPr lang="x-none" b="1" dirty="0">
                <a:solidFill>
                  <a:prstClr val="white"/>
                </a:solidFill>
                <a:latin typeface="Lato Bold"/>
                <a:ea typeface="Open Sans" pitchFamily="34" charset="0"/>
                <a:cs typeface="Lato Bold"/>
              </a:endParaRPr>
            </a:p>
          </p:txBody>
        </p:sp>
        <p:sp>
          <p:nvSpPr>
            <p:cNvPr id="61" name="TextBox 60">
              <a:extLst>
                <a:ext uri="{FF2B5EF4-FFF2-40B4-BE49-F238E27FC236}">
                  <a16:creationId xmlns:a16="http://schemas.microsoft.com/office/drawing/2014/main" id="{B42D3E3D-E859-4842-BCBC-D46252FC1F7E}"/>
                </a:ext>
              </a:extLst>
            </p:cNvPr>
            <p:cNvSpPr txBox="1"/>
            <p:nvPr/>
          </p:nvSpPr>
          <p:spPr>
            <a:xfrm>
              <a:off x="11100407" y="12107693"/>
              <a:ext cx="11360227" cy="926461"/>
            </a:xfrm>
            <a:prstGeom prst="rect">
              <a:avLst/>
            </a:prstGeom>
            <a:noFill/>
          </p:spPr>
          <p:txBody>
            <a:bodyPr wrap="square" lIns="0" tIns="0" rIns="0" bIns="0" rtlCol="1">
              <a:spAutoFit/>
            </a:bodyPr>
            <a:lstStyle/>
            <a:p>
              <a:pPr algn="just" defTabSz="914217">
                <a:lnSpc>
                  <a:spcPts val="1733"/>
                </a:lnSpc>
              </a:pPr>
              <a:r>
                <a:rPr lang="en-US" sz="1200" dirty="0">
                  <a:solidFill>
                    <a:srgbClr val="445469"/>
                  </a:solidFill>
                  <a:latin typeface="Lato Light"/>
                  <a:ea typeface="Open Sans" panose="020B0606030504020204" pitchFamily="34" charset="0"/>
                  <a:cs typeface="Lato Light"/>
                </a:rPr>
                <a:t>Between 1999-2007, the NESG evolved into policy think tank with its central operations around the annual Nigerian Economic Summit</a:t>
              </a:r>
            </a:p>
          </p:txBody>
        </p:sp>
      </p:grpSp>
      <p:grpSp>
        <p:nvGrpSpPr>
          <p:cNvPr id="6" name="Group 5"/>
          <p:cNvGrpSpPr/>
          <p:nvPr/>
        </p:nvGrpSpPr>
        <p:grpSpPr>
          <a:xfrm>
            <a:off x="1003251" y="1802336"/>
            <a:ext cx="2954475" cy="3728906"/>
            <a:chOff x="2047893" y="4419139"/>
            <a:chExt cx="5908949" cy="7457811"/>
          </a:xfrm>
        </p:grpSpPr>
        <p:grpSp>
          <p:nvGrpSpPr>
            <p:cNvPr id="5" name="Group 4"/>
            <p:cNvGrpSpPr/>
            <p:nvPr/>
          </p:nvGrpSpPr>
          <p:grpSpPr>
            <a:xfrm>
              <a:off x="2047893" y="4419139"/>
              <a:ext cx="5908949" cy="6184647"/>
              <a:chOff x="2003333" y="4285459"/>
              <a:chExt cx="5908949" cy="6184647"/>
            </a:xfrm>
            <a:solidFill>
              <a:schemeClr val="accent2"/>
            </a:solidFill>
          </p:grpSpPr>
          <p:grpSp>
            <p:nvGrpSpPr>
              <p:cNvPr id="20" name="Group 19"/>
              <p:cNvGrpSpPr/>
              <p:nvPr/>
            </p:nvGrpSpPr>
            <p:grpSpPr>
              <a:xfrm>
                <a:off x="2924248" y="5406053"/>
                <a:ext cx="3963259" cy="5064053"/>
                <a:chOff x="3855015" y="1605266"/>
                <a:chExt cx="1406556" cy="1858968"/>
              </a:xfrm>
              <a:grpFill/>
            </p:grpSpPr>
            <p:sp>
              <p:nvSpPr>
                <p:cNvPr id="21" name="Freeform 9"/>
                <p:cNvSpPr>
                  <a:spLocks/>
                </p:cNvSpPr>
                <p:nvPr/>
              </p:nvSpPr>
              <p:spPr bwMode="auto">
                <a:xfrm>
                  <a:off x="3855015" y="1605266"/>
                  <a:ext cx="1393801" cy="1824952"/>
                </a:xfrm>
                <a:custGeom>
                  <a:avLst/>
                  <a:gdLst>
                    <a:gd name="T0" fmla="*/ 60 w 325"/>
                    <a:gd name="T1" fmla="*/ 58 h 426"/>
                    <a:gd name="T2" fmla="*/ 163 w 325"/>
                    <a:gd name="T3" fmla="*/ 11 h 426"/>
                    <a:gd name="T4" fmla="*/ 315 w 325"/>
                    <a:gd name="T5" fmla="*/ 105 h 426"/>
                    <a:gd name="T6" fmla="*/ 315 w 325"/>
                    <a:gd name="T7" fmla="*/ 215 h 426"/>
                    <a:gd name="T8" fmla="*/ 272 w 325"/>
                    <a:gd name="T9" fmla="*/ 310 h 426"/>
                    <a:gd name="T10" fmla="*/ 244 w 325"/>
                    <a:gd name="T11" fmla="*/ 389 h 426"/>
                    <a:gd name="T12" fmla="*/ 226 w 325"/>
                    <a:gd name="T13" fmla="*/ 426 h 426"/>
                    <a:gd name="T14" fmla="*/ 116 w 325"/>
                    <a:gd name="T15" fmla="*/ 426 h 426"/>
                    <a:gd name="T16" fmla="*/ 96 w 325"/>
                    <a:gd name="T17" fmla="*/ 396 h 426"/>
                    <a:gd name="T18" fmla="*/ 60 w 325"/>
                    <a:gd name="T19" fmla="*/ 297 h 426"/>
                    <a:gd name="T20" fmla="*/ 18 w 325"/>
                    <a:gd name="T21" fmla="*/ 178 h 426"/>
                    <a:gd name="T22" fmla="*/ 60 w 325"/>
                    <a:gd name="T23" fmla="*/ 58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5" h="426">
                      <a:moveTo>
                        <a:pt x="60" y="58"/>
                      </a:moveTo>
                      <a:cubicBezTo>
                        <a:pt x="60" y="58"/>
                        <a:pt x="104" y="15"/>
                        <a:pt x="163" y="11"/>
                      </a:cubicBezTo>
                      <a:cubicBezTo>
                        <a:pt x="163" y="11"/>
                        <a:pt x="263" y="0"/>
                        <a:pt x="315" y="105"/>
                      </a:cubicBezTo>
                      <a:cubicBezTo>
                        <a:pt x="315" y="105"/>
                        <a:pt x="325" y="179"/>
                        <a:pt x="315" y="215"/>
                      </a:cubicBezTo>
                      <a:cubicBezTo>
                        <a:pt x="315" y="215"/>
                        <a:pt x="271" y="302"/>
                        <a:pt x="272" y="310"/>
                      </a:cubicBezTo>
                      <a:cubicBezTo>
                        <a:pt x="244" y="389"/>
                        <a:pt x="244" y="389"/>
                        <a:pt x="244" y="389"/>
                      </a:cubicBezTo>
                      <a:cubicBezTo>
                        <a:pt x="244" y="389"/>
                        <a:pt x="241" y="426"/>
                        <a:pt x="226" y="426"/>
                      </a:cubicBezTo>
                      <a:cubicBezTo>
                        <a:pt x="116" y="426"/>
                        <a:pt x="116" y="426"/>
                        <a:pt x="116" y="426"/>
                      </a:cubicBezTo>
                      <a:cubicBezTo>
                        <a:pt x="116" y="426"/>
                        <a:pt x="96" y="426"/>
                        <a:pt x="96" y="396"/>
                      </a:cubicBezTo>
                      <a:cubicBezTo>
                        <a:pt x="96" y="396"/>
                        <a:pt x="74" y="318"/>
                        <a:pt x="60" y="297"/>
                      </a:cubicBezTo>
                      <a:cubicBezTo>
                        <a:pt x="60" y="297"/>
                        <a:pt x="18" y="207"/>
                        <a:pt x="18" y="178"/>
                      </a:cubicBezTo>
                      <a:cubicBezTo>
                        <a:pt x="18" y="178"/>
                        <a:pt x="0" y="125"/>
                        <a:pt x="60" y="58"/>
                      </a:cubicBezTo>
                      <a:close/>
                    </a:path>
                  </a:pathLst>
                </a:custGeom>
                <a:solidFill>
                  <a:srgbClr val="92D050"/>
                </a:solidFill>
                <a:ln>
                  <a:noFill/>
                </a:ln>
              </p:spPr>
              <p:txBody>
                <a:bodyPr vert="horz" wrap="square" lIns="45720" tIns="22860" rIns="45720" bIns="22860" numCol="1" anchor="t" anchorCtr="0" compatLnSpc="1">
                  <a:prstTxWarp prst="textNoShape">
                    <a:avLst/>
                  </a:prstTxWarp>
                </a:bodyPr>
                <a:lstStyle/>
                <a:p>
                  <a:pPr defTabSz="914217"/>
                  <a:endParaRPr lang="en-US" dirty="0">
                    <a:solidFill>
                      <a:srgbClr val="445469"/>
                    </a:solidFill>
                    <a:latin typeface="Lato Light"/>
                  </a:endParaRPr>
                </a:p>
              </p:txBody>
            </p:sp>
            <p:sp>
              <p:nvSpPr>
                <p:cNvPr id="22" name="Freeform 22"/>
                <p:cNvSpPr>
                  <a:spLocks noEditPoints="1"/>
                </p:cNvSpPr>
                <p:nvPr/>
              </p:nvSpPr>
              <p:spPr bwMode="auto">
                <a:xfrm>
                  <a:off x="3885629" y="1626526"/>
                  <a:ext cx="1375942" cy="1837708"/>
                </a:xfrm>
                <a:custGeom>
                  <a:avLst/>
                  <a:gdLst>
                    <a:gd name="T0" fmla="*/ 160 w 321"/>
                    <a:gd name="T1" fmla="*/ 0 h 429"/>
                    <a:gd name="T2" fmla="*/ 0 w 321"/>
                    <a:gd name="T3" fmla="*/ 160 h 429"/>
                    <a:gd name="T4" fmla="*/ 22 w 321"/>
                    <a:gd name="T5" fmla="*/ 240 h 429"/>
                    <a:gd name="T6" fmla="*/ 78 w 321"/>
                    <a:gd name="T7" fmla="*/ 389 h 429"/>
                    <a:gd name="T8" fmla="*/ 115 w 321"/>
                    <a:gd name="T9" fmla="*/ 429 h 429"/>
                    <a:gd name="T10" fmla="*/ 160 w 321"/>
                    <a:gd name="T11" fmla="*/ 429 h 429"/>
                    <a:gd name="T12" fmla="*/ 206 w 321"/>
                    <a:gd name="T13" fmla="*/ 429 h 429"/>
                    <a:gd name="T14" fmla="*/ 243 w 321"/>
                    <a:gd name="T15" fmla="*/ 389 h 429"/>
                    <a:gd name="T16" fmla="*/ 299 w 321"/>
                    <a:gd name="T17" fmla="*/ 240 h 429"/>
                    <a:gd name="T18" fmla="*/ 321 w 321"/>
                    <a:gd name="T19" fmla="*/ 160 h 429"/>
                    <a:gd name="T20" fmla="*/ 160 w 321"/>
                    <a:gd name="T21" fmla="*/ 0 h 429"/>
                    <a:gd name="T22" fmla="*/ 287 w 321"/>
                    <a:gd name="T23" fmla="*/ 233 h 429"/>
                    <a:gd name="T24" fmla="*/ 229 w 321"/>
                    <a:gd name="T25" fmla="*/ 387 h 429"/>
                    <a:gd name="T26" fmla="*/ 221 w 321"/>
                    <a:gd name="T27" fmla="*/ 411 h 429"/>
                    <a:gd name="T28" fmla="*/ 206 w 321"/>
                    <a:gd name="T29" fmla="*/ 414 h 429"/>
                    <a:gd name="T30" fmla="*/ 160 w 321"/>
                    <a:gd name="T31" fmla="*/ 414 h 429"/>
                    <a:gd name="T32" fmla="*/ 115 w 321"/>
                    <a:gd name="T33" fmla="*/ 414 h 429"/>
                    <a:gd name="T34" fmla="*/ 100 w 321"/>
                    <a:gd name="T35" fmla="*/ 411 h 429"/>
                    <a:gd name="T36" fmla="*/ 92 w 321"/>
                    <a:gd name="T37" fmla="*/ 387 h 429"/>
                    <a:gd name="T38" fmla="*/ 34 w 321"/>
                    <a:gd name="T39" fmla="*/ 233 h 429"/>
                    <a:gd name="T40" fmla="*/ 15 w 321"/>
                    <a:gd name="T41" fmla="*/ 160 h 429"/>
                    <a:gd name="T42" fmla="*/ 160 w 321"/>
                    <a:gd name="T43" fmla="*/ 14 h 429"/>
                    <a:gd name="T44" fmla="*/ 306 w 321"/>
                    <a:gd name="T45" fmla="*/ 160 h 429"/>
                    <a:gd name="T46" fmla="*/ 287 w 321"/>
                    <a:gd name="T47" fmla="*/ 233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1" h="429">
                      <a:moveTo>
                        <a:pt x="160" y="0"/>
                      </a:moveTo>
                      <a:cubicBezTo>
                        <a:pt x="72" y="0"/>
                        <a:pt x="0" y="72"/>
                        <a:pt x="0" y="160"/>
                      </a:cubicBezTo>
                      <a:cubicBezTo>
                        <a:pt x="0" y="189"/>
                        <a:pt x="8" y="216"/>
                        <a:pt x="22" y="240"/>
                      </a:cubicBezTo>
                      <a:cubicBezTo>
                        <a:pt x="61" y="311"/>
                        <a:pt x="71" y="351"/>
                        <a:pt x="78" y="389"/>
                      </a:cubicBezTo>
                      <a:cubicBezTo>
                        <a:pt x="83" y="421"/>
                        <a:pt x="91" y="429"/>
                        <a:pt x="115" y="429"/>
                      </a:cubicBezTo>
                      <a:cubicBezTo>
                        <a:pt x="125" y="429"/>
                        <a:pt x="142" y="429"/>
                        <a:pt x="160" y="429"/>
                      </a:cubicBezTo>
                      <a:cubicBezTo>
                        <a:pt x="179" y="429"/>
                        <a:pt x="195" y="429"/>
                        <a:pt x="206" y="429"/>
                      </a:cubicBezTo>
                      <a:cubicBezTo>
                        <a:pt x="230" y="429"/>
                        <a:pt x="238" y="421"/>
                        <a:pt x="243" y="389"/>
                      </a:cubicBezTo>
                      <a:cubicBezTo>
                        <a:pt x="249" y="351"/>
                        <a:pt x="260" y="311"/>
                        <a:pt x="299" y="240"/>
                      </a:cubicBezTo>
                      <a:cubicBezTo>
                        <a:pt x="312" y="216"/>
                        <a:pt x="321" y="189"/>
                        <a:pt x="321" y="160"/>
                      </a:cubicBezTo>
                      <a:cubicBezTo>
                        <a:pt x="321" y="72"/>
                        <a:pt x="249" y="0"/>
                        <a:pt x="160" y="0"/>
                      </a:cubicBezTo>
                      <a:close/>
                      <a:moveTo>
                        <a:pt x="287" y="233"/>
                      </a:moveTo>
                      <a:cubicBezTo>
                        <a:pt x="248" y="302"/>
                        <a:pt x="236" y="343"/>
                        <a:pt x="229" y="387"/>
                      </a:cubicBezTo>
                      <a:cubicBezTo>
                        <a:pt x="228" y="392"/>
                        <a:pt x="226" y="406"/>
                        <a:pt x="221" y="411"/>
                      </a:cubicBezTo>
                      <a:cubicBezTo>
                        <a:pt x="220" y="413"/>
                        <a:pt x="217" y="414"/>
                        <a:pt x="206" y="414"/>
                      </a:cubicBezTo>
                      <a:cubicBezTo>
                        <a:pt x="160" y="414"/>
                        <a:pt x="160" y="414"/>
                        <a:pt x="160" y="414"/>
                      </a:cubicBezTo>
                      <a:cubicBezTo>
                        <a:pt x="115" y="414"/>
                        <a:pt x="115" y="414"/>
                        <a:pt x="115" y="414"/>
                      </a:cubicBezTo>
                      <a:cubicBezTo>
                        <a:pt x="104" y="414"/>
                        <a:pt x="101" y="413"/>
                        <a:pt x="100" y="411"/>
                      </a:cubicBezTo>
                      <a:cubicBezTo>
                        <a:pt x="95" y="406"/>
                        <a:pt x="93" y="392"/>
                        <a:pt x="92" y="387"/>
                      </a:cubicBezTo>
                      <a:cubicBezTo>
                        <a:pt x="85" y="343"/>
                        <a:pt x="73" y="302"/>
                        <a:pt x="34" y="233"/>
                      </a:cubicBezTo>
                      <a:cubicBezTo>
                        <a:pt x="21" y="210"/>
                        <a:pt x="15" y="185"/>
                        <a:pt x="15" y="160"/>
                      </a:cubicBezTo>
                      <a:cubicBezTo>
                        <a:pt x="15" y="80"/>
                        <a:pt x="80" y="14"/>
                        <a:pt x="160" y="14"/>
                      </a:cubicBezTo>
                      <a:cubicBezTo>
                        <a:pt x="241" y="14"/>
                        <a:pt x="306" y="80"/>
                        <a:pt x="306" y="160"/>
                      </a:cubicBezTo>
                      <a:cubicBezTo>
                        <a:pt x="306" y="185"/>
                        <a:pt x="300" y="210"/>
                        <a:pt x="287" y="233"/>
                      </a:cubicBezTo>
                      <a:close/>
                    </a:path>
                  </a:pathLst>
                </a:custGeom>
                <a:grpFill/>
                <a:ln>
                  <a:noFill/>
                </a:ln>
              </p:spPr>
              <p:txBody>
                <a:bodyPr vert="horz" wrap="square" lIns="45720" tIns="22860" rIns="45720" bIns="22860" numCol="1" anchor="t" anchorCtr="0" compatLnSpc="1">
                  <a:prstTxWarp prst="textNoShape">
                    <a:avLst/>
                  </a:prstTxWarp>
                </a:bodyPr>
                <a:lstStyle/>
                <a:p>
                  <a:pPr defTabSz="914217"/>
                  <a:endParaRPr lang="en-US">
                    <a:solidFill>
                      <a:srgbClr val="445469"/>
                    </a:solidFill>
                    <a:latin typeface="Lato Light"/>
                  </a:endParaRPr>
                </a:p>
              </p:txBody>
            </p:sp>
          </p:grpSp>
          <p:grpSp>
            <p:nvGrpSpPr>
              <p:cNvPr id="28" name="Group 27"/>
              <p:cNvGrpSpPr/>
              <p:nvPr/>
            </p:nvGrpSpPr>
            <p:grpSpPr>
              <a:xfrm>
                <a:off x="2003333" y="4285459"/>
                <a:ext cx="5908949" cy="4455636"/>
                <a:chOff x="3525061" y="1210682"/>
                <a:chExt cx="2097079" cy="1580888"/>
              </a:xfrm>
              <a:grpFill/>
            </p:grpSpPr>
            <p:sp>
              <p:nvSpPr>
                <p:cNvPr id="29" name="Freeform 12"/>
                <p:cNvSpPr>
                  <a:spLocks/>
                </p:cNvSpPr>
                <p:nvPr/>
              </p:nvSpPr>
              <p:spPr bwMode="auto">
                <a:xfrm>
                  <a:off x="5347462" y="2255820"/>
                  <a:ext cx="274678" cy="47622"/>
                </a:xfrm>
                <a:custGeom>
                  <a:avLst/>
                  <a:gdLst>
                    <a:gd name="T0" fmla="*/ 58 w 64"/>
                    <a:gd name="T1" fmla="*/ 0 h 11"/>
                    <a:gd name="T2" fmla="*/ 6 w 64"/>
                    <a:gd name="T3" fmla="*/ 0 h 11"/>
                    <a:gd name="T4" fmla="*/ 0 w 64"/>
                    <a:gd name="T5" fmla="*/ 5 h 11"/>
                    <a:gd name="T6" fmla="*/ 6 w 64"/>
                    <a:gd name="T7" fmla="*/ 11 h 11"/>
                    <a:gd name="T8" fmla="*/ 58 w 64"/>
                    <a:gd name="T9" fmla="*/ 11 h 11"/>
                    <a:gd name="T10" fmla="*/ 64 w 64"/>
                    <a:gd name="T11" fmla="*/ 5 h 11"/>
                    <a:gd name="T12" fmla="*/ 58 w 64"/>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4" h="11">
                      <a:moveTo>
                        <a:pt x="58" y="0"/>
                      </a:moveTo>
                      <a:cubicBezTo>
                        <a:pt x="6" y="0"/>
                        <a:pt x="6" y="0"/>
                        <a:pt x="6" y="0"/>
                      </a:cubicBezTo>
                      <a:cubicBezTo>
                        <a:pt x="3" y="0"/>
                        <a:pt x="0" y="2"/>
                        <a:pt x="0" y="5"/>
                      </a:cubicBezTo>
                      <a:cubicBezTo>
                        <a:pt x="0" y="9"/>
                        <a:pt x="3" y="11"/>
                        <a:pt x="6" y="11"/>
                      </a:cubicBezTo>
                      <a:cubicBezTo>
                        <a:pt x="58" y="11"/>
                        <a:pt x="58" y="11"/>
                        <a:pt x="58" y="11"/>
                      </a:cubicBezTo>
                      <a:cubicBezTo>
                        <a:pt x="62" y="11"/>
                        <a:pt x="64" y="9"/>
                        <a:pt x="64" y="5"/>
                      </a:cubicBezTo>
                      <a:cubicBezTo>
                        <a:pt x="64" y="2"/>
                        <a:pt x="62" y="0"/>
                        <a:pt x="58" y="0"/>
                      </a:cubicBezTo>
                      <a:close/>
                    </a:path>
                  </a:pathLst>
                </a:custGeom>
                <a:grpFill/>
                <a:ln>
                  <a:noFill/>
                </a:ln>
              </p:spPr>
              <p:txBody>
                <a:bodyPr vert="horz" wrap="square" lIns="45720" tIns="22860" rIns="45720" bIns="22860" numCol="1" anchor="t" anchorCtr="0" compatLnSpc="1">
                  <a:prstTxWarp prst="textNoShape">
                    <a:avLst/>
                  </a:prstTxWarp>
                </a:bodyPr>
                <a:lstStyle/>
                <a:p>
                  <a:pPr defTabSz="914217"/>
                  <a:endParaRPr lang="en-US">
                    <a:solidFill>
                      <a:srgbClr val="445469"/>
                    </a:solidFill>
                    <a:latin typeface="Lato Light"/>
                  </a:endParaRPr>
                </a:p>
              </p:txBody>
            </p:sp>
            <p:sp>
              <p:nvSpPr>
                <p:cNvPr id="30" name="Freeform 13"/>
                <p:cNvSpPr>
                  <a:spLocks/>
                </p:cNvSpPr>
                <p:nvPr/>
              </p:nvSpPr>
              <p:spPr bwMode="auto">
                <a:xfrm>
                  <a:off x="5275178" y="1763440"/>
                  <a:ext cx="248316" cy="167528"/>
                </a:xfrm>
                <a:custGeom>
                  <a:avLst/>
                  <a:gdLst>
                    <a:gd name="T0" fmla="*/ 6 w 58"/>
                    <a:gd name="T1" fmla="*/ 39 h 39"/>
                    <a:gd name="T2" fmla="*/ 9 w 58"/>
                    <a:gd name="T3" fmla="*/ 38 h 39"/>
                    <a:gd name="T4" fmla="*/ 54 w 58"/>
                    <a:gd name="T5" fmla="*/ 12 h 39"/>
                    <a:gd name="T6" fmla="*/ 56 w 58"/>
                    <a:gd name="T7" fmla="*/ 4 h 39"/>
                    <a:gd name="T8" fmla="*/ 48 w 58"/>
                    <a:gd name="T9" fmla="*/ 2 h 39"/>
                    <a:gd name="T10" fmla="*/ 3 w 58"/>
                    <a:gd name="T11" fmla="*/ 28 h 39"/>
                    <a:gd name="T12" fmla="*/ 1 w 58"/>
                    <a:gd name="T13" fmla="*/ 36 h 39"/>
                    <a:gd name="T14" fmla="*/ 6 w 58"/>
                    <a:gd name="T15" fmla="*/ 39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39">
                      <a:moveTo>
                        <a:pt x="6" y="39"/>
                      </a:moveTo>
                      <a:cubicBezTo>
                        <a:pt x="7" y="39"/>
                        <a:pt x="8" y="38"/>
                        <a:pt x="9" y="38"/>
                      </a:cubicBezTo>
                      <a:cubicBezTo>
                        <a:pt x="54" y="12"/>
                        <a:pt x="54" y="12"/>
                        <a:pt x="54" y="12"/>
                      </a:cubicBezTo>
                      <a:cubicBezTo>
                        <a:pt x="57" y="10"/>
                        <a:pt x="58" y="6"/>
                        <a:pt x="56" y="4"/>
                      </a:cubicBezTo>
                      <a:cubicBezTo>
                        <a:pt x="55" y="1"/>
                        <a:pt x="51" y="0"/>
                        <a:pt x="48" y="2"/>
                      </a:cubicBezTo>
                      <a:cubicBezTo>
                        <a:pt x="3" y="28"/>
                        <a:pt x="3" y="28"/>
                        <a:pt x="3" y="28"/>
                      </a:cubicBezTo>
                      <a:cubicBezTo>
                        <a:pt x="0" y="30"/>
                        <a:pt x="0" y="33"/>
                        <a:pt x="1" y="36"/>
                      </a:cubicBezTo>
                      <a:cubicBezTo>
                        <a:pt x="2" y="38"/>
                        <a:pt x="4" y="39"/>
                        <a:pt x="6" y="39"/>
                      </a:cubicBezTo>
                      <a:close/>
                    </a:path>
                  </a:pathLst>
                </a:custGeom>
                <a:grpFill/>
                <a:ln>
                  <a:noFill/>
                </a:ln>
              </p:spPr>
              <p:txBody>
                <a:bodyPr vert="horz" wrap="square" lIns="45720" tIns="22860" rIns="45720" bIns="22860" numCol="1" anchor="t" anchorCtr="0" compatLnSpc="1">
                  <a:prstTxWarp prst="textNoShape">
                    <a:avLst/>
                  </a:prstTxWarp>
                </a:bodyPr>
                <a:lstStyle/>
                <a:p>
                  <a:pPr defTabSz="914217"/>
                  <a:endParaRPr lang="en-US">
                    <a:solidFill>
                      <a:srgbClr val="445469"/>
                    </a:solidFill>
                    <a:latin typeface="Lato Light"/>
                  </a:endParaRPr>
                </a:p>
              </p:txBody>
            </p:sp>
            <p:sp>
              <p:nvSpPr>
                <p:cNvPr id="31" name="Freeform 14"/>
                <p:cNvSpPr>
                  <a:spLocks/>
                </p:cNvSpPr>
                <p:nvPr/>
              </p:nvSpPr>
              <p:spPr bwMode="auto">
                <a:xfrm>
                  <a:off x="4979240" y="1351848"/>
                  <a:ext cx="166678" cy="249166"/>
                </a:xfrm>
                <a:custGeom>
                  <a:avLst/>
                  <a:gdLst>
                    <a:gd name="T0" fmla="*/ 3 w 39"/>
                    <a:gd name="T1" fmla="*/ 57 h 58"/>
                    <a:gd name="T2" fmla="*/ 6 w 39"/>
                    <a:gd name="T3" fmla="*/ 58 h 58"/>
                    <a:gd name="T4" fmla="*/ 11 w 39"/>
                    <a:gd name="T5" fmla="*/ 55 h 58"/>
                    <a:gd name="T6" fmla="*/ 37 w 39"/>
                    <a:gd name="T7" fmla="*/ 9 h 58"/>
                    <a:gd name="T8" fmla="*/ 35 w 39"/>
                    <a:gd name="T9" fmla="*/ 1 h 58"/>
                    <a:gd name="T10" fmla="*/ 27 w 39"/>
                    <a:gd name="T11" fmla="*/ 3 h 58"/>
                    <a:gd name="T12" fmla="*/ 1 w 39"/>
                    <a:gd name="T13" fmla="*/ 49 h 58"/>
                    <a:gd name="T14" fmla="*/ 3 w 39"/>
                    <a:gd name="T15" fmla="*/ 57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58">
                      <a:moveTo>
                        <a:pt x="3" y="57"/>
                      </a:moveTo>
                      <a:cubicBezTo>
                        <a:pt x="4" y="57"/>
                        <a:pt x="5" y="58"/>
                        <a:pt x="6" y="58"/>
                      </a:cubicBezTo>
                      <a:cubicBezTo>
                        <a:pt x="8" y="58"/>
                        <a:pt x="10" y="56"/>
                        <a:pt x="11" y="55"/>
                      </a:cubicBezTo>
                      <a:cubicBezTo>
                        <a:pt x="37" y="9"/>
                        <a:pt x="37" y="9"/>
                        <a:pt x="37" y="9"/>
                      </a:cubicBezTo>
                      <a:cubicBezTo>
                        <a:pt x="39" y="6"/>
                        <a:pt x="38" y="3"/>
                        <a:pt x="35" y="1"/>
                      </a:cubicBezTo>
                      <a:cubicBezTo>
                        <a:pt x="32" y="0"/>
                        <a:pt x="29" y="1"/>
                        <a:pt x="27" y="3"/>
                      </a:cubicBezTo>
                      <a:cubicBezTo>
                        <a:pt x="1" y="49"/>
                        <a:pt x="1" y="49"/>
                        <a:pt x="1" y="49"/>
                      </a:cubicBezTo>
                      <a:cubicBezTo>
                        <a:pt x="0" y="52"/>
                        <a:pt x="1" y="55"/>
                        <a:pt x="3" y="57"/>
                      </a:cubicBezTo>
                      <a:close/>
                    </a:path>
                  </a:pathLst>
                </a:custGeom>
                <a:grpFill/>
                <a:ln>
                  <a:noFill/>
                </a:ln>
              </p:spPr>
              <p:txBody>
                <a:bodyPr vert="horz" wrap="square" lIns="45720" tIns="22860" rIns="45720" bIns="22860" numCol="1" anchor="t" anchorCtr="0" compatLnSpc="1">
                  <a:prstTxWarp prst="textNoShape">
                    <a:avLst/>
                  </a:prstTxWarp>
                </a:bodyPr>
                <a:lstStyle/>
                <a:p>
                  <a:pPr defTabSz="914217"/>
                  <a:endParaRPr lang="en-US">
                    <a:solidFill>
                      <a:srgbClr val="445469"/>
                    </a:solidFill>
                    <a:latin typeface="Lato Light"/>
                  </a:endParaRPr>
                </a:p>
              </p:txBody>
            </p:sp>
            <p:sp>
              <p:nvSpPr>
                <p:cNvPr id="32" name="Freeform 15"/>
                <p:cNvSpPr>
                  <a:spLocks/>
                </p:cNvSpPr>
                <p:nvPr/>
              </p:nvSpPr>
              <p:spPr bwMode="auto">
                <a:xfrm>
                  <a:off x="3576935" y="1742180"/>
                  <a:ext cx="252568" cy="166678"/>
                </a:xfrm>
                <a:custGeom>
                  <a:avLst/>
                  <a:gdLst>
                    <a:gd name="T0" fmla="*/ 55 w 59"/>
                    <a:gd name="T1" fmla="*/ 28 h 39"/>
                    <a:gd name="T2" fmla="*/ 10 w 59"/>
                    <a:gd name="T3" fmla="*/ 1 h 39"/>
                    <a:gd name="T4" fmla="*/ 2 w 59"/>
                    <a:gd name="T5" fmla="*/ 4 h 39"/>
                    <a:gd name="T6" fmla="*/ 4 w 59"/>
                    <a:gd name="T7" fmla="*/ 11 h 39"/>
                    <a:gd name="T8" fmla="*/ 49 w 59"/>
                    <a:gd name="T9" fmla="*/ 38 h 39"/>
                    <a:gd name="T10" fmla="*/ 52 w 59"/>
                    <a:gd name="T11" fmla="*/ 39 h 39"/>
                    <a:gd name="T12" fmla="*/ 57 w 59"/>
                    <a:gd name="T13" fmla="*/ 36 h 39"/>
                    <a:gd name="T14" fmla="*/ 55 w 59"/>
                    <a:gd name="T15" fmla="*/ 28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39">
                      <a:moveTo>
                        <a:pt x="55" y="28"/>
                      </a:moveTo>
                      <a:cubicBezTo>
                        <a:pt x="10" y="1"/>
                        <a:pt x="10" y="1"/>
                        <a:pt x="10" y="1"/>
                      </a:cubicBezTo>
                      <a:cubicBezTo>
                        <a:pt x="7" y="0"/>
                        <a:pt x="4" y="1"/>
                        <a:pt x="2" y="4"/>
                      </a:cubicBezTo>
                      <a:cubicBezTo>
                        <a:pt x="0" y="6"/>
                        <a:pt x="1" y="10"/>
                        <a:pt x="4" y="11"/>
                      </a:cubicBezTo>
                      <a:cubicBezTo>
                        <a:pt x="49" y="38"/>
                        <a:pt x="49" y="38"/>
                        <a:pt x="49" y="38"/>
                      </a:cubicBezTo>
                      <a:cubicBezTo>
                        <a:pt x="50" y="38"/>
                        <a:pt x="51" y="39"/>
                        <a:pt x="52" y="39"/>
                      </a:cubicBezTo>
                      <a:cubicBezTo>
                        <a:pt x="54" y="39"/>
                        <a:pt x="56" y="38"/>
                        <a:pt x="57" y="36"/>
                      </a:cubicBezTo>
                      <a:cubicBezTo>
                        <a:pt x="59" y="33"/>
                        <a:pt x="58" y="29"/>
                        <a:pt x="55" y="28"/>
                      </a:cubicBezTo>
                      <a:close/>
                    </a:path>
                  </a:pathLst>
                </a:custGeom>
                <a:grpFill/>
                <a:ln>
                  <a:noFill/>
                </a:ln>
              </p:spPr>
              <p:txBody>
                <a:bodyPr vert="horz" wrap="square" lIns="45720" tIns="22860" rIns="45720" bIns="22860" numCol="1" anchor="t" anchorCtr="0" compatLnSpc="1">
                  <a:prstTxWarp prst="textNoShape">
                    <a:avLst/>
                  </a:prstTxWarp>
                </a:bodyPr>
                <a:lstStyle/>
                <a:p>
                  <a:pPr defTabSz="914217"/>
                  <a:endParaRPr lang="en-US">
                    <a:solidFill>
                      <a:srgbClr val="445469"/>
                    </a:solidFill>
                    <a:latin typeface="Lato Light"/>
                  </a:endParaRPr>
                </a:p>
              </p:txBody>
            </p:sp>
            <p:sp>
              <p:nvSpPr>
                <p:cNvPr id="37" name="Freeform 16"/>
                <p:cNvSpPr>
                  <a:spLocks/>
                </p:cNvSpPr>
                <p:nvPr/>
              </p:nvSpPr>
              <p:spPr bwMode="auto">
                <a:xfrm>
                  <a:off x="5275178" y="2603632"/>
                  <a:ext cx="248316" cy="166678"/>
                </a:xfrm>
                <a:custGeom>
                  <a:avLst/>
                  <a:gdLst>
                    <a:gd name="T0" fmla="*/ 54 w 58"/>
                    <a:gd name="T1" fmla="*/ 28 h 39"/>
                    <a:gd name="T2" fmla="*/ 9 w 58"/>
                    <a:gd name="T3" fmla="*/ 2 h 39"/>
                    <a:gd name="T4" fmla="*/ 1 w 58"/>
                    <a:gd name="T5" fmla="*/ 4 h 39"/>
                    <a:gd name="T6" fmla="*/ 3 w 58"/>
                    <a:gd name="T7" fmla="*/ 12 h 39"/>
                    <a:gd name="T8" fmla="*/ 48 w 58"/>
                    <a:gd name="T9" fmla="*/ 38 h 39"/>
                    <a:gd name="T10" fmla="*/ 51 w 58"/>
                    <a:gd name="T11" fmla="*/ 39 h 39"/>
                    <a:gd name="T12" fmla="*/ 56 w 58"/>
                    <a:gd name="T13" fmla="*/ 36 h 39"/>
                    <a:gd name="T14" fmla="*/ 54 w 58"/>
                    <a:gd name="T15" fmla="*/ 28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39">
                      <a:moveTo>
                        <a:pt x="54" y="28"/>
                      </a:moveTo>
                      <a:cubicBezTo>
                        <a:pt x="9" y="2"/>
                        <a:pt x="9" y="2"/>
                        <a:pt x="9" y="2"/>
                      </a:cubicBezTo>
                      <a:cubicBezTo>
                        <a:pt x="6" y="0"/>
                        <a:pt x="3" y="1"/>
                        <a:pt x="1" y="4"/>
                      </a:cubicBezTo>
                      <a:cubicBezTo>
                        <a:pt x="0" y="7"/>
                        <a:pt x="0" y="10"/>
                        <a:pt x="3" y="12"/>
                      </a:cubicBezTo>
                      <a:cubicBezTo>
                        <a:pt x="48" y="38"/>
                        <a:pt x="48" y="38"/>
                        <a:pt x="48" y="38"/>
                      </a:cubicBezTo>
                      <a:cubicBezTo>
                        <a:pt x="49" y="39"/>
                        <a:pt x="50" y="39"/>
                        <a:pt x="51" y="39"/>
                      </a:cubicBezTo>
                      <a:cubicBezTo>
                        <a:pt x="53" y="39"/>
                        <a:pt x="55" y="38"/>
                        <a:pt x="56" y="36"/>
                      </a:cubicBezTo>
                      <a:cubicBezTo>
                        <a:pt x="58" y="33"/>
                        <a:pt x="57" y="30"/>
                        <a:pt x="54" y="28"/>
                      </a:cubicBezTo>
                      <a:close/>
                    </a:path>
                  </a:pathLst>
                </a:custGeom>
                <a:grpFill/>
                <a:ln>
                  <a:noFill/>
                </a:ln>
              </p:spPr>
              <p:txBody>
                <a:bodyPr vert="horz" wrap="square" lIns="45720" tIns="22860" rIns="45720" bIns="22860" numCol="1" anchor="t" anchorCtr="0" compatLnSpc="1">
                  <a:prstTxWarp prst="textNoShape">
                    <a:avLst/>
                  </a:prstTxWarp>
                </a:bodyPr>
                <a:lstStyle/>
                <a:p>
                  <a:pPr defTabSz="914217"/>
                  <a:endParaRPr lang="en-US">
                    <a:solidFill>
                      <a:srgbClr val="445469"/>
                    </a:solidFill>
                    <a:latin typeface="Lato Light"/>
                  </a:endParaRPr>
                </a:p>
              </p:txBody>
            </p:sp>
            <p:sp>
              <p:nvSpPr>
                <p:cNvPr id="41" name="Freeform 17"/>
                <p:cNvSpPr>
                  <a:spLocks/>
                </p:cNvSpPr>
                <p:nvPr/>
              </p:nvSpPr>
              <p:spPr bwMode="auto">
                <a:xfrm>
                  <a:off x="3576935" y="2629144"/>
                  <a:ext cx="252568" cy="162426"/>
                </a:xfrm>
                <a:custGeom>
                  <a:avLst/>
                  <a:gdLst>
                    <a:gd name="T0" fmla="*/ 49 w 59"/>
                    <a:gd name="T1" fmla="*/ 1 h 38"/>
                    <a:gd name="T2" fmla="*/ 4 w 59"/>
                    <a:gd name="T3" fmla="*/ 27 h 38"/>
                    <a:gd name="T4" fmla="*/ 2 w 59"/>
                    <a:gd name="T5" fmla="*/ 35 h 38"/>
                    <a:gd name="T6" fmla="*/ 7 w 59"/>
                    <a:gd name="T7" fmla="*/ 38 h 38"/>
                    <a:gd name="T8" fmla="*/ 10 w 59"/>
                    <a:gd name="T9" fmla="*/ 37 h 38"/>
                    <a:gd name="T10" fmla="*/ 55 w 59"/>
                    <a:gd name="T11" fmla="*/ 11 h 38"/>
                    <a:gd name="T12" fmla="*/ 57 w 59"/>
                    <a:gd name="T13" fmla="*/ 3 h 38"/>
                    <a:gd name="T14" fmla="*/ 49 w 59"/>
                    <a:gd name="T15" fmla="*/ 1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38">
                      <a:moveTo>
                        <a:pt x="49" y="1"/>
                      </a:moveTo>
                      <a:cubicBezTo>
                        <a:pt x="4" y="27"/>
                        <a:pt x="4" y="27"/>
                        <a:pt x="4" y="27"/>
                      </a:cubicBezTo>
                      <a:cubicBezTo>
                        <a:pt x="1" y="29"/>
                        <a:pt x="0" y="33"/>
                        <a:pt x="2" y="35"/>
                      </a:cubicBezTo>
                      <a:cubicBezTo>
                        <a:pt x="3" y="37"/>
                        <a:pt x="5" y="38"/>
                        <a:pt x="7" y="38"/>
                      </a:cubicBezTo>
                      <a:cubicBezTo>
                        <a:pt x="8" y="38"/>
                        <a:pt x="9" y="38"/>
                        <a:pt x="10" y="37"/>
                      </a:cubicBezTo>
                      <a:cubicBezTo>
                        <a:pt x="55" y="11"/>
                        <a:pt x="55" y="11"/>
                        <a:pt x="55" y="11"/>
                      </a:cubicBezTo>
                      <a:cubicBezTo>
                        <a:pt x="58" y="9"/>
                        <a:pt x="59" y="6"/>
                        <a:pt x="57" y="3"/>
                      </a:cubicBezTo>
                      <a:cubicBezTo>
                        <a:pt x="56" y="0"/>
                        <a:pt x="52" y="0"/>
                        <a:pt x="49" y="1"/>
                      </a:cubicBezTo>
                      <a:close/>
                    </a:path>
                  </a:pathLst>
                </a:custGeom>
                <a:grpFill/>
                <a:ln>
                  <a:noFill/>
                </a:ln>
              </p:spPr>
              <p:txBody>
                <a:bodyPr vert="horz" wrap="square" lIns="45720" tIns="22860" rIns="45720" bIns="22860" numCol="1" anchor="t" anchorCtr="0" compatLnSpc="1">
                  <a:prstTxWarp prst="textNoShape">
                    <a:avLst/>
                  </a:prstTxWarp>
                </a:bodyPr>
                <a:lstStyle/>
                <a:p>
                  <a:pPr defTabSz="914217"/>
                  <a:endParaRPr lang="en-US">
                    <a:solidFill>
                      <a:srgbClr val="445469"/>
                    </a:solidFill>
                    <a:latin typeface="Lato Light"/>
                  </a:endParaRPr>
                </a:p>
              </p:txBody>
            </p:sp>
            <p:sp>
              <p:nvSpPr>
                <p:cNvPr id="49" name="Freeform 18"/>
                <p:cNvSpPr>
                  <a:spLocks/>
                </p:cNvSpPr>
                <p:nvPr/>
              </p:nvSpPr>
              <p:spPr bwMode="auto">
                <a:xfrm>
                  <a:off x="3953661" y="1330588"/>
                  <a:ext cx="171780" cy="244064"/>
                </a:xfrm>
                <a:custGeom>
                  <a:avLst/>
                  <a:gdLst>
                    <a:gd name="T0" fmla="*/ 28 w 40"/>
                    <a:gd name="T1" fmla="*/ 55 h 57"/>
                    <a:gd name="T2" fmla="*/ 33 w 40"/>
                    <a:gd name="T3" fmla="*/ 57 h 57"/>
                    <a:gd name="T4" fmla="*/ 36 w 40"/>
                    <a:gd name="T5" fmla="*/ 57 h 57"/>
                    <a:gd name="T6" fmla="*/ 38 w 40"/>
                    <a:gd name="T7" fmla="*/ 49 h 57"/>
                    <a:gd name="T8" fmla="*/ 12 w 40"/>
                    <a:gd name="T9" fmla="*/ 3 h 57"/>
                    <a:gd name="T10" fmla="*/ 4 w 40"/>
                    <a:gd name="T11" fmla="*/ 1 h 57"/>
                    <a:gd name="T12" fmla="*/ 2 w 40"/>
                    <a:gd name="T13" fmla="*/ 9 h 57"/>
                    <a:gd name="T14" fmla="*/ 28 w 40"/>
                    <a:gd name="T15" fmla="*/ 55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57">
                      <a:moveTo>
                        <a:pt x="28" y="55"/>
                      </a:moveTo>
                      <a:cubicBezTo>
                        <a:pt x="29" y="56"/>
                        <a:pt x="31" y="57"/>
                        <a:pt x="33" y="57"/>
                      </a:cubicBezTo>
                      <a:cubicBezTo>
                        <a:pt x="34" y="57"/>
                        <a:pt x="35" y="57"/>
                        <a:pt x="36" y="57"/>
                      </a:cubicBezTo>
                      <a:cubicBezTo>
                        <a:pt x="39" y="55"/>
                        <a:pt x="40" y="52"/>
                        <a:pt x="38" y="49"/>
                      </a:cubicBezTo>
                      <a:cubicBezTo>
                        <a:pt x="12" y="3"/>
                        <a:pt x="12" y="3"/>
                        <a:pt x="12" y="3"/>
                      </a:cubicBezTo>
                      <a:cubicBezTo>
                        <a:pt x="10" y="1"/>
                        <a:pt x="7" y="0"/>
                        <a:pt x="4" y="1"/>
                      </a:cubicBezTo>
                      <a:cubicBezTo>
                        <a:pt x="1" y="3"/>
                        <a:pt x="0" y="6"/>
                        <a:pt x="2" y="9"/>
                      </a:cubicBezTo>
                      <a:lnTo>
                        <a:pt x="28" y="55"/>
                      </a:lnTo>
                      <a:close/>
                    </a:path>
                  </a:pathLst>
                </a:custGeom>
                <a:grpFill/>
                <a:ln>
                  <a:noFill/>
                </a:ln>
              </p:spPr>
              <p:txBody>
                <a:bodyPr vert="horz" wrap="square" lIns="45720" tIns="22860" rIns="45720" bIns="22860" numCol="1" anchor="t" anchorCtr="0" compatLnSpc="1">
                  <a:prstTxWarp prst="textNoShape">
                    <a:avLst/>
                  </a:prstTxWarp>
                </a:bodyPr>
                <a:lstStyle/>
                <a:p>
                  <a:pPr defTabSz="914217"/>
                  <a:endParaRPr lang="en-US">
                    <a:solidFill>
                      <a:srgbClr val="445469"/>
                    </a:solidFill>
                    <a:latin typeface="Lato Light"/>
                  </a:endParaRPr>
                </a:p>
              </p:txBody>
            </p:sp>
            <p:sp>
              <p:nvSpPr>
                <p:cNvPr id="51" name="Freeform 19"/>
                <p:cNvSpPr>
                  <a:spLocks/>
                </p:cNvSpPr>
                <p:nvPr/>
              </p:nvSpPr>
              <p:spPr bwMode="auto">
                <a:xfrm>
                  <a:off x="4537033" y="1210682"/>
                  <a:ext cx="47622" cy="274678"/>
                </a:xfrm>
                <a:custGeom>
                  <a:avLst/>
                  <a:gdLst>
                    <a:gd name="T0" fmla="*/ 5 w 11"/>
                    <a:gd name="T1" fmla="*/ 64 h 64"/>
                    <a:gd name="T2" fmla="*/ 11 w 11"/>
                    <a:gd name="T3" fmla="*/ 58 h 64"/>
                    <a:gd name="T4" fmla="*/ 11 w 11"/>
                    <a:gd name="T5" fmla="*/ 6 h 64"/>
                    <a:gd name="T6" fmla="*/ 5 w 11"/>
                    <a:gd name="T7" fmla="*/ 0 h 64"/>
                    <a:gd name="T8" fmla="*/ 0 w 11"/>
                    <a:gd name="T9" fmla="*/ 6 h 64"/>
                    <a:gd name="T10" fmla="*/ 0 w 11"/>
                    <a:gd name="T11" fmla="*/ 58 h 64"/>
                    <a:gd name="T12" fmla="*/ 5 w 11"/>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11" h="64">
                      <a:moveTo>
                        <a:pt x="5" y="64"/>
                      </a:moveTo>
                      <a:cubicBezTo>
                        <a:pt x="8" y="64"/>
                        <a:pt x="11" y="61"/>
                        <a:pt x="11" y="58"/>
                      </a:cubicBezTo>
                      <a:cubicBezTo>
                        <a:pt x="11" y="6"/>
                        <a:pt x="11" y="6"/>
                        <a:pt x="11" y="6"/>
                      </a:cubicBezTo>
                      <a:cubicBezTo>
                        <a:pt x="11" y="3"/>
                        <a:pt x="8" y="0"/>
                        <a:pt x="5" y="0"/>
                      </a:cubicBezTo>
                      <a:cubicBezTo>
                        <a:pt x="2" y="0"/>
                        <a:pt x="0" y="3"/>
                        <a:pt x="0" y="6"/>
                      </a:cubicBezTo>
                      <a:cubicBezTo>
                        <a:pt x="0" y="58"/>
                        <a:pt x="0" y="58"/>
                        <a:pt x="0" y="58"/>
                      </a:cubicBezTo>
                      <a:cubicBezTo>
                        <a:pt x="0" y="61"/>
                        <a:pt x="2" y="64"/>
                        <a:pt x="5" y="64"/>
                      </a:cubicBezTo>
                      <a:close/>
                    </a:path>
                  </a:pathLst>
                </a:custGeom>
                <a:grpFill/>
                <a:ln>
                  <a:noFill/>
                </a:ln>
              </p:spPr>
              <p:txBody>
                <a:bodyPr vert="horz" wrap="square" lIns="45720" tIns="22860" rIns="45720" bIns="22860" numCol="1" anchor="t" anchorCtr="0" compatLnSpc="1">
                  <a:prstTxWarp prst="textNoShape">
                    <a:avLst/>
                  </a:prstTxWarp>
                </a:bodyPr>
                <a:lstStyle/>
                <a:p>
                  <a:pPr defTabSz="914217"/>
                  <a:endParaRPr lang="en-US">
                    <a:solidFill>
                      <a:srgbClr val="445469"/>
                    </a:solidFill>
                    <a:latin typeface="Lato Light"/>
                  </a:endParaRPr>
                </a:p>
              </p:txBody>
            </p:sp>
            <p:sp>
              <p:nvSpPr>
                <p:cNvPr id="54" name="Freeform 20"/>
                <p:cNvSpPr>
                  <a:spLocks/>
                </p:cNvSpPr>
                <p:nvPr/>
              </p:nvSpPr>
              <p:spPr bwMode="auto">
                <a:xfrm>
                  <a:off x="3525061" y="2255820"/>
                  <a:ext cx="274678" cy="47622"/>
                </a:xfrm>
                <a:custGeom>
                  <a:avLst/>
                  <a:gdLst>
                    <a:gd name="T0" fmla="*/ 64 w 64"/>
                    <a:gd name="T1" fmla="*/ 5 h 11"/>
                    <a:gd name="T2" fmla="*/ 58 w 64"/>
                    <a:gd name="T3" fmla="*/ 0 h 11"/>
                    <a:gd name="T4" fmla="*/ 6 w 64"/>
                    <a:gd name="T5" fmla="*/ 0 h 11"/>
                    <a:gd name="T6" fmla="*/ 0 w 64"/>
                    <a:gd name="T7" fmla="*/ 5 h 11"/>
                    <a:gd name="T8" fmla="*/ 6 w 64"/>
                    <a:gd name="T9" fmla="*/ 11 h 11"/>
                    <a:gd name="T10" fmla="*/ 58 w 64"/>
                    <a:gd name="T11" fmla="*/ 11 h 11"/>
                    <a:gd name="T12" fmla="*/ 64 w 64"/>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64" h="11">
                      <a:moveTo>
                        <a:pt x="64" y="5"/>
                      </a:moveTo>
                      <a:cubicBezTo>
                        <a:pt x="64" y="2"/>
                        <a:pt x="61" y="0"/>
                        <a:pt x="58" y="0"/>
                      </a:cubicBezTo>
                      <a:cubicBezTo>
                        <a:pt x="6" y="0"/>
                        <a:pt x="6" y="0"/>
                        <a:pt x="6" y="0"/>
                      </a:cubicBezTo>
                      <a:cubicBezTo>
                        <a:pt x="2" y="0"/>
                        <a:pt x="0" y="2"/>
                        <a:pt x="0" y="5"/>
                      </a:cubicBezTo>
                      <a:cubicBezTo>
                        <a:pt x="0" y="9"/>
                        <a:pt x="2" y="11"/>
                        <a:pt x="6" y="11"/>
                      </a:cubicBezTo>
                      <a:cubicBezTo>
                        <a:pt x="58" y="11"/>
                        <a:pt x="58" y="11"/>
                        <a:pt x="58" y="11"/>
                      </a:cubicBezTo>
                      <a:cubicBezTo>
                        <a:pt x="61" y="11"/>
                        <a:pt x="64" y="9"/>
                        <a:pt x="64" y="5"/>
                      </a:cubicBezTo>
                      <a:close/>
                    </a:path>
                  </a:pathLst>
                </a:custGeom>
                <a:grpFill/>
                <a:ln>
                  <a:noFill/>
                </a:ln>
              </p:spPr>
              <p:txBody>
                <a:bodyPr vert="horz" wrap="square" lIns="45720" tIns="22860" rIns="45720" bIns="22860" numCol="1" anchor="t" anchorCtr="0" compatLnSpc="1">
                  <a:prstTxWarp prst="textNoShape">
                    <a:avLst/>
                  </a:prstTxWarp>
                </a:bodyPr>
                <a:lstStyle/>
                <a:p>
                  <a:pPr defTabSz="914217"/>
                  <a:endParaRPr lang="en-US">
                    <a:solidFill>
                      <a:srgbClr val="445469"/>
                    </a:solidFill>
                    <a:latin typeface="Lato Light"/>
                  </a:endParaRPr>
                </a:p>
              </p:txBody>
            </p:sp>
          </p:grpSp>
        </p:grpSp>
        <p:sp>
          <p:nvSpPr>
            <p:cNvPr id="56" name="Freeform 21"/>
            <p:cNvSpPr>
              <a:spLocks/>
            </p:cNvSpPr>
            <p:nvPr/>
          </p:nvSpPr>
          <p:spPr bwMode="auto">
            <a:xfrm>
              <a:off x="3226805" y="6585177"/>
              <a:ext cx="699682" cy="1658634"/>
            </a:xfrm>
            <a:custGeom>
              <a:avLst/>
              <a:gdLst>
                <a:gd name="T0" fmla="*/ 54 w 58"/>
                <a:gd name="T1" fmla="*/ 14 h 108"/>
                <a:gd name="T2" fmla="*/ 50 w 58"/>
                <a:gd name="T3" fmla="*/ 96 h 108"/>
                <a:gd name="T4" fmla="*/ 48 w 58"/>
                <a:gd name="T5" fmla="*/ 107 h 108"/>
                <a:gd name="T6" fmla="*/ 44 w 58"/>
                <a:gd name="T7" fmla="*/ 108 h 108"/>
                <a:gd name="T8" fmla="*/ 38 w 58"/>
                <a:gd name="T9" fmla="*/ 104 h 108"/>
                <a:gd name="T10" fmla="*/ 45 w 58"/>
                <a:gd name="T11" fmla="*/ 3 h 108"/>
                <a:gd name="T12" fmla="*/ 55 w 58"/>
                <a:gd name="T13" fmla="*/ 4 h 108"/>
                <a:gd name="T14" fmla="*/ 54 w 58"/>
                <a:gd name="T15" fmla="*/ 14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108">
                  <a:moveTo>
                    <a:pt x="54" y="14"/>
                  </a:moveTo>
                  <a:cubicBezTo>
                    <a:pt x="48" y="19"/>
                    <a:pt x="19" y="47"/>
                    <a:pt x="50" y="96"/>
                  </a:cubicBezTo>
                  <a:cubicBezTo>
                    <a:pt x="53" y="100"/>
                    <a:pt x="51" y="104"/>
                    <a:pt x="48" y="107"/>
                  </a:cubicBezTo>
                  <a:cubicBezTo>
                    <a:pt x="47" y="107"/>
                    <a:pt x="45" y="108"/>
                    <a:pt x="44" y="108"/>
                  </a:cubicBezTo>
                  <a:cubicBezTo>
                    <a:pt x="42" y="108"/>
                    <a:pt x="39" y="106"/>
                    <a:pt x="38" y="104"/>
                  </a:cubicBezTo>
                  <a:cubicBezTo>
                    <a:pt x="0" y="45"/>
                    <a:pt x="37" y="9"/>
                    <a:pt x="45" y="3"/>
                  </a:cubicBezTo>
                  <a:cubicBezTo>
                    <a:pt x="48" y="0"/>
                    <a:pt x="53" y="1"/>
                    <a:pt x="55" y="4"/>
                  </a:cubicBezTo>
                  <a:cubicBezTo>
                    <a:pt x="58" y="7"/>
                    <a:pt x="58" y="12"/>
                    <a:pt x="54" y="14"/>
                  </a:cubicBezTo>
                  <a:close/>
                </a:path>
              </a:pathLst>
            </a:custGeom>
            <a:solidFill>
              <a:schemeClr val="accent2">
                <a:lumMod val="60000"/>
                <a:lumOff val="40000"/>
              </a:schemeClr>
            </a:solidFill>
            <a:ln>
              <a:noFill/>
            </a:ln>
          </p:spPr>
          <p:txBody>
            <a:bodyPr vert="horz" wrap="square" lIns="121899" tIns="60950" rIns="121899" bIns="60950" numCol="1" anchor="t" anchorCtr="0" compatLnSpc="1">
              <a:prstTxWarp prst="textNoShape">
                <a:avLst/>
              </a:prstTxWarp>
            </a:bodyPr>
            <a:lstStyle/>
            <a:p>
              <a:pPr defTabSz="914217"/>
              <a:endParaRPr lang="en-US">
                <a:solidFill>
                  <a:srgbClr val="445469"/>
                </a:solidFill>
                <a:latin typeface="Lato Light"/>
              </a:endParaRPr>
            </a:p>
          </p:txBody>
        </p:sp>
        <p:sp>
          <p:nvSpPr>
            <p:cNvPr id="23" name="Freeform 5"/>
            <p:cNvSpPr>
              <a:spLocks/>
            </p:cNvSpPr>
            <p:nvPr/>
          </p:nvSpPr>
          <p:spPr bwMode="auto">
            <a:xfrm>
              <a:off x="4163709" y="10603785"/>
              <a:ext cx="1679713" cy="242076"/>
            </a:xfrm>
            <a:custGeom>
              <a:avLst/>
              <a:gdLst>
                <a:gd name="T0" fmla="*/ 130 w 139"/>
                <a:gd name="T1" fmla="*/ 0 h 23"/>
                <a:gd name="T2" fmla="*/ 9 w 139"/>
                <a:gd name="T3" fmla="*/ 0 h 23"/>
                <a:gd name="T4" fmla="*/ 0 w 139"/>
                <a:gd name="T5" fmla="*/ 9 h 23"/>
                <a:gd name="T6" fmla="*/ 0 w 139"/>
                <a:gd name="T7" fmla="*/ 14 h 23"/>
                <a:gd name="T8" fmla="*/ 9 w 139"/>
                <a:gd name="T9" fmla="*/ 23 h 23"/>
                <a:gd name="T10" fmla="*/ 130 w 139"/>
                <a:gd name="T11" fmla="*/ 23 h 23"/>
                <a:gd name="T12" fmla="*/ 139 w 139"/>
                <a:gd name="T13" fmla="*/ 14 h 23"/>
                <a:gd name="T14" fmla="*/ 139 w 139"/>
                <a:gd name="T15" fmla="*/ 9 h 23"/>
                <a:gd name="T16" fmla="*/ 130 w 139"/>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9" h="23">
                  <a:moveTo>
                    <a:pt x="130" y="0"/>
                  </a:moveTo>
                  <a:cubicBezTo>
                    <a:pt x="9" y="0"/>
                    <a:pt x="9" y="0"/>
                    <a:pt x="9" y="0"/>
                  </a:cubicBezTo>
                  <a:cubicBezTo>
                    <a:pt x="4" y="0"/>
                    <a:pt x="0" y="4"/>
                    <a:pt x="0" y="9"/>
                  </a:cubicBezTo>
                  <a:cubicBezTo>
                    <a:pt x="0" y="14"/>
                    <a:pt x="0" y="14"/>
                    <a:pt x="0" y="14"/>
                  </a:cubicBezTo>
                  <a:cubicBezTo>
                    <a:pt x="0" y="19"/>
                    <a:pt x="4" y="23"/>
                    <a:pt x="9" y="23"/>
                  </a:cubicBezTo>
                  <a:cubicBezTo>
                    <a:pt x="130" y="23"/>
                    <a:pt x="130" y="23"/>
                    <a:pt x="130" y="23"/>
                  </a:cubicBezTo>
                  <a:cubicBezTo>
                    <a:pt x="135" y="23"/>
                    <a:pt x="139" y="19"/>
                    <a:pt x="139" y="14"/>
                  </a:cubicBezTo>
                  <a:cubicBezTo>
                    <a:pt x="139" y="9"/>
                    <a:pt x="139" y="9"/>
                    <a:pt x="139" y="9"/>
                  </a:cubicBezTo>
                  <a:cubicBezTo>
                    <a:pt x="139" y="4"/>
                    <a:pt x="135" y="0"/>
                    <a:pt x="130" y="0"/>
                  </a:cubicBezTo>
                  <a:close/>
                </a:path>
              </a:pathLst>
            </a:custGeom>
            <a:solidFill>
              <a:srgbClr val="00B0F0"/>
            </a:solidFill>
            <a:ln>
              <a:noFill/>
            </a:ln>
          </p:spPr>
          <p:txBody>
            <a:bodyPr vert="horz" wrap="square" lIns="121899" tIns="60950" rIns="121899" bIns="60950" numCol="1" anchor="t" anchorCtr="0" compatLnSpc="1">
              <a:prstTxWarp prst="textNoShape">
                <a:avLst/>
              </a:prstTxWarp>
            </a:bodyPr>
            <a:lstStyle/>
            <a:p>
              <a:pPr defTabSz="914217"/>
              <a:endParaRPr lang="en-US">
                <a:solidFill>
                  <a:srgbClr val="445469"/>
                </a:solidFill>
                <a:latin typeface="Lato Light"/>
              </a:endParaRPr>
            </a:p>
          </p:txBody>
        </p:sp>
        <p:sp>
          <p:nvSpPr>
            <p:cNvPr id="24" name="Freeform 6"/>
            <p:cNvSpPr>
              <a:spLocks/>
            </p:cNvSpPr>
            <p:nvPr/>
          </p:nvSpPr>
          <p:spPr bwMode="auto">
            <a:xfrm>
              <a:off x="4211630" y="10953717"/>
              <a:ext cx="1581471" cy="266043"/>
            </a:xfrm>
            <a:custGeom>
              <a:avLst/>
              <a:gdLst>
                <a:gd name="T0" fmla="*/ 122 w 131"/>
                <a:gd name="T1" fmla="*/ 0 h 24"/>
                <a:gd name="T2" fmla="*/ 9 w 131"/>
                <a:gd name="T3" fmla="*/ 0 h 24"/>
                <a:gd name="T4" fmla="*/ 0 w 131"/>
                <a:gd name="T5" fmla="*/ 9 h 24"/>
                <a:gd name="T6" fmla="*/ 0 w 131"/>
                <a:gd name="T7" fmla="*/ 15 h 24"/>
                <a:gd name="T8" fmla="*/ 9 w 131"/>
                <a:gd name="T9" fmla="*/ 24 h 24"/>
                <a:gd name="T10" fmla="*/ 122 w 131"/>
                <a:gd name="T11" fmla="*/ 24 h 24"/>
                <a:gd name="T12" fmla="*/ 131 w 131"/>
                <a:gd name="T13" fmla="*/ 15 h 24"/>
                <a:gd name="T14" fmla="*/ 131 w 131"/>
                <a:gd name="T15" fmla="*/ 9 h 24"/>
                <a:gd name="T16" fmla="*/ 122 w 131"/>
                <a:gd name="T1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1" h="24">
                  <a:moveTo>
                    <a:pt x="122" y="0"/>
                  </a:moveTo>
                  <a:cubicBezTo>
                    <a:pt x="9" y="0"/>
                    <a:pt x="9" y="0"/>
                    <a:pt x="9" y="0"/>
                  </a:cubicBezTo>
                  <a:cubicBezTo>
                    <a:pt x="4" y="0"/>
                    <a:pt x="0" y="4"/>
                    <a:pt x="0" y="9"/>
                  </a:cubicBezTo>
                  <a:cubicBezTo>
                    <a:pt x="0" y="15"/>
                    <a:pt x="0" y="15"/>
                    <a:pt x="0" y="15"/>
                  </a:cubicBezTo>
                  <a:cubicBezTo>
                    <a:pt x="0" y="20"/>
                    <a:pt x="4" y="24"/>
                    <a:pt x="9" y="24"/>
                  </a:cubicBezTo>
                  <a:cubicBezTo>
                    <a:pt x="122" y="24"/>
                    <a:pt x="122" y="24"/>
                    <a:pt x="122" y="24"/>
                  </a:cubicBezTo>
                  <a:cubicBezTo>
                    <a:pt x="127" y="24"/>
                    <a:pt x="131" y="20"/>
                    <a:pt x="131" y="15"/>
                  </a:cubicBezTo>
                  <a:cubicBezTo>
                    <a:pt x="131" y="9"/>
                    <a:pt x="131" y="9"/>
                    <a:pt x="131" y="9"/>
                  </a:cubicBezTo>
                  <a:cubicBezTo>
                    <a:pt x="131" y="4"/>
                    <a:pt x="127" y="0"/>
                    <a:pt x="122" y="0"/>
                  </a:cubicBezTo>
                  <a:close/>
                </a:path>
              </a:pathLst>
            </a:custGeom>
            <a:solidFill>
              <a:srgbClr val="00B0F0"/>
            </a:solidFill>
            <a:ln>
              <a:noFill/>
            </a:ln>
          </p:spPr>
          <p:txBody>
            <a:bodyPr vert="horz" wrap="square" lIns="121899" tIns="60950" rIns="121899" bIns="60950" numCol="1" anchor="t" anchorCtr="0" compatLnSpc="1">
              <a:prstTxWarp prst="textNoShape">
                <a:avLst/>
              </a:prstTxWarp>
            </a:bodyPr>
            <a:lstStyle/>
            <a:p>
              <a:pPr defTabSz="914217"/>
              <a:endParaRPr lang="en-US">
                <a:solidFill>
                  <a:srgbClr val="445469"/>
                </a:solidFill>
                <a:latin typeface="Lato Light"/>
              </a:endParaRPr>
            </a:p>
          </p:txBody>
        </p:sp>
        <p:sp>
          <p:nvSpPr>
            <p:cNvPr id="25" name="Freeform 7"/>
            <p:cNvSpPr>
              <a:spLocks/>
            </p:cNvSpPr>
            <p:nvPr/>
          </p:nvSpPr>
          <p:spPr bwMode="auto">
            <a:xfrm>
              <a:off x="4307477" y="11315634"/>
              <a:ext cx="1389776" cy="223369"/>
            </a:xfrm>
            <a:custGeom>
              <a:avLst/>
              <a:gdLst>
                <a:gd name="T0" fmla="*/ 107 w 115"/>
                <a:gd name="T1" fmla="*/ 0 h 23"/>
                <a:gd name="T2" fmla="*/ 8 w 115"/>
                <a:gd name="T3" fmla="*/ 0 h 23"/>
                <a:gd name="T4" fmla="*/ 0 w 115"/>
                <a:gd name="T5" fmla="*/ 9 h 23"/>
                <a:gd name="T6" fmla="*/ 0 w 115"/>
                <a:gd name="T7" fmla="*/ 15 h 23"/>
                <a:gd name="T8" fmla="*/ 8 w 115"/>
                <a:gd name="T9" fmla="*/ 23 h 23"/>
                <a:gd name="T10" fmla="*/ 107 w 115"/>
                <a:gd name="T11" fmla="*/ 23 h 23"/>
                <a:gd name="T12" fmla="*/ 115 w 115"/>
                <a:gd name="T13" fmla="*/ 15 h 23"/>
                <a:gd name="T14" fmla="*/ 115 w 115"/>
                <a:gd name="T15" fmla="*/ 9 h 23"/>
                <a:gd name="T16" fmla="*/ 107 w 115"/>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23">
                  <a:moveTo>
                    <a:pt x="107" y="0"/>
                  </a:moveTo>
                  <a:cubicBezTo>
                    <a:pt x="8" y="0"/>
                    <a:pt x="8" y="0"/>
                    <a:pt x="8" y="0"/>
                  </a:cubicBezTo>
                  <a:cubicBezTo>
                    <a:pt x="4" y="0"/>
                    <a:pt x="0" y="4"/>
                    <a:pt x="0" y="9"/>
                  </a:cubicBezTo>
                  <a:cubicBezTo>
                    <a:pt x="0" y="15"/>
                    <a:pt x="0" y="15"/>
                    <a:pt x="0" y="15"/>
                  </a:cubicBezTo>
                  <a:cubicBezTo>
                    <a:pt x="0" y="19"/>
                    <a:pt x="4" y="23"/>
                    <a:pt x="8" y="23"/>
                  </a:cubicBezTo>
                  <a:cubicBezTo>
                    <a:pt x="107" y="23"/>
                    <a:pt x="107" y="23"/>
                    <a:pt x="107" y="23"/>
                  </a:cubicBezTo>
                  <a:cubicBezTo>
                    <a:pt x="111" y="23"/>
                    <a:pt x="115" y="19"/>
                    <a:pt x="115" y="15"/>
                  </a:cubicBezTo>
                  <a:cubicBezTo>
                    <a:pt x="115" y="9"/>
                    <a:pt x="115" y="9"/>
                    <a:pt x="115" y="9"/>
                  </a:cubicBezTo>
                  <a:cubicBezTo>
                    <a:pt x="115" y="4"/>
                    <a:pt x="111" y="0"/>
                    <a:pt x="107" y="0"/>
                  </a:cubicBezTo>
                  <a:close/>
                </a:path>
              </a:pathLst>
            </a:custGeom>
            <a:solidFill>
              <a:srgbClr val="00B0F0"/>
            </a:solidFill>
            <a:ln>
              <a:noFill/>
            </a:ln>
          </p:spPr>
          <p:txBody>
            <a:bodyPr vert="horz" wrap="square" lIns="121899" tIns="60950" rIns="121899" bIns="60950" numCol="1" anchor="t" anchorCtr="0" compatLnSpc="1">
              <a:prstTxWarp prst="textNoShape">
                <a:avLst/>
              </a:prstTxWarp>
            </a:bodyPr>
            <a:lstStyle/>
            <a:p>
              <a:pPr defTabSz="914217"/>
              <a:endParaRPr lang="en-US">
                <a:solidFill>
                  <a:srgbClr val="445469"/>
                </a:solidFill>
                <a:latin typeface="Lato Light"/>
              </a:endParaRPr>
            </a:p>
          </p:txBody>
        </p:sp>
        <p:sp>
          <p:nvSpPr>
            <p:cNvPr id="26" name="Freeform 8"/>
            <p:cNvSpPr>
              <a:spLocks/>
            </p:cNvSpPr>
            <p:nvPr/>
          </p:nvSpPr>
          <p:spPr bwMode="auto">
            <a:xfrm>
              <a:off x="4561470" y="11634874"/>
              <a:ext cx="881789" cy="242076"/>
            </a:xfrm>
            <a:custGeom>
              <a:avLst/>
              <a:gdLst>
                <a:gd name="T0" fmla="*/ 0 w 73"/>
                <a:gd name="T1" fmla="*/ 0 h 20"/>
                <a:gd name="T2" fmla="*/ 73 w 73"/>
                <a:gd name="T3" fmla="*/ 0 h 20"/>
                <a:gd name="T4" fmla="*/ 36 w 73"/>
                <a:gd name="T5" fmla="*/ 20 h 20"/>
                <a:gd name="T6" fmla="*/ 0 w 73"/>
                <a:gd name="T7" fmla="*/ 0 h 20"/>
              </a:gdLst>
              <a:ahLst/>
              <a:cxnLst>
                <a:cxn ang="0">
                  <a:pos x="T0" y="T1"/>
                </a:cxn>
                <a:cxn ang="0">
                  <a:pos x="T2" y="T3"/>
                </a:cxn>
                <a:cxn ang="0">
                  <a:pos x="T4" y="T5"/>
                </a:cxn>
                <a:cxn ang="0">
                  <a:pos x="T6" y="T7"/>
                </a:cxn>
              </a:cxnLst>
              <a:rect l="0" t="0" r="r" b="b"/>
              <a:pathLst>
                <a:path w="73" h="20">
                  <a:moveTo>
                    <a:pt x="0" y="0"/>
                  </a:moveTo>
                  <a:cubicBezTo>
                    <a:pt x="73" y="0"/>
                    <a:pt x="73" y="0"/>
                    <a:pt x="73" y="0"/>
                  </a:cubicBezTo>
                  <a:cubicBezTo>
                    <a:pt x="73" y="12"/>
                    <a:pt x="54" y="20"/>
                    <a:pt x="36" y="20"/>
                  </a:cubicBezTo>
                  <a:cubicBezTo>
                    <a:pt x="19" y="20"/>
                    <a:pt x="0" y="12"/>
                    <a:pt x="0" y="0"/>
                  </a:cubicBezTo>
                  <a:close/>
                </a:path>
              </a:pathLst>
            </a:custGeom>
            <a:solidFill>
              <a:srgbClr val="00B0F0"/>
            </a:solidFill>
            <a:ln>
              <a:noFill/>
            </a:ln>
          </p:spPr>
          <p:txBody>
            <a:bodyPr vert="horz" wrap="square" lIns="121899" tIns="60950" rIns="121899" bIns="60950" numCol="1" anchor="t" anchorCtr="0" compatLnSpc="1">
              <a:prstTxWarp prst="textNoShape">
                <a:avLst/>
              </a:prstTxWarp>
            </a:bodyPr>
            <a:lstStyle/>
            <a:p>
              <a:pPr defTabSz="914217"/>
              <a:endParaRPr lang="en-US">
                <a:solidFill>
                  <a:srgbClr val="445469"/>
                </a:solidFill>
                <a:latin typeface="Lato Light"/>
              </a:endParaRPr>
            </a:p>
          </p:txBody>
        </p:sp>
        <p:sp>
          <p:nvSpPr>
            <p:cNvPr id="27" name="Freeform 11"/>
            <p:cNvSpPr>
              <a:spLocks/>
            </p:cNvSpPr>
            <p:nvPr/>
          </p:nvSpPr>
          <p:spPr bwMode="auto">
            <a:xfrm>
              <a:off x="4089426" y="7859903"/>
              <a:ext cx="1873802" cy="2523822"/>
            </a:xfrm>
            <a:custGeom>
              <a:avLst/>
              <a:gdLst>
                <a:gd name="T0" fmla="*/ 29 w 155"/>
                <a:gd name="T1" fmla="*/ 200 h 209"/>
                <a:gd name="T2" fmla="*/ 37 w 155"/>
                <a:gd name="T3" fmla="*/ 176 h 209"/>
                <a:gd name="T4" fmla="*/ 44 w 155"/>
                <a:gd name="T5" fmla="*/ 139 h 209"/>
                <a:gd name="T6" fmla="*/ 48 w 155"/>
                <a:gd name="T7" fmla="*/ 52 h 209"/>
                <a:gd name="T8" fmla="*/ 21 w 155"/>
                <a:gd name="T9" fmla="*/ 2 h 209"/>
                <a:gd name="T10" fmla="*/ 1 w 155"/>
                <a:gd name="T11" fmla="*/ 14 h 209"/>
                <a:gd name="T12" fmla="*/ 14 w 155"/>
                <a:gd name="T13" fmla="*/ 46 h 209"/>
                <a:gd name="T14" fmla="*/ 43 w 155"/>
                <a:gd name="T15" fmla="*/ 55 h 209"/>
                <a:gd name="T16" fmla="*/ 79 w 155"/>
                <a:gd name="T17" fmla="*/ 49 h 209"/>
                <a:gd name="T18" fmla="*/ 98 w 155"/>
                <a:gd name="T19" fmla="*/ 26 h 209"/>
                <a:gd name="T20" fmla="*/ 83 w 155"/>
                <a:gd name="T21" fmla="*/ 2 h 209"/>
                <a:gd name="T22" fmla="*/ 64 w 155"/>
                <a:gd name="T23" fmla="*/ 14 h 209"/>
                <a:gd name="T24" fmla="*/ 79 w 155"/>
                <a:gd name="T25" fmla="*/ 52 h 209"/>
                <a:gd name="T26" fmla="*/ 143 w 155"/>
                <a:gd name="T27" fmla="*/ 42 h 209"/>
                <a:gd name="T28" fmla="*/ 143 w 155"/>
                <a:gd name="T29" fmla="*/ 7 h 209"/>
                <a:gd name="T30" fmla="*/ 120 w 155"/>
                <a:gd name="T31" fmla="*/ 26 h 209"/>
                <a:gd name="T32" fmla="*/ 114 w 155"/>
                <a:gd name="T33" fmla="*/ 61 h 209"/>
                <a:gd name="T34" fmla="*/ 112 w 155"/>
                <a:gd name="T35" fmla="*/ 97 h 209"/>
                <a:gd name="T36" fmla="*/ 117 w 155"/>
                <a:gd name="T37" fmla="*/ 170 h 209"/>
                <a:gd name="T38" fmla="*/ 120 w 155"/>
                <a:gd name="T39" fmla="*/ 207 h 209"/>
                <a:gd name="T40" fmla="*/ 128 w 155"/>
                <a:gd name="T41" fmla="*/ 205 h 209"/>
                <a:gd name="T42" fmla="*/ 120 w 155"/>
                <a:gd name="T43" fmla="*/ 85 h 209"/>
                <a:gd name="T44" fmla="*/ 128 w 155"/>
                <a:gd name="T45" fmla="*/ 25 h 209"/>
                <a:gd name="T46" fmla="*/ 137 w 155"/>
                <a:gd name="T47" fmla="*/ 11 h 209"/>
                <a:gd name="T48" fmla="*/ 138 w 155"/>
                <a:gd name="T49" fmla="*/ 11 h 209"/>
                <a:gd name="T50" fmla="*/ 139 w 155"/>
                <a:gd name="T51" fmla="*/ 13 h 209"/>
                <a:gd name="T52" fmla="*/ 140 w 155"/>
                <a:gd name="T53" fmla="*/ 21 h 209"/>
                <a:gd name="T54" fmla="*/ 123 w 155"/>
                <a:gd name="T55" fmla="*/ 56 h 209"/>
                <a:gd name="T56" fmla="*/ 91 w 155"/>
                <a:gd name="T57" fmla="*/ 53 h 209"/>
                <a:gd name="T58" fmla="*/ 72 w 155"/>
                <a:gd name="T59" fmla="*/ 22 h 209"/>
                <a:gd name="T60" fmla="*/ 82 w 155"/>
                <a:gd name="T61" fmla="*/ 7 h 209"/>
                <a:gd name="T62" fmla="*/ 89 w 155"/>
                <a:gd name="T63" fmla="*/ 33 h 209"/>
                <a:gd name="T64" fmla="*/ 67 w 155"/>
                <a:gd name="T65" fmla="*/ 50 h 209"/>
                <a:gd name="T66" fmla="*/ 16 w 155"/>
                <a:gd name="T67" fmla="*/ 35 h 209"/>
                <a:gd name="T68" fmla="*/ 10 w 155"/>
                <a:gd name="T69" fmla="*/ 8 h 209"/>
                <a:gd name="T70" fmla="*/ 20 w 155"/>
                <a:gd name="T71" fmla="*/ 8 h 209"/>
                <a:gd name="T72" fmla="*/ 28 w 155"/>
                <a:gd name="T73" fmla="*/ 14 h 209"/>
                <a:gd name="T74" fmla="*/ 41 w 155"/>
                <a:gd name="T75" fmla="*/ 68 h 209"/>
                <a:gd name="T76" fmla="*/ 35 w 155"/>
                <a:gd name="T77" fmla="*/ 147 h 209"/>
                <a:gd name="T78" fmla="*/ 21 w 155"/>
                <a:gd name="T79" fmla="*/ 201 h 209"/>
                <a:gd name="T80" fmla="*/ 29 w 155"/>
                <a:gd name="T81" fmla="*/ 200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5" h="209">
                  <a:moveTo>
                    <a:pt x="29" y="200"/>
                  </a:moveTo>
                  <a:cubicBezTo>
                    <a:pt x="33" y="192"/>
                    <a:pt x="35" y="184"/>
                    <a:pt x="37" y="176"/>
                  </a:cubicBezTo>
                  <a:cubicBezTo>
                    <a:pt x="40" y="164"/>
                    <a:pt x="42" y="151"/>
                    <a:pt x="44" y="139"/>
                  </a:cubicBezTo>
                  <a:cubicBezTo>
                    <a:pt x="48" y="110"/>
                    <a:pt x="51" y="81"/>
                    <a:pt x="48" y="52"/>
                  </a:cubicBezTo>
                  <a:cubicBezTo>
                    <a:pt x="46" y="34"/>
                    <a:pt x="42" y="8"/>
                    <a:pt x="21" y="2"/>
                  </a:cubicBezTo>
                  <a:cubicBezTo>
                    <a:pt x="12" y="0"/>
                    <a:pt x="2" y="4"/>
                    <a:pt x="1" y="14"/>
                  </a:cubicBezTo>
                  <a:cubicBezTo>
                    <a:pt x="0" y="25"/>
                    <a:pt x="6" y="38"/>
                    <a:pt x="14" y="46"/>
                  </a:cubicBezTo>
                  <a:cubicBezTo>
                    <a:pt x="22" y="53"/>
                    <a:pt x="33" y="54"/>
                    <a:pt x="43" y="55"/>
                  </a:cubicBezTo>
                  <a:cubicBezTo>
                    <a:pt x="55" y="55"/>
                    <a:pt x="68" y="54"/>
                    <a:pt x="79" y="49"/>
                  </a:cubicBezTo>
                  <a:cubicBezTo>
                    <a:pt x="89" y="45"/>
                    <a:pt x="98" y="38"/>
                    <a:pt x="98" y="26"/>
                  </a:cubicBezTo>
                  <a:cubicBezTo>
                    <a:pt x="99" y="16"/>
                    <a:pt x="94" y="4"/>
                    <a:pt x="83" y="2"/>
                  </a:cubicBezTo>
                  <a:cubicBezTo>
                    <a:pt x="74" y="0"/>
                    <a:pt x="65" y="5"/>
                    <a:pt x="64" y="14"/>
                  </a:cubicBezTo>
                  <a:cubicBezTo>
                    <a:pt x="61" y="27"/>
                    <a:pt x="69" y="44"/>
                    <a:pt x="79" y="52"/>
                  </a:cubicBezTo>
                  <a:cubicBezTo>
                    <a:pt x="98" y="69"/>
                    <a:pt x="131" y="65"/>
                    <a:pt x="143" y="42"/>
                  </a:cubicBezTo>
                  <a:cubicBezTo>
                    <a:pt x="147" y="35"/>
                    <a:pt x="155" y="10"/>
                    <a:pt x="143" y="7"/>
                  </a:cubicBezTo>
                  <a:cubicBezTo>
                    <a:pt x="132" y="4"/>
                    <a:pt x="124" y="18"/>
                    <a:pt x="120" y="26"/>
                  </a:cubicBezTo>
                  <a:cubicBezTo>
                    <a:pt x="116" y="37"/>
                    <a:pt x="115" y="49"/>
                    <a:pt x="114" y="61"/>
                  </a:cubicBezTo>
                  <a:cubicBezTo>
                    <a:pt x="112" y="73"/>
                    <a:pt x="112" y="85"/>
                    <a:pt x="112" y="97"/>
                  </a:cubicBezTo>
                  <a:cubicBezTo>
                    <a:pt x="112" y="121"/>
                    <a:pt x="115" y="146"/>
                    <a:pt x="117" y="170"/>
                  </a:cubicBezTo>
                  <a:cubicBezTo>
                    <a:pt x="118" y="183"/>
                    <a:pt x="119" y="195"/>
                    <a:pt x="120" y="207"/>
                  </a:cubicBezTo>
                  <a:cubicBezTo>
                    <a:pt x="120" y="209"/>
                    <a:pt x="128" y="208"/>
                    <a:pt x="128" y="205"/>
                  </a:cubicBezTo>
                  <a:cubicBezTo>
                    <a:pt x="126" y="165"/>
                    <a:pt x="120" y="125"/>
                    <a:pt x="120" y="85"/>
                  </a:cubicBezTo>
                  <a:cubicBezTo>
                    <a:pt x="121" y="65"/>
                    <a:pt x="121" y="43"/>
                    <a:pt x="128" y="25"/>
                  </a:cubicBezTo>
                  <a:cubicBezTo>
                    <a:pt x="130" y="20"/>
                    <a:pt x="133" y="13"/>
                    <a:pt x="137" y="11"/>
                  </a:cubicBezTo>
                  <a:cubicBezTo>
                    <a:pt x="139" y="10"/>
                    <a:pt x="137" y="10"/>
                    <a:pt x="138" y="11"/>
                  </a:cubicBezTo>
                  <a:cubicBezTo>
                    <a:pt x="138" y="12"/>
                    <a:pt x="139" y="12"/>
                    <a:pt x="139" y="13"/>
                  </a:cubicBezTo>
                  <a:cubicBezTo>
                    <a:pt x="141" y="16"/>
                    <a:pt x="141" y="19"/>
                    <a:pt x="140" y="21"/>
                  </a:cubicBezTo>
                  <a:cubicBezTo>
                    <a:pt x="140" y="34"/>
                    <a:pt x="135" y="49"/>
                    <a:pt x="123" y="56"/>
                  </a:cubicBezTo>
                  <a:cubicBezTo>
                    <a:pt x="113" y="61"/>
                    <a:pt x="100" y="59"/>
                    <a:pt x="91" y="53"/>
                  </a:cubicBezTo>
                  <a:cubicBezTo>
                    <a:pt x="80" y="46"/>
                    <a:pt x="74" y="34"/>
                    <a:pt x="72" y="22"/>
                  </a:cubicBezTo>
                  <a:cubicBezTo>
                    <a:pt x="71" y="15"/>
                    <a:pt x="72" y="1"/>
                    <a:pt x="82" y="7"/>
                  </a:cubicBezTo>
                  <a:cubicBezTo>
                    <a:pt x="90" y="12"/>
                    <a:pt x="92" y="24"/>
                    <a:pt x="89" y="33"/>
                  </a:cubicBezTo>
                  <a:cubicBezTo>
                    <a:pt x="86" y="43"/>
                    <a:pt x="77" y="47"/>
                    <a:pt x="67" y="50"/>
                  </a:cubicBezTo>
                  <a:cubicBezTo>
                    <a:pt x="49" y="53"/>
                    <a:pt x="26" y="52"/>
                    <a:pt x="16" y="35"/>
                  </a:cubicBezTo>
                  <a:cubicBezTo>
                    <a:pt x="11" y="28"/>
                    <a:pt x="7" y="16"/>
                    <a:pt x="10" y="8"/>
                  </a:cubicBezTo>
                  <a:cubicBezTo>
                    <a:pt x="12" y="3"/>
                    <a:pt x="15" y="6"/>
                    <a:pt x="20" y="8"/>
                  </a:cubicBezTo>
                  <a:cubicBezTo>
                    <a:pt x="23" y="9"/>
                    <a:pt x="25" y="11"/>
                    <a:pt x="28" y="14"/>
                  </a:cubicBezTo>
                  <a:cubicBezTo>
                    <a:pt x="39" y="28"/>
                    <a:pt x="40" y="51"/>
                    <a:pt x="41" y="68"/>
                  </a:cubicBezTo>
                  <a:cubicBezTo>
                    <a:pt x="42" y="94"/>
                    <a:pt x="39" y="121"/>
                    <a:pt x="35" y="147"/>
                  </a:cubicBezTo>
                  <a:cubicBezTo>
                    <a:pt x="32" y="165"/>
                    <a:pt x="29" y="185"/>
                    <a:pt x="21" y="201"/>
                  </a:cubicBezTo>
                  <a:cubicBezTo>
                    <a:pt x="20" y="203"/>
                    <a:pt x="28" y="202"/>
                    <a:pt x="29" y="200"/>
                  </a:cubicBezTo>
                  <a:close/>
                </a:path>
              </a:pathLst>
            </a:custGeom>
            <a:solidFill>
              <a:schemeClr val="accent2">
                <a:lumMod val="50000"/>
                <a:alpha val="33000"/>
              </a:schemeClr>
            </a:solidFill>
            <a:ln>
              <a:noFill/>
            </a:ln>
          </p:spPr>
          <p:txBody>
            <a:bodyPr vert="horz" wrap="square" lIns="121899" tIns="60950" rIns="121899" bIns="60950" numCol="1" anchor="t" anchorCtr="0" compatLnSpc="1">
              <a:prstTxWarp prst="textNoShape">
                <a:avLst/>
              </a:prstTxWarp>
            </a:bodyPr>
            <a:lstStyle/>
            <a:p>
              <a:pPr defTabSz="914217"/>
              <a:endParaRPr lang="en-US">
                <a:solidFill>
                  <a:srgbClr val="445469"/>
                </a:solidFill>
                <a:latin typeface="Lato Light"/>
              </a:endParaRPr>
            </a:p>
          </p:txBody>
        </p:sp>
      </p:grpSp>
      <p:sp>
        <p:nvSpPr>
          <p:cNvPr id="3" name="Rectangle 2">
            <a:extLst>
              <a:ext uri="{FF2B5EF4-FFF2-40B4-BE49-F238E27FC236}">
                <a16:creationId xmlns:a16="http://schemas.microsoft.com/office/drawing/2014/main" id="{4948D99C-B5AB-4636-AD31-FC22CF0C517F}"/>
              </a:ext>
            </a:extLst>
          </p:cNvPr>
          <p:cNvSpPr/>
          <p:nvPr/>
        </p:nvSpPr>
        <p:spPr>
          <a:xfrm>
            <a:off x="1427698" y="5754796"/>
            <a:ext cx="2331729" cy="323165"/>
          </a:xfrm>
          <a:prstGeom prst="rect">
            <a:avLst/>
          </a:prstGeom>
          <a:noFill/>
        </p:spPr>
        <p:txBody>
          <a:bodyPr wrap="none" lIns="45720" tIns="22860" rIns="45720" bIns="22860">
            <a:spAutoFit/>
          </a:bodyPr>
          <a:lstStyle/>
          <a:p>
            <a:pPr defTabSz="914217"/>
            <a:r>
              <a:rPr lang="en-US" dirty="0">
                <a:solidFill>
                  <a:srgbClr val="445469"/>
                </a:solidFill>
                <a:latin typeface="Lato Light"/>
              </a:rPr>
              <a:t>NES Think tank model</a:t>
            </a:r>
          </a:p>
        </p:txBody>
      </p:sp>
      <p:sp>
        <p:nvSpPr>
          <p:cNvPr id="4" name="Rectangle 3">
            <a:extLst>
              <a:ext uri="{FF2B5EF4-FFF2-40B4-BE49-F238E27FC236}">
                <a16:creationId xmlns:a16="http://schemas.microsoft.com/office/drawing/2014/main" id="{CD279F93-3D52-45FF-80F7-7A25AE65F64B}"/>
              </a:ext>
            </a:extLst>
          </p:cNvPr>
          <p:cNvSpPr/>
          <p:nvPr/>
        </p:nvSpPr>
        <p:spPr>
          <a:xfrm>
            <a:off x="733108" y="6423660"/>
            <a:ext cx="1290910" cy="228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217"/>
            <a:endParaRPr lang="en-US">
              <a:solidFill>
                <a:prstClr val="white"/>
              </a:solidFill>
              <a:latin typeface="Lato Light"/>
            </a:endParaRPr>
          </a:p>
        </p:txBody>
      </p:sp>
      <p:sp>
        <p:nvSpPr>
          <p:cNvPr id="63" name="Rectangle 62">
            <a:extLst>
              <a:ext uri="{FF2B5EF4-FFF2-40B4-BE49-F238E27FC236}">
                <a16:creationId xmlns:a16="http://schemas.microsoft.com/office/drawing/2014/main" id="{51770374-6393-43B4-9988-6BB9F997F09C}"/>
              </a:ext>
            </a:extLst>
          </p:cNvPr>
          <p:cNvSpPr/>
          <p:nvPr/>
        </p:nvSpPr>
        <p:spPr>
          <a:xfrm>
            <a:off x="9888538" y="6435090"/>
            <a:ext cx="1570355" cy="228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217"/>
            <a:endParaRPr lang="en-US">
              <a:solidFill>
                <a:prstClr val="white"/>
              </a:solidFill>
              <a:latin typeface="Lato Light"/>
            </a:endParaRPr>
          </a:p>
        </p:txBody>
      </p:sp>
      <p:sp>
        <p:nvSpPr>
          <p:cNvPr id="64" name="Rectangle 63">
            <a:extLst>
              <a:ext uri="{FF2B5EF4-FFF2-40B4-BE49-F238E27FC236}">
                <a16:creationId xmlns:a16="http://schemas.microsoft.com/office/drawing/2014/main" id="{CE8C8A61-F0FC-4BB6-A239-75701920E565}"/>
              </a:ext>
            </a:extLst>
          </p:cNvPr>
          <p:cNvSpPr/>
          <p:nvPr/>
        </p:nvSpPr>
        <p:spPr>
          <a:xfrm>
            <a:off x="11294428" y="320040"/>
            <a:ext cx="651509" cy="579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217"/>
            <a:endParaRPr lang="en-US">
              <a:solidFill>
                <a:prstClr val="white"/>
              </a:solidFill>
              <a:latin typeface="Lato Light"/>
            </a:endParaRPr>
          </a:p>
        </p:txBody>
      </p:sp>
    </p:spTree>
    <p:extLst>
      <p:ext uri="{BB962C8B-B14F-4D97-AF65-F5344CB8AC3E}">
        <p14:creationId xmlns:p14="http://schemas.microsoft.com/office/powerpoint/2010/main" val="328174546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1000" t="-3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1C7060-F226-784A-B224-9C878F6C6CDD}"/>
              </a:ext>
            </a:extLst>
          </p:cNvPr>
          <p:cNvSpPr txBox="1"/>
          <p:nvPr/>
        </p:nvSpPr>
        <p:spPr>
          <a:xfrm>
            <a:off x="3943890" y="3640635"/>
            <a:ext cx="7705945" cy="830997"/>
          </a:xfrm>
          <a:prstGeom prst="rect">
            <a:avLst/>
          </a:prstGeom>
          <a:noFill/>
        </p:spPr>
        <p:txBody>
          <a:bodyPr wrap="square" rtlCol="0">
            <a:spAutoFit/>
          </a:bodyPr>
          <a:lstStyle/>
          <a:p>
            <a:r>
              <a:rPr lang="en-US" sz="4800" b="1" dirty="0">
                <a:solidFill>
                  <a:srgbClr val="1D66AA"/>
                </a:solidFill>
                <a:latin typeface="Open Sans Extrabold" panose="020B0606030504020204" pitchFamily="34" charset="0"/>
                <a:ea typeface="Open Sans Extrabold" panose="020B0606030504020204" pitchFamily="34" charset="0"/>
                <a:cs typeface="Open Sans Extrabold" panose="020B0606030504020204" pitchFamily="34" charset="0"/>
              </a:rPr>
              <a:t>Thank You</a:t>
            </a:r>
          </a:p>
        </p:txBody>
      </p:sp>
      <p:pic>
        <p:nvPicPr>
          <p:cNvPr id="3" name="Picture 2">
            <a:extLst>
              <a:ext uri="{FF2B5EF4-FFF2-40B4-BE49-F238E27FC236}">
                <a16:creationId xmlns:a16="http://schemas.microsoft.com/office/drawing/2014/main" id="{97E20C29-0A8C-4BE7-9757-B7E88CEBC4CA}"/>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6176" t="49541" r="18966" b="11824"/>
          <a:stretch/>
        </p:blipFill>
        <p:spPr>
          <a:xfrm>
            <a:off x="4169922" y="1309882"/>
            <a:ext cx="3202260" cy="1907483"/>
          </a:xfrm>
          <a:prstGeom prst="rect">
            <a:avLst/>
          </a:prstGeom>
        </p:spPr>
      </p:pic>
    </p:spTree>
    <p:extLst>
      <p:ext uri="{BB962C8B-B14F-4D97-AF65-F5344CB8AC3E}">
        <p14:creationId xmlns:p14="http://schemas.microsoft.com/office/powerpoint/2010/main" val="2339175731"/>
      </p:ext>
    </p:extLst>
  </p:cSld>
  <p:clrMapOvr>
    <a:masterClrMapping/>
  </p:clrMapOvr>
  <mc:AlternateContent xmlns:mc="http://schemas.openxmlformats.org/markup-compatibility/2006" xmlns:p14="http://schemas.microsoft.com/office/powerpoint/2010/main">
    <mc:Choice Requires="p14">
      <p:transition spd="slow" p14:dur="2000" advTm="5417"/>
    </mc:Choice>
    <mc:Fallback xmlns="">
      <p:transition spd="slow" advTm="5417"/>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6CF8EF6-741D-9841-B174-62B49D9616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28F3076D-D9DC-EA44-819B-F35C6520EB2F}"/>
              </a:ext>
            </a:extLst>
          </p:cNvPr>
          <p:cNvSpPr/>
          <p:nvPr/>
        </p:nvSpPr>
        <p:spPr>
          <a:xfrm>
            <a:off x="0" y="5044611"/>
            <a:ext cx="12192000" cy="1582220"/>
          </a:xfrm>
          <a:prstGeom prst="rect">
            <a:avLst/>
          </a:prstGeom>
          <a:solidFill>
            <a:srgbClr val="00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Open Sans" panose="020B0606030504020204" pitchFamily="34" charset="0"/>
                <a:ea typeface="Open Sans" panose="020B0606030504020204" pitchFamily="34" charset="0"/>
                <a:cs typeface="Open Sans" panose="020B0606030504020204" pitchFamily="34" charset="0"/>
              </a:rPr>
              <a:t>Birth of the Nigerian Economic Summit</a:t>
            </a:r>
          </a:p>
        </p:txBody>
      </p:sp>
    </p:spTree>
    <p:extLst>
      <p:ext uri="{BB962C8B-B14F-4D97-AF65-F5344CB8AC3E}">
        <p14:creationId xmlns:p14="http://schemas.microsoft.com/office/powerpoint/2010/main" val="17249365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A648C0A3-B202-46B7-9D28-C3C116EDC9B6}"/>
              </a:ext>
            </a:extLst>
          </p:cNvPr>
          <p:cNvSpPr txBox="1"/>
          <p:nvPr/>
        </p:nvSpPr>
        <p:spPr>
          <a:xfrm>
            <a:off x="504618" y="283487"/>
            <a:ext cx="9807782" cy="584775"/>
          </a:xfrm>
          <a:prstGeom prst="rect">
            <a:avLst/>
          </a:prstGeom>
          <a:noFill/>
        </p:spPr>
        <p:txBody>
          <a:bodyPr wrap="square" lIns="0" rIns="0" rtlCol="0">
            <a:spAutoFit/>
          </a:bodyPr>
          <a:lstStyle/>
          <a:p>
            <a:r>
              <a:rPr lang="en-IN" sz="32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THE FOUR STRATEGIC ROLES OF THE NESG</a:t>
            </a:r>
          </a:p>
        </p:txBody>
      </p:sp>
      <p:sp>
        <p:nvSpPr>
          <p:cNvPr id="9" name="Rectangle 8">
            <a:extLst>
              <a:ext uri="{FF2B5EF4-FFF2-40B4-BE49-F238E27FC236}">
                <a16:creationId xmlns:a16="http://schemas.microsoft.com/office/drawing/2014/main" id="{7B04DC11-E80A-4C38-AB48-90F14457F017}"/>
              </a:ext>
            </a:extLst>
          </p:cNvPr>
          <p:cNvSpPr/>
          <p:nvPr/>
        </p:nvSpPr>
        <p:spPr>
          <a:xfrm>
            <a:off x="504618" y="175950"/>
            <a:ext cx="1841500" cy="45719"/>
          </a:xfrm>
          <a:prstGeom prst="rect">
            <a:avLst/>
          </a:prstGeom>
          <a:solidFill>
            <a:srgbClr val="0070C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9900"/>
              </a:solidFill>
            </a:endParaRPr>
          </a:p>
        </p:txBody>
      </p:sp>
      <p:pic>
        <p:nvPicPr>
          <p:cNvPr id="28" name="Picture 27">
            <a:extLst>
              <a:ext uri="{FF2B5EF4-FFF2-40B4-BE49-F238E27FC236}">
                <a16:creationId xmlns:a16="http://schemas.microsoft.com/office/drawing/2014/main" id="{4EAB04B3-91E9-480B-80EE-7DC6365E4FE4}"/>
              </a:ext>
            </a:extLst>
          </p:cNvPr>
          <p:cNvPicPr>
            <a:picLocks noChangeAspect="1"/>
          </p:cNvPicPr>
          <p:nvPr/>
        </p:nvPicPr>
        <p:blipFill rotWithShape="1">
          <a:blip r:embed="rId3"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6176" t="49541" r="18966" b="11824"/>
          <a:stretch/>
        </p:blipFill>
        <p:spPr>
          <a:xfrm>
            <a:off x="10609231" y="33625"/>
            <a:ext cx="1434136" cy="854268"/>
          </a:xfrm>
          <a:prstGeom prst="rect">
            <a:avLst/>
          </a:prstGeom>
        </p:spPr>
      </p:pic>
      <p:cxnSp>
        <p:nvCxnSpPr>
          <p:cNvPr id="7" name="Straight Connector 6"/>
          <p:cNvCxnSpPr/>
          <p:nvPr/>
        </p:nvCxnSpPr>
        <p:spPr>
          <a:xfrm>
            <a:off x="6110655" y="1630753"/>
            <a:ext cx="0" cy="431213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949570" y="3786822"/>
            <a:ext cx="1032216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nvGrpSpPr>
          <p:cNvPr id="48" name="Group 47"/>
          <p:cNvGrpSpPr/>
          <p:nvPr/>
        </p:nvGrpSpPr>
        <p:grpSpPr>
          <a:xfrm>
            <a:off x="1340741" y="2129677"/>
            <a:ext cx="3999273" cy="1319047"/>
            <a:chOff x="1340741" y="2129677"/>
            <a:chExt cx="3999273" cy="1319047"/>
          </a:xfrm>
        </p:grpSpPr>
        <p:sp>
          <p:nvSpPr>
            <p:cNvPr id="11" name="Rectangle 10"/>
            <p:cNvSpPr/>
            <p:nvPr/>
          </p:nvSpPr>
          <p:spPr>
            <a:xfrm>
              <a:off x="2895753" y="2149820"/>
              <a:ext cx="2444261" cy="830997"/>
            </a:xfrm>
            <a:prstGeom prst="rect">
              <a:avLst/>
            </a:prstGeom>
          </p:spPr>
          <p:txBody>
            <a:bodyPr wrap="square">
              <a:spAutoFit/>
            </a:bodyPr>
            <a:lstStyle/>
            <a:p>
              <a:r>
                <a:rPr lang="en-GB" sz="1600" b="1" dirty="0">
                  <a:latin typeface="Open Sans" panose="020B0606030504020204" pitchFamily="34" charset="0"/>
                  <a:ea typeface="Open Sans" panose="020B0606030504020204" pitchFamily="34" charset="0"/>
                  <a:cs typeface="Open Sans" panose="020B0606030504020204" pitchFamily="34" charset="0"/>
                </a:rPr>
                <a:t>Dialogue Partner:</a:t>
              </a:r>
            </a:p>
            <a:p>
              <a:r>
                <a:rPr lang="en-GB" sz="1600" dirty="0">
                  <a:latin typeface="Open Sans" panose="020B0606030504020204" pitchFamily="34" charset="0"/>
                  <a:ea typeface="Open Sans" panose="020B0606030504020204" pitchFamily="34" charset="0"/>
                  <a:cs typeface="Open Sans" panose="020B0606030504020204" pitchFamily="34" charset="0"/>
                </a:rPr>
                <a:t> shaping policy through public debates</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0" name="Picture 29"/>
            <p:cNvPicPr>
              <a:picLocks noChangeAspect="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340741" y="2129677"/>
              <a:ext cx="1319047" cy="1319047"/>
            </a:xfrm>
            <a:prstGeom prst="rect">
              <a:avLst/>
            </a:prstGeom>
          </p:spPr>
        </p:pic>
      </p:grpSp>
      <p:grpSp>
        <p:nvGrpSpPr>
          <p:cNvPr id="51" name="Group 50"/>
          <p:cNvGrpSpPr/>
          <p:nvPr/>
        </p:nvGrpSpPr>
        <p:grpSpPr>
          <a:xfrm>
            <a:off x="6406739" y="2091748"/>
            <a:ext cx="4513308" cy="1364629"/>
            <a:chOff x="6406739" y="2091748"/>
            <a:chExt cx="4513308" cy="1364629"/>
          </a:xfrm>
        </p:grpSpPr>
        <p:sp>
          <p:nvSpPr>
            <p:cNvPr id="31" name="Rectangle 30"/>
            <p:cNvSpPr/>
            <p:nvPr/>
          </p:nvSpPr>
          <p:spPr>
            <a:xfrm>
              <a:off x="8029522" y="2091748"/>
              <a:ext cx="2890525" cy="830997"/>
            </a:xfrm>
            <a:prstGeom prst="rect">
              <a:avLst/>
            </a:prstGeom>
          </p:spPr>
          <p:txBody>
            <a:bodyPr wrap="square">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Connector - </a:t>
              </a:r>
              <a:r>
                <a:rPr lang="en-US" sz="1600" dirty="0">
                  <a:latin typeface="Open Sans" panose="020B0606030504020204" pitchFamily="34" charset="0"/>
                  <a:ea typeface="Open Sans" panose="020B0606030504020204" pitchFamily="34" charset="0"/>
                  <a:cs typeface="Open Sans" panose="020B0606030504020204" pitchFamily="34" charset="0"/>
                </a:rPr>
                <a:t>instituting change through network influence</a:t>
              </a:r>
            </a:p>
          </p:txBody>
        </p:sp>
        <p:pic>
          <p:nvPicPr>
            <p:cNvPr id="34" name="Picture 33"/>
            <p:cNvPicPr>
              <a:picLocks noChangeAspect="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406739" y="2129677"/>
              <a:ext cx="1326700" cy="1326700"/>
            </a:xfrm>
            <a:prstGeom prst="rect">
              <a:avLst/>
            </a:prstGeom>
          </p:spPr>
        </p:pic>
      </p:grpSp>
      <p:grpSp>
        <p:nvGrpSpPr>
          <p:cNvPr id="49" name="Group 48"/>
          <p:cNvGrpSpPr/>
          <p:nvPr/>
        </p:nvGrpSpPr>
        <p:grpSpPr>
          <a:xfrm>
            <a:off x="1296763" y="4254729"/>
            <a:ext cx="4548455" cy="1350064"/>
            <a:chOff x="1296763" y="4254729"/>
            <a:chExt cx="4548455" cy="1350064"/>
          </a:xfrm>
        </p:grpSpPr>
        <p:sp>
          <p:nvSpPr>
            <p:cNvPr id="32" name="Rectangle 31"/>
            <p:cNvSpPr/>
            <p:nvPr/>
          </p:nvSpPr>
          <p:spPr>
            <a:xfrm>
              <a:off x="2852675" y="4354996"/>
              <a:ext cx="2992543" cy="830997"/>
            </a:xfrm>
            <a:prstGeom prst="rect">
              <a:avLst/>
            </a:prstGeom>
          </p:spPr>
          <p:txBody>
            <a:bodyPr wrap="square">
              <a:spAutoFit/>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Watchdog: </a:t>
              </a:r>
            </a:p>
            <a:p>
              <a:r>
                <a:rPr lang="en-US" sz="1600" dirty="0">
                  <a:latin typeface="Open Sans" panose="020B0606030504020204" pitchFamily="34" charset="0"/>
                  <a:ea typeface="Open Sans" panose="020B0606030504020204" pitchFamily="34" charset="0"/>
                  <a:cs typeface="Open Sans" panose="020B0606030504020204" pitchFamily="34" charset="0"/>
                </a:rPr>
                <a:t>shaping policy through research and advocacy</a:t>
              </a:r>
            </a:p>
          </p:txBody>
        </p:sp>
        <p:pic>
          <p:nvPicPr>
            <p:cNvPr id="35" name="Picture 34"/>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296763" y="4254729"/>
              <a:ext cx="1350064" cy="1350064"/>
            </a:xfrm>
            <a:prstGeom prst="rect">
              <a:avLst/>
            </a:prstGeom>
          </p:spPr>
        </p:pic>
      </p:grpSp>
      <p:grpSp>
        <p:nvGrpSpPr>
          <p:cNvPr id="50" name="Group 49"/>
          <p:cNvGrpSpPr/>
          <p:nvPr/>
        </p:nvGrpSpPr>
        <p:grpSpPr>
          <a:xfrm>
            <a:off x="6376092" y="4312029"/>
            <a:ext cx="5388016" cy="1569660"/>
            <a:chOff x="6376092" y="4312029"/>
            <a:chExt cx="5388016" cy="1569660"/>
          </a:xfrm>
        </p:grpSpPr>
        <p:sp>
          <p:nvSpPr>
            <p:cNvPr id="33" name="Rectangle 32"/>
            <p:cNvSpPr/>
            <p:nvPr/>
          </p:nvSpPr>
          <p:spPr>
            <a:xfrm>
              <a:off x="8029523" y="4312029"/>
              <a:ext cx="3734585" cy="1569660"/>
            </a:xfrm>
            <a:prstGeom prst="rect">
              <a:avLst/>
            </a:prstGeom>
          </p:spPr>
          <p:txBody>
            <a:bodyPr wrap="square">
              <a:spAutoFit/>
            </a:bodyPr>
            <a:lstStyle/>
            <a:p>
              <a:r>
                <a:rPr lang="en-GB" sz="1600" b="1" dirty="0">
                  <a:latin typeface="Open Sans" panose="020B0606030504020204" pitchFamily="34" charset="0"/>
                  <a:ea typeface="Open Sans" panose="020B0606030504020204" pitchFamily="34" charset="0"/>
                  <a:cs typeface="Open Sans" panose="020B0606030504020204" pitchFamily="34" charset="0"/>
                </a:rPr>
                <a:t>Intervener:</a:t>
              </a:r>
            </a:p>
            <a:p>
              <a:r>
                <a:rPr lang="en-US" sz="1600" dirty="0">
                  <a:latin typeface="Open Sans" panose="020B0606030504020204" pitchFamily="34" charset="0"/>
                  <a:ea typeface="Open Sans" panose="020B0606030504020204" pitchFamily="34" charset="0"/>
                  <a:cs typeface="Open Sans" panose="020B0606030504020204" pitchFamily="34" charset="0"/>
                </a:rPr>
                <a:t>Instituting change through supporting interventions that deploy the capacity for broad-based actions, monitoring, evaluation and accountability reporting</a:t>
              </a:r>
            </a:p>
          </p:txBody>
        </p:sp>
        <p:pic>
          <p:nvPicPr>
            <p:cNvPr id="36" name="Picture 35"/>
            <p:cNvPicPr>
              <a:picLocks noChangeAspect="1"/>
            </p:cNvPicPr>
            <p:nvPr/>
          </p:nvPicPr>
          <p:blipFill>
            <a:blip r:embed="rId7"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6376092" y="4372130"/>
              <a:ext cx="1349981" cy="1349981"/>
            </a:xfrm>
            <a:prstGeom prst="rect">
              <a:avLst/>
            </a:prstGeom>
          </p:spPr>
        </p:pic>
      </p:grpSp>
      <p:sp>
        <p:nvSpPr>
          <p:cNvPr id="44" name="TextBox 43"/>
          <p:cNvSpPr txBox="1"/>
          <p:nvPr/>
        </p:nvSpPr>
        <p:spPr>
          <a:xfrm>
            <a:off x="8927140" y="6426340"/>
            <a:ext cx="1877630" cy="369332"/>
          </a:xfrm>
          <a:prstGeom prst="rect">
            <a:avLst/>
          </a:prstGeom>
          <a:noFill/>
        </p:spPr>
        <p:txBody>
          <a:bodyPr wrap="none" rtlCol="0">
            <a:spAutoFit/>
          </a:bodyPr>
          <a:lstStyle/>
          <a:p>
            <a:r>
              <a:rPr lang="en-US"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How we Engage</a:t>
            </a:r>
          </a:p>
        </p:txBody>
      </p:sp>
      <p:sp>
        <p:nvSpPr>
          <p:cNvPr id="45" name="Right Arrow 44"/>
          <p:cNvSpPr/>
          <p:nvPr/>
        </p:nvSpPr>
        <p:spPr>
          <a:xfrm>
            <a:off x="810988" y="6129999"/>
            <a:ext cx="10144229" cy="296341"/>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ight Arrow 45"/>
          <p:cNvSpPr/>
          <p:nvPr/>
        </p:nvSpPr>
        <p:spPr>
          <a:xfrm rot="16200000">
            <a:off x="-1727376" y="3603131"/>
            <a:ext cx="5182437" cy="227961"/>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rot="16200000">
            <a:off x="-546042" y="2211773"/>
            <a:ext cx="2119876" cy="369332"/>
          </a:xfrm>
          <a:prstGeom prst="rect">
            <a:avLst/>
          </a:prstGeom>
          <a:noFill/>
        </p:spPr>
        <p:txBody>
          <a:bodyPr wrap="none" rtlCol="0">
            <a:spAutoFit/>
          </a:bodyPr>
          <a:lstStyle/>
          <a:p>
            <a:r>
              <a:rPr lang="en-US"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How We Influence</a:t>
            </a:r>
          </a:p>
        </p:txBody>
      </p:sp>
    </p:spTree>
    <p:extLst>
      <p:ext uri="{BB962C8B-B14F-4D97-AF65-F5344CB8AC3E}">
        <p14:creationId xmlns:p14="http://schemas.microsoft.com/office/powerpoint/2010/main" val="20003566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A648C0A3-B202-46B7-9D28-C3C116EDC9B6}"/>
              </a:ext>
            </a:extLst>
          </p:cNvPr>
          <p:cNvSpPr txBox="1"/>
          <p:nvPr/>
        </p:nvSpPr>
        <p:spPr>
          <a:xfrm>
            <a:off x="504618" y="303118"/>
            <a:ext cx="6290183" cy="584775"/>
          </a:xfrm>
          <a:prstGeom prst="rect">
            <a:avLst/>
          </a:prstGeom>
          <a:noFill/>
        </p:spPr>
        <p:txBody>
          <a:bodyPr wrap="square" lIns="0" rIns="0" rtlCol="0">
            <a:spAutoFit/>
          </a:bodyPr>
          <a:lstStyle/>
          <a:p>
            <a:r>
              <a:rPr lang="en-IN" sz="32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THE BIRTH OF THE NESG</a:t>
            </a:r>
          </a:p>
        </p:txBody>
      </p:sp>
      <p:sp>
        <p:nvSpPr>
          <p:cNvPr id="9" name="Rectangle 8">
            <a:extLst>
              <a:ext uri="{FF2B5EF4-FFF2-40B4-BE49-F238E27FC236}">
                <a16:creationId xmlns:a16="http://schemas.microsoft.com/office/drawing/2014/main" id="{7B04DC11-E80A-4C38-AB48-90F14457F017}"/>
              </a:ext>
            </a:extLst>
          </p:cNvPr>
          <p:cNvSpPr/>
          <p:nvPr/>
        </p:nvSpPr>
        <p:spPr>
          <a:xfrm>
            <a:off x="504618" y="175950"/>
            <a:ext cx="1841500" cy="45719"/>
          </a:xfrm>
          <a:prstGeom prst="rect">
            <a:avLst/>
          </a:prstGeom>
          <a:solidFill>
            <a:srgbClr val="0070C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9900"/>
              </a:solidFill>
            </a:endParaRPr>
          </a:p>
        </p:txBody>
      </p:sp>
      <p:sp>
        <p:nvSpPr>
          <p:cNvPr id="12" name="Date Placeholder 9">
            <a:extLst>
              <a:ext uri="{FF2B5EF4-FFF2-40B4-BE49-F238E27FC236}">
                <a16:creationId xmlns:a16="http://schemas.microsoft.com/office/drawing/2014/main" id="{CF89BE4A-1F49-4C4D-B754-4F35812AB8BA}"/>
              </a:ext>
            </a:extLst>
          </p:cNvPr>
          <p:cNvSpPr>
            <a:spLocks noGrp="1"/>
          </p:cNvSpPr>
          <p:nvPr>
            <p:ph type="dt" sz="half" idx="10"/>
          </p:nvPr>
        </p:nvSpPr>
        <p:spPr>
          <a:xfrm>
            <a:off x="9300167" y="6305478"/>
            <a:ext cx="2743200" cy="365125"/>
          </a:xfrm>
        </p:spPr>
        <p:txBody>
          <a:bodyPr/>
          <a:lstStyle/>
          <a:p>
            <a:pPr algn="r"/>
            <a:r>
              <a:rPr lang="en-US" b="1" dirty="0">
                <a:solidFill>
                  <a:srgbClr val="0070C0"/>
                </a:solidFill>
                <a:latin typeface="Open Sans" panose="020B0606030504020204" pitchFamily="34" charset="0"/>
                <a:ea typeface="Open Sans" panose="020B0606030504020204" pitchFamily="34" charset="0"/>
                <a:cs typeface="Open Sans" panose="020B0606030504020204" pitchFamily="34" charset="0"/>
              </a:rPr>
              <a:t>OCTOBER</a:t>
            </a:r>
            <a:r>
              <a:rPr lang="en-US" sz="1200" b="1" dirty="0">
                <a:solidFill>
                  <a:srgbClr val="009900"/>
                </a:solidFill>
                <a:latin typeface="Open Sans" panose="020B0606030504020204" pitchFamily="34" charset="0"/>
                <a:ea typeface="Open Sans" panose="020B0606030504020204" pitchFamily="34" charset="0"/>
                <a:cs typeface="Open Sans" panose="020B0606030504020204" pitchFamily="34" charset="0"/>
              </a:rPr>
              <a:t> </a:t>
            </a:r>
            <a:r>
              <a:rPr lang="en-US" sz="12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2019</a:t>
            </a:r>
          </a:p>
        </p:txBody>
      </p:sp>
      <p:pic>
        <p:nvPicPr>
          <p:cNvPr id="28" name="Picture 27">
            <a:extLst>
              <a:ext uri="{FF2B5EF4-FFF2-40B4-BE49-F238E27FC236}">
                <a16:creationId xmlns:a16="http://schemas.microsoft.com/office/drawing/2014/main" id="{4EAB04B3-91E9-480B-80EE-7DC6365E4FE4}"/>
              </a:ext>
            </a:extLst>
          </p:cNvPr>
          <p:cNvPicPr>
            <a:picLocks noChangeAspect="1"/>
          </p:cNvPicPr>
          <p:nvPr/>
        </p:nvPicPr>
        <p:blipFill rotWithShape="1">
          <a:blip r:embed="rId3"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6176" t="49541" r="18966" b="11824"/>
          <a:stretch/>
        </p:blipFill>
        <p:spPr>
          <a:xfrm>
            <a:off x="10609231" y="33625"/>
            <a:ext cx="1434136" cy="854268"/>
          </a:xfrm>
          <a:prstGeom prst="rect">
            <a:avLst/>
          </a:prstGeom>
        </p:spPr>
      </p:pic>
      <p:sp>
        <p:nvSpPr>
          <p:cNvPr id="3" name="Rectangle 2"/>
          <p:cNvSpPr/>
          <p:nvPr/>
        </p:nvSpPr>
        <p:spPr>
          <a:xfrm>
            <a:off x="6261100" y="1261169"/>
            <a:ext cx="5321300" cy="5047536"/>
          </a:xfrm>
          <a:prstGeom prst="rect">
            <a:avLst/>
          </a:prstGeom>
        </p:spPr>
        <p:txBody>
          <a:bodyPr wrap="square">
            <a:spAutoFit/>
          </a:bodyPr>
          <a:lstStyle/>
          <a:p>
            <a:pPr marL="285750" indent="-285750" algn="just">
              <a:buFont typeface="Arial" panose="020B0604020202020204" pitchFamily="34" charset="0"/>
              <a:buChar char="•"/>
            </a:pPr>
            <a:r>
              <a:rPr lang="en-GB" sz="16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In 1996, the not-for-profit, non-partisan private organisation named “The Nigerian Economic Summit Group Limited by Guarantee” was registered under Nigerian Law, with a mandate to promote and champion the reform of the Nigerian economy into an open, private-sector-led, globally competitive economy. </a:t>
            </a:r>
          </a:p>
          <a:p>
            <a:pPr marL="285750" indent="-285750" algn="just">
              <a:buFont typeface="Arial" panose="020B0604020202020204" pitchFamily="34" charset="0"/>
              <a:buChar char="•"/>
            </a:pPr>
            <a:endParaRPr lang="en-GB" sz="16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285750" indent="-285750" algn="just">
              <a:buFont typeface="Arial" panose="020B0604020202020204" pitchFamily="34" charset="0"/>
              <a:buChar char="•"/>
            </a:pPr>
            <a:r>
              <a:rPr lang="en-GB" sz="16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The foundation of the NES was economic evidence based on research and analytics, as the premise for robust dialogues, debates, resolutions and consensus for economic reform action.</a:t>
            </a:r>
          </a:p>
          <a:p>
            <a:pPr marL="285750" indent="-285750">
              <a:buFont typeface="Arial" panose="020B0604020202020204" pitchFamily="34" charset="0"/>
              <a:buChar char="•"/>
            </a:pPr>
            <a:endParaRPr lang="en-GB" sz="16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sz="16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It seeks to define and facilitate the implementation of economic agendas that will help create an environment conducive for good governance, responsible private sector investment and sustainable private sector-driven economic growth and development.</a:t>
            </a:r>
            <a:endParaRPr lang="en-US" sz="16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285750" indent="-285750" algn="just">
              <a:buFont typeface="Arial" panose="020B0604020202020204" pitchFamily="34" charset="0"/>
              <a:buChar char="•"/>
            </a:pPr>
            <a:endParaRPr lang="en-GB" sz="16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4EAB04B3-91E9-480B-80EE-7DC6365E4FE4}"/>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6176" t="49541" r="18966" b="11824"/>
          <a:stretch/>
        </p:blipFill>
        <p:spPr>
          <a:xfrm>
            <a:off x="0" y="1532763"/>
            <a:ext cx="6531759" cy="3890756"/>
          </a:xfrm>
          <a:prstGeom prst="rect">
            <a:avLst/>
          </a:prstGeom>
        </p:spPr>
      </p:pic>
    </p:spTree>
    <p:extLst>
      <p:ext uri="{BB962C8B-B14F-4D97-AF65-F5344CB8AC3E}">
        <p14:creationId xmlns:p14="http://schemas.microsoft.com/office/powerpoint/2010/main" val="42053574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954863" y="2196449"/>
            <a:ext cx="2214168" cy="4157376"/>
            <a:chOff x="4954863" y="2196449"/>
            <a:chExt cx="2214168" cy="4157376"/>
          </a:xfrm>
        </p:grpSpPr>
        <p:sp>
          <p:nvSpPr>
            <p:cNvPr id="46" name="Rectangle: Top Corners Rounded 44">
              <a:extLst>
                <a:ext uri="{FF2B5EF4-FFF2-40B4-BE49-F238E27FC236}">
                  <a16:creationId xmlns:a16="http://schemas.microsoft.com/office/drawing/2014/main" id="{28E9F862-D648-4FF0-AA45-801037935799}"/>
                </a:ext>
              </a:extLst>
            </p:cNvPr>
            <p:cNvSpPr/>
            <p:nvPr/>
          </p:nvSpPr>
          <p:spPr>
            <a:xfrm>
              <a:off x="4954863" y="2196449"/>
              <a:ext cx="2213610" cy="3116222"/>
            </a:xfrm>
            <a:prstGeom prst="round2SameRect">
              <a:avLst>
                <a:gd name="adj1" fmla="val 4613"/>
                <a:gd name="adj2" fmla="val 0"/>
              </a:avLst>
            </a:prstGeom>
            <a:solidFill>
              <a:schemeClr val="bg1">
                <a:lumMod val="95000"/>
              </a:schemeClr>
            </a:solidFill>
            <a:ln>
              <a:no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DBBFCB4-881F-416F-911D-5DD69A9442E7}"/>
                </a:ext>
              </a:extLst>
            </p:cNvPr>
            <p:cNvSpPr/>
            <p:nvPr/>
          </p:nvSpPr>
          <p:spPr>
            <a:xfrm>
              <a:off x="5957651" y="6169685"/>
              <a:ext cx="184140" cy="184140"/>
            </a:xfrm>
            <a:prstGeom prst="ellipse">
              <a:avLst/>
            </a:prstGeom>
            <a:solidFill>
              <a:srgbClr val="1E71B8"/>
            </a:solidFill>
            <a:ln w="19050">
              <a:solidFill>
                <a:schemeClr val="bg1">
                  <a:lumMod val="9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lumMod val="75000"/>
                    <a:lumOff val="25000"/>
                  </a:schemeClr>
                </a:solidFill>
                <a:latin typeface="+mj-lt"/>
              </a:endParaRPr>
            </a:p>
          </p:txBody>
        </p:sp>
        <p:sp>
          <p:nvSpPr>
            <p:cNvPr id="45" name="Freeform: Shape 45">
              <a:extLst>
                <a:ext uri="{FF2B5EF4-FFF2-40B4-BE49-F238E27FC236}">
                  <a16:creationId xmlns:a16="http://schemas.microsoft.com/office/drawing/2014/main" id="{F00EA4FE-A78A-4D2A-8D06-7BF3C7332A3C}"/>
                </a:ext>
              </a:extLst>
            </p:cNvPr>
            <p:cNvSpPr/>
            <p:nvPr/>
          </p:nvSpPr>
          <p:spPr>
            <a:xfrm>
              <a:off x="4960134" y="5324176"/>
              <a:ext cx="2208897" cy="866775"/>
            </a:xfrm>
            <a:custGeom>
              <a:avLst/>
              <a:gdLst>
                <a:gd name="connsiteX0" fmla="*/ 0 w 2771775"/>
                <a:gd name="connsiteY0" fmla="*/ 0 h 866775"/>
                <a:gd name="connsiteX1" fmla="*/ 2771775 w 2771775"/>
                <a:gd name="connsiteY1" fmla="*/ 0 h 866775"/>
                <a:gd name="connsiteX2" fmla="*/ 2771775 w 2771775"/>
                <a:gd name="connsiteY2" fmla="*/ 628650 h 866775"/>
                <a:gd name="connsiteX3" fmla="*/ 1523999 w 2771775"/>
                <a:gd name="connsiteY3" fmla="*/ 628650 h 866775"/>
                <a:gd name="connsiteX4" fmla="*/ 1385886 w 2771775"/>
                <a:gd name="connsiteY4" fmla="*/ 866775 h 866775"/>
                <a:gd name="connsiteX5" fmla="*/ 1247774 w 2771775"/>
                <a:gd name="connsiteY5" fmla="*/ 628650 h 866775"/>
                <a:gd name="connsiteX6" fmla="*/ 0 w 2771775"/>
                <a:gd name="connsiteY6" fmla="*/ 628650 h 86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71775" h="866775">
                  <a:moveTo>
                    <a:pt x="0" y="0"/>
                  </a:moveTo>
                  <a:lnTo>
                    <a:pt x="2771775" y="0"/>
                  </a:lnTo>
                  <a:lnTo>
                    <a:pt x="2771775" y="628650"/>
                  </a:lnTo>
                  <a:lnTo>
                    <a:pt x="1523999" y="628650"/>
                  </a:lnTo>
                  <a:lnTo>
                    <a:pt x="1385886" y="866775"/>
                  </a:lnTo>
                  <a:lnTo>
                    <a:pt x="1247774" y="628650"/>
                  </a:lnTo>
                  <a:lnTo>
                    <a:pt x="0" y="628650"/>
                  </a:lnTo>
                  <a:close/>
                </a:path>
              </a:pathLst>
            </a:custGeom>
            <a:solidFill>
              <a:srgbClr val="1E71B8"/>
            </a:solidFill>
            <a:ln w="25400">
              <a:noFill/>
              <a:round/>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47" name="Group 46"/>
          <p:cNvGrpSpPr/>
          <p:nvPr/>
        </p:nvGrpSpPr>
        <p:grpSpPr>
          <a:xfrm>
            <a:off x="7288578" y="2206681"/>
            <a:ext cx="2216208" cy="3984270"/>
            <a:chOff x="2621886" y="2192554"/>
            <a:chExt cx="2216208" cy="3984270"/>
          </a:xfrm>
        </p:grpSpPr>
        <p:sp>
          <p:nvSpPr>
            <p:cNvPr id="48" name="Rectangle: Top Corners Rounded 44">
              <a:extLst>
                <a:ext uri="{FF2B5EF4-FFF2-40B4-BE49-F238E27FC236}">
                  <a16:creationId xmlns:a16="http://schemas.microsoft.com/office/drawing/2014/main" id="{28E9F862-D648-4FF0-AA45-801037935799}"/>
                </a:ext>
              </a:extLst>
            </p:cNvPr>
            <p:cNvSpPr/>
            <p:nvPr/>
          </p:nvSpPr>
          <p:spPr>
            <a:xfrm>
              <a:off x="2624483" y="2192554"/>
              <a:ext cx="2213610" cy="3116222"/>
            </a:xfrm>
            <a:prstGeom prst="round2SameRect">
              <a:avLst>
                <a:gd name="adj1" fmla="val 4613"/>
                <a:gd name="adj2" fmla="val 0"/>
              </a:avLst>
            </a:prstGeom>
            <a:solidFill>
              <a:schemeClr val="bg1">
                <a:lumMod val="95000"/>
              </a:schemeClr>
            </a:solidFill>
            <a:ln>
              <a:no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Shape 46">
              <a:extLst>
                <a:ext uri="{FF2B5EF4-FFF2-40B4-BE49-F238E27FC236}">
                  <a16:creationId xmlns:a16="http://schemas.microsoft.com/office/drawing/2014/main" id="{69FAC685-F6C0-424E-94E6-02F19537E7CC}"/>
                </a:ext>
              </a:extLst>
            </p:cNvPr>
            <p:cNvSpPr/>
            <p:nvPr/>
          </p:nvSpPr>
          <p:spPr>
            <a:xfrm>
              <a:off x="2621886" y="5310049"/>
              <a:ext cx="2216208" cy="866775"/>
            </a:xfrm>
            <a:custGeom>
              <a:avLst/>
              <a:gdLst>
                <a:gd name="connsiteX0" fmla="*/ 0 w 2771775"/>
                <a:gd name="connsiteY0" fmla="*/ 0 h 866775"/>
                <a:gd name="connsiteX1" fmla="*/ 2771775 w 2771775"/>
                <a:gd name="connsiteY1" fmla="*/ 0 h 866775"/>
                <a:gd name="connsiteX2" fmla="*/ 2771775 w 2771775"/>
                <a:gd name="connsiteY2" fmla="*/ 628650 h 866775"/>
                <a:gd name="connsiteX3" fmla="*/ 1523999 w 2771775"/>
                <a:gd name="connsiteY3" fmla="*/ 628650 h 866775"/>
                <a:gd name="connsiteX4" fmla="*/ 1385886 w 2771775"/>
                <a:gd name="connsiteY4" fmla="*/ 866775 h 866775"/>
                <a:gd name="connsiteX5" fmla="*/ 1247774 w 2771775"/>
                <a:gd name="connsiteY5" fmla="*/ 628650 h 866775"/>
                <a:gd name="connsiteX6" fmla="*/ 0 w 2771775"/>
                <a:gd name="connsiteY6" fmla="*/ 628650 h 86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71775" h="866775">
                  <a:moveTo>
                    <a:pt x="0" y="0"/>
                  </a:moveTo>
                  <a:lnTo>
                    <a:pt x="2771775" y="0"/>
                  </a:lnTo>
                  <a:lnTo>
                    <a:pt x="2771775" y="628650"/>
                  </a:lnTo>
                  <a:lnTo>
                    <a:pt x="1523999" y="628650"/>
                  </a:lnTo>
                  <a:lnTo>
                    <a:pt x="1385886" y="866775"/>
                  </a:lnTo>
                  <a:lnTo>
                    <a:pt x="1247774" y="628650"/>
                  </a:lnTo>
                  <a:lnTo>
                    <a:pt x="0" y="628650"/>
                  </a:lnTo>
                  <a:close/>
                </a:path>
              </a:pathLst>
            </a:custGeom>
            <a:solidFill>
              <a:srgbClr val="52B47D"/>
            </a:solidFill>
            <a:ln w="25400">
              <a:noFill/>
              <a:round/>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6" name="TextBox 25">
            <a:extLst>
              <a:ext uri="{FF2B5EF4-FFF2-40B4-BE49-F238E27FC236}">
                <a16:creationId xmlns:a16="http://schemas.microsoft.com/office/drawing/2014/main" id="{A648C0A3-B202-46B7-9D28-C3C116EDC9B6}"/>
              </a:ext>
            </a:extLst>
          </p:cNvPr>
          <p:cNvSpPr txBox="1"/>
          <p:nvPr/>
        </p:nvSpPr>
        <p:spPr>
          <a:xfrm>
            <a:off x="504618" y="283487"/>
            <a:ext cx="10140318" cy="523220"/>
          </a:xfrm>
          <a:prstGeom prst="rect">
            <a:avLst/>
          </a:prstGeom>
          <a:noFill/>
        </p:spPr>
        <p:txBody>
          <a:bodyPr wrap="square" lIns="0" rIns="0" rtlCol="0">
            <a:spAutoFit/>
          </a:bodyPr>
          <a:lstStyle/>
          <a:p>
            <a:r>
              <a:rPr lang="en-IN" sz="28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THE EVOLUTION OF THE NATIONAL ECONOMIC ORDER </a:t>
            </a:r>
          </a:p>
        </p:txBody>
      </p:sp>
      <p:sp>
        <p:nvSpPr>
          <p:cNvPr id="9" name="Rectangle 8">
            <a:extLst>
              <a:ext uri="{FF2B5EF4-FFF2-40B4-BE49-F238E27FC236}">
                <a16:creationId xmlns:a16="http://schemas.microsoft.com/office/drawing/2014/main" id="{7B04DC11-E80A-4C38-AB48-90F14457F017}"/>
              </a:ext>
            </a:extLst>
          </p:cNvPr>
          <p:cNvSpPr/>
          <p:nvPr/>
        </p:nvSpPr>
        <p:spPr>
          <a:xfrm>
            <a:off x="504618" y="175950"/>
            <a:ext cx="1841500" cy="45719"/>
          </a:xfrm>
          <a:prstGeom prst="rect">
            <a:avLst/>
          </a:prstGeom>
          <a:solidFill>
            <a:srgbClr val="0070C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9900"/>
              </a:solidFill>
            </a:endParaRPr>
          </a:p>
        </p:txBody>
      </p:sp>
      <p:pic>
        <p:nvPicPr>
          <p:cNvPr id="28" name="Picture 27">
            <a:extLst>
              <a:ext uri="{FF2B5EF4-FFF2-40B4-BE49-F238E27FC236}">
                <a16:creationId xmlns:a16="http://schemas.microsoft.com/office/drawing/2014/main" id="{4EAB04B3-91E9-480B-80EE-7DC6365E4FE4}"/>
              </a:ext>
            </a:extLst>
          </p:cNvPr>
          <p:cNvPicPr>
            <a:picLocks noChangeAspect="1"/>
          </p:cNvPicPr>
          <p:nvPr/>
        </p:nvPicPr>
        <p:blipFill rotWithShape="1">
          <a:blip r:embed="rId3"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6176" t="49541" r="18966" b="11824"/>
          <a:stretch/>
        </p:blipFill>
        <p:spPr>
          <a:xfrm>
            <a:off x="10609231" y="33625"/>
            <a:ext cx="1434136" cy="854268"/>
          </a:xfrm>
          <a:prstGeom prst="rect">
            <a:avLst/>
          </a:prstGeom>
        </p:spPr>
      </p:pic>
      <p:sp>
        <p:nvSpPr>
          <p:cNvPr id="3" name="Rectangle 2"/>
          <p:cNvSpPr/>
          <p:nvPr/>
        </p:nvSpPr>
        <p:spPr>
          <a:xfrm>
            <a:off x="402007" y="991383"/>
            <a:ext cx="10341182" cy="738664"/>
          </a:xfrm>
          <a:prstGeom prst="rect">
            <a:avLst/>
          </a:prstGeom>
        </p:spPr>
        <p:txBody>
          <a:bodyPr wrap="square">
            <a:spAutoFit/>
          </a:bodyPr>
          <a:lstStyle/>
          <a:p>
            <a:r>
              <a:rPr lang="en-GB" sz="14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The Economic Summit and the NESG has evolved through four (4) critical phases </a:t>
            </a:r>
            <a:r>
              <a:rPr lang="en-GB" sz="1400"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and each phase illustrates the State of the Nigerian Economy, the State of Development of Evidence-based Policy Making in Nigeria, the State of Maturity of the Nigerian Economy with respect to the six aforementioned principles and that of the Institution of the NESG</a:t>
            </a:r>
            <a:endParaRPr lang="en-US" sz="14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Freeform: Shape 45">
            <a:extLst>
              <a:ext uri="{FF2B5EF4-FFF2-40B4-BE49-F238E27FC236}">
                <a16:creationId xmlns:a16="http://schemas.microsoft.com/office/drawing/2014/main" id="{F00EA4FE-A78A-4D2A-8D06-7BF3C7332A3C}"/>
              </a:ext>
            </a:extLst>
          </p:cNvPr>
          <p:cNvSpPr/>
          <p:nvPr/>
        </p:nvSpPr>
        <p:spPr>
          <a:xfrm>
            <a:off x="272291" y="5296914"/>
            <a:ext cx="2208897" cy="866775"/>
          </a:xfrm>
          <a:custGeom>
            <a:avLst/>
            <a:gdLst>
              <a:gd name="connsiteX0" fmla="*/ 0 w 2771775"/>
              <a:gd name="connsiteY0" fmla="*/ 0 h 866775"/>
              <a:gd name="connsiteX1" fmla="*/ 2771775 w 2771775"/>
              <a:gd name="connsiteY1" fmla="*/ 0 h 866775"/>
              <a:gd name="connsiteX2" fmla="*/ 2771775 w 2771775"/>
              <a:gd name="connsiteY2" fmla="*/ 628650 h 866775"/>
              <a:gd name="connsiteX3" fmla="*/ 1523999 w 2771775"/>
              <a:gd name="connsiteY3" fmla="*/ 628650 h 866775"/>
              <a:gd name="connsiteX4" fmla="*/ 1385886 w 2771775"/>
              <a:gd name="connsiteY4" fmla="*/ 866775 h 866775"/>
              <a:gd name="connsiteX5" fmla="*/ 1247774 w 2771775"/>
              <a:gd name="connsiteY5" fmla="*/ 628650 h 866775"/>
              <a:gd name="connsiteX6" fmla="*/ 0 w 2771775"/>
              <a:gd name="connsiteY6" fmla="*/ 628650 h 86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71775" h="866775">
                <a:moveTo>
                  <a:pt x="0" y="0"/>
                </a:moveTo>
                <a:lnTo>
                  <a:pt x="2771775" y="0"/>
                </a:lnTo>
                <a:lnTo>
                  <a:pt x="2771775" y="628650"/>
                </a:lnTo>
                <a:lnTo>
                  <a:pt x="1523999" y="628650"/>
                </a:lnTo>
                <a:lnTo>
                  <a:pt x="1385886" y="866775"/>
                </a:lnTo>
                <a:lnTo>
                  <a:pt x="1247774" y="628650"/>
                </a:lnTo>
                <a:lnTo>
                  <a:pt x="0" y="628650"/>
                </a:lnTo>
                <a:close/>
              </a:path>
            </a:pathLst>
          </a:custGeom>
          <a:solidFill>
            <a:srgbClr val="1E71B8"/>
          </a:solidFill>
          <a:ln w="25400">
            <a:noFill/>
            <a:round/>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2" name="Group 1"/>
          <p:cNvGrpSpPr/>
          <p:nvPr/>
        </p:nvGrpSpPr>
        <p:grpSpPr>
          <a:xfrm>
            <a:off x="2621886" y="2192554"/>
            <a:ext cx="2216208" cy="3984270"/>
            <a:chOff x="2621886" y="2192554"/>
            <a:chExt cx="2216208" cy="3984270"/>
          </a:xfrm>
        </p:grpSpPr>
        <p:sp>
          <p:nvSpPr>
            <p:cNvPr id="44" name="Rectangle: Top Corners Rounded 44">
              <a:extLst>
                <a:ext uri="{FF2B5EF4-FFF2-40B4-BE49-F238E27FC236}">
                  <a16:creationId xmlns:a16="http://schemas.microsoft.com/office/drawing/2014/main" id="{28E9F862-D648-4FF0-AA45-801037935799}"/>
                </a:ext>
              </a:extLst>
            </p:cNvPr>
            <p:cNvSpPr/>
            <p:nvPr/>
          </p:nvSpPr>
          <p:spPr>
            <a:xfrm>
              <a:off x="2624483" y="2192554"/>
              <a:ext cx="2213610" cy="3116222"/>
            </a:xfrm>
            <a:prstGeom prst="round2SameRect">
              <a:avLst>
                <a:gd name="adj1" fmla="val 4613"/>
                <a:gd name="adj2" fmla="val 0"/>
              </a:avLst>
            </a:prstGeom>
            <a:solidFill>
              <a:schemeClr val="bg1">
                <a:lumMod val="95000"/>
              </a:schemeClr>
            </a:solidFill>
            <a:ln>
              <a:no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46">
              <a:extLst>
                <a:ext uri="{FF2B5EF4-FFF2-40B4-BE49-F238E27FC236}">
                  <a16:creationId xmlns:a16="http://schemas.microsoft.com/office/drawing/2014/main" id="{69FAC685-F6C0-424E-94E6-02F19537E7CC}"/>
                </a:ext>
              </a:extLst>
            </p:cNvPr>
            <p:cNvSpPr/>
            <p:nvPr/>
          </p:nvSpPr>
          <p:spPr>
            <a:xfrm>
              <a:off x="2621886" y="5310049"/>
              <a:ext cx="2216208" cy="866775"/>
            </a:xfrm>
            <a:custGeom>
              <a:avLst/>
              <a:gdLst>
                <a:gd name="connsiteX0" fmla="*/ 0 w 2771775"/>
                <a:gd name="connsiteY0" fmla="*/ 0 h 866775"/>
                <a:gd name="connsiteX1" fmla="*/ 2771775 w 2771775"/>
                <a:gd name="connsiteY1" fmla="*/ 0 h 866775"/>
                <a:gd name="connsiteX2" fmla="*/ 2771775 w 2771775"/>
                <a:gd name="connsiteY2" fmla="*/ 628650 h 866775"/>
                <a:gd name="connsiteX3" fmla="*/ 1523999 w 2771775"/>
                <a:gd name="connsiteY3" fmla="*/ 628650 h 866775"/>
                <a:gd name="connsiteX4" fmla="*/ 1385886 w 2771775"/>
                <a:gd name="connsiteY4" fmla="*/ 866775 h 866775"/>
                <a:gd name="connsiteX5" fmla="*/ 1247774 w 2771775"/>
                <a:gd name="connsiteY5" fmla="*/ 628650 h 866775"/>
                <a:gd name="connsiteX6" fmla="*/ 0 w 2771775"/>
                <a:gd name="connsiteY6" fmla="*/ 628650 h 86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71775" h="866775">
                  <a:moveTo>
                    <a:pt x="0" y="0"/>
                  </a:moveTo>
                  <a:lnTo>
                    <a:pt x="2771775" y="0"/>
                  </a:lnTo>
                  <a:lnTo>
                    <a:pt x="2771775" y="628650"/>
                  </a:lnTo>
                  <a:lnTo>
                    <a:pt x="1523999" y="628650"/>
                  </a:lnTo>
                  <a:lnTo>
                    <a:pt x="1385886" y="866775"/>
                  </a:lnTo>
                  <a:lnTo>
                    <a:pt x="1247774" y="628650"/>
                  </a:lnTo>
                  <a:lnTo>
                    <a:pt x="0" y="628650"/>
                  </a:lnTo>
                  <a:close/>
                </a:path>
              </a:pathLst>
            </a:custGeom>
            <a:solidFill>
              <a:srgbClr val="52B47D"/>
            </a:solidFill>
            <a:ln w="25400">
              <a:noFill/>
              <a:round/>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cxnSp>
        <p:nvCxnSpPr>
          <p:cNvPr id="13" name="Straight Connector 12">
            <a:extLst>
              <a:ext uri="{FF2B5EF4-FFF2-40B4-BE49-F238E27FC236}">
                <a16:creationId xmlns:a16="http://schemas.microsoft.com/office/drawing/2014/main" id="{D762BC26-F387-4C3A-BC8B-060B8B700ECE}"/>
              </a:ext>
            </a:extLst>
          </p:cNvPr>
          <p:cNvCxnSpPr/>
          <p:nvPr/>
        </p:nvCxnSpPr>
        <p:spPr>
          <a:xfrm>
            <a:off x="60100" y="6218213"/>
            <a:ext cx="1219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DC9A8A46-1E79-4C89-8EEE-F1E8D74B9C2E}"/>
              </a:ext>
            </a:extLst>
          </p:cNvPr>
          <p:cNvSpPr/>
          <p:nvPr/>
        </p:nvSpPr>
        <p:spPr>
          <a:xfrm>
            <a:off x="1288028" y="6153832"/>
            <a:ext cx="184140" cy="184140"/>
          </a:xfrm>
          <a:prstGeom prst="ellipse">
            <a:avLst/>
          </a:prstGeom>
          <a:solidFill>
            <a:srgbClr val="1E71B8"/>
          </a:solidFill>
          <a:ln w="19050">
            <a:solidFill>
              <a:schemeClr val="bg1">
                <a:lumMod val="9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lumMod val="75000"/>
                  <a:lumOff val="25000"/>
                </a:schemeClr>
              </a:solidFill>
              <a:latin typeface="+mj-lt"/>
            </a:endParaRPr>
          </a:p>
        </p:txBody>
      </p:sp>
      <p:sp>
        <p:nvSpPr>
          <p:cNvPr id="15" name="Oval 14">
            <a:extLst>
              <a:ext uri="{FF2B5EF4-FFF2-40B4-BE49-F238E27FC236}">
                <a16:creationId xmlns:a16="http://schemas.microsoft.com/office/drawing/2014/main" id="{11DE450D-99B0-4D72-BF7B-D9937518B33E}"/>
              </a:ext>
            </a:extLst>
          </p:cNvPr>
          <p:cNvSpPr/>
          <p:nvPr/>
        </p:nvSpPr>
        <p:spPr>
          <a:xfrm>
            <a:off x="3649709" y="6153832"/>
            <a:ext cx="184140" cy="184140"/>
          </a:xfrm>
          <a:prstGeom prst="ellipse">
            <a:avLst/>
          </a:prstGeom>
          <a:solidFill>
            <a:srgbClr val="52B47D"/>
          </a:solidFill>
          <a:ln w="19050">
            <a:solidFill>
              <a:schemeClr val="bg1">
                <a:lumMod val="9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lumMod val="75000"/>
                  <a:lumOff val="25000"/>
                </a:schemeClr>
              </a:solidFill>
              <a:latin typeface="+mj-lt"/>
            </a:endParaRPr>
          </a:p>
        </p:txBody>
      </p:sp>
      <p:sp>
        <p:nvSpPr>
          <p:cNvPr id="17" name="Rectangle: Top Corners Rounded 44">
            <a:extLst>
              <a:ext uri="{FF2B5EF4-FFF2-40B4-BE49-F238E27FC236}">
                <a16:creationId xmlns:a16="http://schemas.microsoft.com/office/drawing/2014/main" id="{28E9F862-D648-4FF0-AA45-801037935799}"/>
              </a:ext>
            </a:extLst>
          </p:cNvPr>
          <p:cNvSpPr/>
          <p:nvPr/>
        </p:nvSpPr>
        <p:spPr>
          <a:xfrm>
            <a:off x="267020" y="2169187"/>
            <a:ext cx="2213610" cy="3116222"/>
          </a:xfrm>
          <a:prstGeom prst="round2SameRect">
            <a:avLst>
              <a:gd name="adj1" fmla="val 4613"/>
              <a:gd name="adj2" fmla="val 0"/>
            </a:avLst>
          </a:prstGeom>
          <a:solidFill>
            <a:schemeClr val="bg1">
              <a:lumMod val="95000"/>
            </a:schemeClr>
          </a:solidFill>
          <a:ln>
            <a:no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7EAC1B19-FD02-4D6D-865F-09BFC771B506}"/>
              </a:ext>
            </a:extLst>
          </p:cNvPr>
          <p:cNvSpPr txBox="1"/>
          <p:nvPr/>
        </p:nvSpPr>
        <p:spPr>
          <a:xfrm>
            <a:off x="417523" y="5484080"/>
            <a:ext cx="1750882" cy="244665"/>
          </a:xfrm>
          <a:prstGeom prst="rect">
            <a:avLst/>
          </a:prstGeom>
          <a:noFill/>
          <a:ln>
            <a:noFill/>
          </a:ln>
        </p:spPr>
        <p:txBody>
          <a:bodyPr wrap="square" lIns="0" tIns="0" rIns="0" bIns="0" rtlCol="0" anchor="t">
            <a:spAutoFit/>
          </a:bodyPr>
          <a:lstStyle/>
          <a:p>
            <a:pPr algn="ctr">
              <a:buClr>
                <a:schemeClr val="accent1"/>
              </a:buClr>
            </a:pPr>
            <a:r>
              <a:rPr lang="en-US" sz="1600" b="1" dirty="0">
                <a:solidFill>
                  <a:schemeClr val="bg1"/>
                </a:solidFill>
                <a:latin typeface="+mj-lt"/>
              </a:rPr>
              <a:t>1985 – 1996</a:t>
            </a:r>
          </a:p>
        </p:txBody>
      </p:sp>
      <p:sp>
        <p:nvSpPr>
          <p:cNvPr id="21" name="TextBox 20">
            <a:extLst>
              <a:ext uri="{FF2B5EF4-FFF2-40B4-BE49-F238E27FC236}">
                <a16:creationId xmlns:a16="http://schemas.microsoft.com/office/drawing/2014/main" id="{B88CADA8-E40E-4D3C-9E74-44977CA84A8E}"/>
              </a:ext>
            </a:extLst>
          </p:cNvPr>
          <p:cNvSpPr txBox="1"/>
          <p:nvPr/>
        </p:nvSpPr>
        <p:spPr>
          <a:xfrm>
            <a:off x="2616050" y="5496755"/>
            <a:ext cx="1988049" cy="246221"/>
          </a:xfrm>
          <a:prstGeom prst="rect">
            <a:avLst/>
          </a:prstGeom>
          <a:noFill/>
          <a:ln>
            <a:noFill/>
          </a:ln>
        </p:spPr>
        <p:txBody>
          <a:bodyPr wrap="square" lIns="0" tIns="0" rIns="0" bIns="0" rtlCol="0" anchor="t">
            <a:spAutoFit/>
          </a:bodyPr>
          <a:lstStyle/>
          <a:p>
            <a:pPr algn="ctr">
              <a:buClr>
                <a:schemeClr val="accent1"/>
              </a:buClr>
            </a:pPr>
            <a:r>
              <a:rPr lang="en-US" sz="1600" b="1" dirty="0">
                <a:solidFill>
                  <a:schemeClr val="bg1"/>
                </a:solidFill>
                <a:latin typeface="+mj-lt"/>
              </a:rPr>
              <a:t>1996 - 1999</a:t>
            </a:r>
          </a:p>
        </p:txBody>
      </p:sp>
      <p:sp>
        <p:nvSpPr>
          <p:cNvPr id="23" name="TextBox 22">
            <a:extLst>
              <a:ext uri="{FF2B5EF4-FFF2-40B4-BE49-F238E27FC236}">
                <a16:creationId xmlns:a16="http://schemas.microsoft.com/office/drawing/2014/main" id="{CA37473D-F83B-4F84-8FE3-28AF81D13F59}"/>
              </a:ext>
            </a:extLst>
          </p:cNvPr>
          <p:cNvSpPr txBox="1"/>
          <p:nvPr/>
        </p:nvSpPr>
        <p:spPr>
          <a:xfrm>
            <a:off x="2741253" y="3400669"/>
            <a:ext cx="1862845" cy="1346522"/>
          </a:xfrm>
          <a:prstGeom prst="rect">
            <a:avLst/>
          </a:prstGeom>
          <a:noFill/>
          <a:ln>
            <a:noFill/>
          </a:ln>
        </p:spPr>
        <p:txBody>
          <a:bodyPr wrap="square" lIns="0" tIns="0" rIns="0" bIns="0" rtlCol="0" anchor="t">
            <a:spAutoFit/>
          </a:bodyPr>
          <a:lstStyle/>
          <a:p>
            <a:r>
              <a:rPr lang="en-US" sz="125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In this period the NES served as the consensus-building platform for economic visioning and the discipline of analytics-based policy planning and visioning</a:t>
            </a:r>
          </a:p>
        </p:txBody>
      </p:sp>
      <p:sp>
        <p:nvSpPr>
          <p:cNvPr id="25" name="Oval 24">
            <a:extLst>
              <a:ext uri="{FF2B5EF4-FFF2-40B4-BE49-F238E27FC236}">
                <a16:creationId xmlns:a16="http://schemas.microsoft.com/office/drawing/2014/main" id="{19339D50-8C76-41F2-B05C-02E1651B2ECE}"/>
              </a:ext>
            </a:extLst>
          </p:cNvPr>
          <p:cNvSpPr/>
          <p:nvPr/>
        </p:nvSpPr>
        <p:spPr>
          <a:xfrm>
            <a:off x="8295316" y="6169685"/>
            <a:ext cx="184140" cy="184140"/>
          </a:xfrm>
          <a:prstGeom prst="ellipse">
            <a:avLst/>
          </a:prstGeom>
          <a:solidFill>
            <a:srgbClr val="52B47D"/>
          </a:solidFill>
          <a:ln w="19050">
            <a:solidFill>
              <a:schemeClr val="bg1">
                <a:lumMod val="9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lumMod val="75000"/>
                  <a:lumOff val="25000"/>
                </a:schemeClr>
              </a:solidFill>
              <a:latin typeface="+mj-lt"/>
            </a:endParaRPr>
          </a:p>
        </p:txBody>
      </p:sp>
      <p:sp>
        <p:nvSpPr>
          <p:cNvPr id="29" name="TextBox 28">
            <a:extLst>
              <a:ext uri="{FF2B5EF4-FFF2-40B4-BE49-F238E27FC236}">
                <a16:creationId xmlns:a16="http://schemas.microsoft.com/office/drawing/2014/main" id="{B891E7CC-3A75-4EC7-ABC7-CB68FE83669E}"/>
              </a:ext>
            </a:extLst>
          </p:cNvPr>
          <p:cNvSpPr txBox="1"/>
          <p:nvPr/>
        </p:nvSpPr>
        <p:spPr>
          <a:xfrm>
            <a:off x="7072863" y="5496755"/>
            <a:ext cx="2576318" cy="246221"/>
          </a:xfrm>
          <a:prstGeom prst="rect">
            <a:avLst/>
          </a:prstGeom>
          <a:noFill/>
          <a:ln>
            <a:noFill/>
          </a:ln>
        </p:spPr>
        <p:txBody>
          <a:bodyPr wrap="square" lIns="0" tIns="0" rIns="0" bIns="0" rtlCol="0" anchor="t">
            <a:spAutoFit/>
          </a:bodyPr>
          <a:lstStyle/>
          <a:p>
            <a:pPr algn="ctr">
              <a:buClr>
                <a:schemeClr val="accent1"/>
              </a:buClr>
            </a:pPr>
            <a:r>
              <a:rPr lang="en-US" sz="1600" b="1" dirty="0">
                <a:solidFill>
                  <a:schemeClr val="bg1"/>
                </a:solidFill>
                <a:latin typeface="+mj-lt"/>
              </a:rPr>
              <a:t>2007 - 2019</a:t>
            </a:r>
          </a:p>
        </p:txBody>
      </p:sp>
      <p:sp>
        <p:nvSpPr>
          <p:cNvPr id="30" name="TextBox 29">
            <a:extLst>
              <a:ext uri="{FF2B5EF4-FFF2-40B4-BE49-F238E27FC236}">
                <a16:creationId xmlns:a16="http://schemas.microsoft.com/office/drawing/2014/main" id="{6D294D27-A3D9-4F11-BD03-79083F3D66F6}"/>
              </a:ext>
            </a:extLst>
          </p:cNvPr>
          <p:cNvSpPr txBox="1"/>
          <p:nvPr/>
        </p:nvSpPr>
        <p:spPr>
          <a:xfrm>
            <a:off x="5074968" y="3383845"/>
            <a:ext cx="1997895" cy="1538883"/>
          </a:xfrm>
          <a:prstGeom prst="rect">
            <a:avLst/>
          </a:prstGeom>
          <a:noFill/>
          <a:ln>
            <a:noFill/>
          </a:ln>
        </p:spPr>
        <p:txBody>
          <a:bodyPr wrap="square" lIns="0" tIns="0" rIns="0" bIns="0" rtlCol="0" anchor="t">
            <a:spAutoFit/>
          </a:bodyPr>
          <a:lstStyle/>
          <a:p>
            <a:r>
              <a:rPr lang="en-US" sz="125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NES provided the platform for critical country-benchmarking, economic baseline assessments and facilitating sector-specific reforms like Pension, Energy, Transportation and Infrastructure reforms</a:t>
            </a:r>
            <a:endParaRPr lang="en-GB" sz="125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CB0FB5B7-3AB9-43EF-A1BE-49E3D42AE2F4}"/>
              </a:ext>
            </a:extLst>
          </p:cNvPr>
          <p:cNvSpPr txBox="1"/>
          <p:nvPr/>
        </p:nvSpPr>
        <p:spPr>
          <a:xfrm>
            <a:off x="7433366" y="3375080"/>
            <a:ext cx="1926632" cy="1731243"/>
          </a:xfrm>
          <a:prstGeom prst="rect">
            <a:avLst/>
          </a:prstGeom>
          <a:noFill/>
          <a:ln>
            <a:noFill/>
          </a:ln>
        </p:spPr>
        <p:txBody>
          <a:bodyPr wrap="square" lIns="0" tIns="0" rIns="0" bIns="0" rtlCol="0" anchor="t">
            <a:spAutoFit/>
          </a:bodyPr>
          <a:lstStyle/>
          <a:p>
            <a:r>
              <a:rPr lang="en-US" sz="125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Accentuated by a Global Financial Crisis, Economic Slow Down requiring a decisive national change of direction towards political stability, economic growth and national revenue diversification</a:t>
            </a:r>
            <a:endParaRPr lang="en-GB" sz="125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9A8F5029-0ADA-4A91-A94B-5258114DCD32}"/>
              </a:ext>
            </a:extLst>
          </p:cNvPr>
          <p:cNvSpPr txBox="1"/>
          <p:nvPr/>
        </p:nvSpPr>
        <p:spPr>
          <a:xfrm>
            <a:off x="2678050" y="2539264"/>
            <a:ext cx="2127457" cy="430887"/>
          </a:xfrm>
          <a:prstGeom prst="rect">
            <a:avLst/>
          </a:prstGeom>
          <a:noFill/>
          <a:ln>
            <a:noFill/>
          </a:ln>
        </p:spPr>
        <p:txBody>
          <a:bodyPr wrap="square" lIns="0" tIns="0" rIns="0" bIns="0" rtlCol="0" anchor="t">
            <a:spAutoFit/>
          </a:bodyPr>
          <a:lstStyle/>
          <a:p>
            <a:pPr algn="ctr"/>
            <a:r>
              <a:rPr lang="en-GB" sz="1400" b="1" dirty="0">
                <a:solidFill>
                  <a:srgbClr val="52B47D"/>
                </a:solidFill>
                <a:latin typeface="Open Sans" panose="020B0606030504020204" pitchFamily="34" charset="0"/>
                <a:ea typeface="Open Sans" panose="020B0606030504020204" pitchFamily="34" charset="0"/>
                <a:cs typeface="Open Sans" panose="020B0606030504020204" pitchFamily="34" charset="0"/>
              </a:rPr>
              <a:t>THE INFANCY/CLOSED ECONOMY PHASE</a:t>
            </a:r>
          </a:p>
        </p:txBody>
      </p:sp>
      <p:sp>
        <p:nvSpPr>
          <p:cNvPr id="34" name="TextBox 33">
            <a:extLst>
              <a:ext uri="{FF2B5EF4-FFF2-40B4-BE49-F238E27FC236}">
                <a16:creationId xmlns:a16="http://schemas.microsoft.com/office/drawing/2014/main" id="{F5E60481-1373-48FA-B736-37ADB41651A4}"/>
              </a:ext>
            </a:extLst>
          </p:cNvPr>
          <p:cNvSpPr txBox="1"/>
          <p:nvPr/>
        </p:nvSpPr>
        <p:spPr>
          <a:xfrm>
            <a:off x="5140760" y="2539264"/>
            <a:ext cx="1841815" cy="430887"/>
          </a:xfrm>
          <a:prstGeom prst="rect">
            <a:avLst/>
          </a:prstGeom>
          <a:noFill/>
          <a:ln>
            <a:noFill/>
          </a:ln>
        </p:spPr>
        <p:txBody>
          <a:bodyPr wrap="square" lIns="0" tIns="0" rIns="0" bIns="0" rtlCol="0" anchor="t">
            <a:spAutoFit/>
          </a:bodyPr>
          <a:lstStyle/>
          <a:p>
            <a:pPr algn="ctr"/>
            <a:r>
              <a:rPr lang="en-GB" sz="1400" b="1" dirty="0">
                <a:solidFill>
                  <a:srgbClr val="1E71B8"/>
                </a:solidFill>
                <a:latin typeface="Open Sans" panose="020B0606030504020204" pitchFamily="34" charset="0"/>
                <a:ea typeface="Open Sans" panose="020B0606030504020204" pitchFamily="34" charset="0"/>
                <a:cs typeface="Open Sans" panose="020B0606030504020204" pitchFamily="34" charset="0"/>
              </a:rPr>
              <a:t>THE EARLY OPENING-UP PHASE </a:t>
            </a:r>
          </a:p>
        </p:txBody>
      </p:sp>
      <p:sp>
        <p:nvSpPr>
          <p:cNvPr id="35" name="TextBox 34">
            <a:extLst>
              <a:ext uri="{FF2B5EF4-FFF2-40B4-BE49-F238E27FC236}">
                <a16:creationId xmlns:a16="http://schemas.microsoft.com/office/drawing/2014/main" id="{DB62B4B8-D779-44A8-B1DE-660117B5DBB1}"/>
              </a:ext>
            </a:extLst>
          </p:cNvPr>
          <p:cNvSpPr txBox="1"/>
          <p:nvPr/>
        </p:nvSpPr>
        <p:spPr>
          <a:xfrm>
            <a:off x="7087855" y="2539244"/>
            <a:ext cx="2546334" cy="215444"/>
          </a:xfrm>
          <a:prstGeom prst="rect">
            <a:avLst/>
          </a:prstGeom>
          <a:noFill/>
          <a:ln>
            <a:noFill/>
          </a:ln>
        </p:spPr>
        <p:txBody>
          <a:bodyPr wrap="square" lIns="0" tIns="0" rIns="0" bIns="0" rtlCol="0" anchor="t">
            <a:spAutoFit/>
          </a:bodyPr>
          <a:lstStyle/>
          <a:p>
            <a:pPr algn="ctr"/>
            <a:r>
              <a:rPr lang="en-GB" sz="1400" b="1" dirty="0">
                <a:solidFill>
                  <a:srgbClr val="52B47D"/>
                </a:solidFill>
                <a:latin typeface="Open Sans" panose="020B0606030504020204" pitchFamily="34" charset="0"/>
                <a:ea typeface="Open Sans" panose="020B0606030504020204" pitchFamily="34" charset="0"/>
                <a:cs typeface="Open Sans" panose="020B0606030504020204" pitchFamily="34" charset="0"/>
              </a:rPr>
              <a:t>THE VISION 2020 ERA </a:t>
            </a:r>
          </a:p>
        </p:txBody>
      </p:sp>
      <p:sp>
        <p:nvSpPr>
          <p:cNvPr id="38" name="TextBox 37">
            <a:extLst>
              <a:ext uri="{FF2B5EF4-FFF2-40B4-BE49-F238E27FC236}">
                <a16:creationId xmlns:a16="http://schemas.microsoft.com/office/drawing/2014/main" id="{EB40CCCF-F950-4E66-BD9A-C13A69E1C139}"/>
              </a:ext>
            </a:extLst>
          </p:cNvPr>
          <p:cNvSpPr txBox="1"/>
          <p:nvPr/>
        </p:nvSpPr>
        <p:spPr>
          <a:xfrm>
            <a:off x="402007" y="3395238"/>
            <a:ext cx="2046721" cy="1154162"/>
          </a:xfrm>
          <a:prstGeom prst="rect">
            <a:avLst/>
          </a:prstGeom>
          <a:noFill/>
          <a:ln>
            <a:noFill/>
          </a:ln>
        </p:spPr>
        <p:txBody>
          <a:bodyPr wrap="square" lIns="0" tIns="0" rIns="0" bIns="0" rtlCol="0" anchor="t">
            <a:spAutoFit/>
          </a:bodyPr>
          <a:lstStyle/>
          <a:p>
            <a:r>
              <a:rPr lang="en-GB" sz="125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In this period the NES formed the platform for setting economic reform agenda on highly controversial reform options</a:t>
            </a:r>
            <a:endParaRPr lang="en-US" sz="125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AE192E7D-B8E6-469E-A3D4-F8AF234D9BAD}"/>
              </a:ext>
            </a:extLst>
          </p:cNvPr>
          <p:cNvSpPr txBox="1"/>
          <p:nvPr/>
        </p:nvSpPr>
        <p:spPr>
          <a:xfrm>
            <a:off x="417523" y="2539426"/>
            <a:ext cx="1907204" cy="215444"/>
          </a:xfrm>
          <a:prstGeom prst="rect">
            <a:avLst/>
          </a:prstGeom>
          <a:noFill/>
          <a:ln>
            <a:noFill/>
          </a:ln>
        </p:spPr>
        <p:txBody>
          <a:bodyPr wrap="square" lIns="0" tIns="0" rIns="0" bIns="0" rtlCol="0" anchor="t">
            <a:spAutoFit/>
          </a:bodyPr>
          <a:lstStyle/>
          <a:p>
            <a:pPr algn="ctr"/>
            <a:r>
              <a:rPr lang="en-GB" sz="1400" b="1" dirty="0">
                <a:solidFill>
                  <a:srgbClr val="1E71B8"/>
                </a:solidFill>
                <a:latin typeface="Open Sans" panose="020B0606030504020204" pitchFamily="34" charset="0"/>
                <a:ea typeface="Open Sans" panose="020B0606030504020204" pitchFamily="34" charset="0"/>
                <a:cs typeface="Open Sans" panose="020B0606030504020204" pitchFamily="34" charset="0"/>
              </a:rPr>
              <a:t>PRE-NESG PHASE</a:t>
            </a:r>
          </a:p>
        </p:txBody>
      </p:sp>
      <p:sp>
        <p:nvSpPr>
          <p:cNvPr id="22" name="TextBox 21">
            <a:extLst>
              <a:ext uri="{FF2B5EF4-FFF2-40B4-BE49-F238E27FC236}">
                <a16:creationId xmlns:a16="http://schemas.microsoft.com/office/drawing/2014/main" id="{B385EBE7-FFFB-42DF-BBE4-8DBAFDDDB939}"/>
              </a:ext>
            </a:extLst>
          </p:cNvPr>
          <p:cNvSpPr txBox="1"/>
          <p:nvPr/>
        </p:nvSpPr>
        <p:spPr>
          <a:xfrm>
            <a:off x="4738961" y="5496755"/>
            <a:ext cx="2576318" cy="246221"/>
          </a:xfrm>
          <a:prstGeom prst="rect">
            <a:avLst/>
          </a:prstGeom>
          <a:noFill/>
          <a:ln>
            <a:noFill/>
          </a:ln>
        </p:spPr>
        <p:txBody>
          <a:bodyPr wrap="square" lIns="0" tIns="0" rIns="0" bIns="0" rtlCol="0" anchor="t">
            <a:spAutoFit/>
          </a:bodyPr>
          <a:lstStyle/>
          <a:p>
            <a:pPr algn="ctr">
              <a:buClr>
                <a:schemeClr val="accent1"/>
              </a:buClr>
            </a:pPr>
            <a:r>
              <a:rPr lang="en-US" sz="1600" b="1" dirty="0">
                <a:solidFill>
                  <a:schemeClr val="bg1"/>
                </a:solidFill>
                <a:latin typeface="+mj-lt"/>
              </a:rPr>
              <a:t>1999 - 2007</a:t>
            </a:r>
          </a:p>
        </p:txBody>
      </p:sp>
      <p:grpSp>
        <p:nvGrpSpPr>
          <p:cNvPr id="50" name="Group 49"/>
          <p:cNvGrpSpPr/>
          <p:nvPr/>
        </p:nvGrpSpPr>
        <p:grpSpPr>
          <a:xfrm>
            <a:off x="9642148" y="2206681"/>
            <a:ext cx="2214168" cy="4157376"/>
            <a:chOff x="4954863" y="2196449"/>
            <a:chExt cx="2214168" cy="4157376"/>
          </a:xfrm>
        </p:grpSpPr>
        <p:sp>
          <p:nvSpPr>
            <p:cNvPr id="51" name="Rectangle: Top Corners Rounded 44">
              <a:extLst>
                <a:ext uri="{FF2B5EF4-FFF2-40B4-BE49-F238E27FC236}">
                  <a16:creationId xmlns:a16="http://schemas.microsoft.com/office/drawing/2014/main" id="{28E9F862-D648-4FF0-AA45-801037935799}"/>
                </a:ext>
              </a:extLst>
            </p:cNvPr>
            <p:cNvSpPr/>
            <p:nvPr/>
          </p:nvSpPr>
          <p:spPr>
            <a:xfrm>
              <a:off x="4954863" y="2196449"/>
              <a:ext cx="2213610" cy="3116222"/>
            </a:xfrm>
            <a:prstGeom prst="round2SameRect">
              <a:avLst>
                <a:gd name="adj1" fmla="val 4613"/>
                <a:gd name="adj2" fmla="val 0"/>
              </a:avLst>
            </a:prstGeom>
            <a:solidFill>
              <a:schemeClr val="bg1">
                <a:lumMod val="95000"/>
              </a:schemeClr>
            </a:solidFill>
            <a:ln>
              <a:no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7DBBFCB4-881F-416F-911D-5DD69A9442E7}"/>
                </a:ext>
              </a:extLst>
            </p:cNvPr>
            <p:cNvSpPr/>
            <p:nvPr/>
          </p:nvSpPr>
          <p:spPr>
            <a:xfrm>
              <a:off x="5957651" y="6169685"/>
              <a:ext cx="184140" cy="184140"/>
            </a:xfrm>
            <a:prstGeom prst="ellipse">
              <a:avLst/>
            </a:prstGeom>
            <a:solidFill>
              <a:srgbClr val="1E71B8"/>
            </a:solidFill>
            <a:ln w="19050">
              <a:solidFill>
                <a:schemeClr val="bg1">
                  <a:lumMod val="9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lumMod val="75000"/>
                    <a:lumOff val="25000"/>
                  </a:schemeClr>
                </a:solidFill>
                <a:latin typeface="+mj-lt"/>
              </a:endParaRPr>
            </a:p>
          </p:txBody>
        </p:sp>
        <p:sp>
          <p:nvSpPr>
            <p:cNvPr id="53" name="Freeform: Shape 45">
              <a:extLst>
                <a:ext uri="{FF2B5EF4-FFF2-40B4-BE49-F238E27FC236}">
                  <a16:creationId xmlns:a16="http://schemas.microsoft.com/office/drawing/2014/main" id="{F00EA4FE-A78A-4D2A-8D06-7BF3C7332A3C}"/>
                </a:ext>
              </a:extLst>
            </p:cNvPr>
            <p:cNvSpPr/>
            <p:nvPr/>
          </p:nvSpPr>
          <p:spPr>
            <a:xfrm>
              <a:off x="4960134" y="5324176"/>
              <a:ext cx="2208897" cy="866775"/>
            </a:xfrm>
            <a:custGeom>
              <a:avLst/>
              <a:gdLst>
                <a:gd name="connsiteX0" fmla="*/ 0 w 2771775"/>
                <a:gd name="connsiteY0" fmla="*/ 0 h 866775"/>
                <a:gd name="connsiteX1" fmla="*/ 2771775 w 2771775"/>
                <a:gd name="connsiteY1" fmla="*/ 0 h 866775"/>
                <a:gd name="connsiteX2" fmla="*/ 2771775 w 2771775"/>
                <a:gd name="connsiteY2" fmla="*/ 628650 h 866775"/>
                <a:gd name="connsiteX3" fmla="*/ 1523999 w 2771775"/>
                <a:gd name="connsiteY3" fmla="*/ 628650 h 866775"/>
                <a:gd name="connsiteX4" fmla="*/ 1385886 w 2771775"/>
                <a:gd name="connsiteY4" fmla="*/ 866775 h 866775"/>
                <a:gd name="connsiteX5" fmla="*/ 1247774 w 2771775"/>
                <a:gd name="connsiteY5" fmla="*/ 628650 h 866775"/>
                <a:gd name="connsiteX6" fmla="*/ 0 w 2771775"/>
                <a:gd name="connsiteY6" fmla="*/ 628650 h 86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71775" h="866775">
                  <a:moveTo>
                    <a:pt x="0" y="0"/>
                  </a:moveTo>
                  <a:lnTo>
                    <a:pt x="2771775" y="0"/>
                  </a:lnTo>
                  <a:lnTo>
                    <a:pt x="2771775" y="628650"/>
                  </a:lnTo>
                  <a:lnTo>
                    <a:pt x="1523999" y="628650"/>
                  </a:lnTo>
                  <a:lnTo>
                    <a:pt x="1385886" y="866775"/>
                  </a:lnTo>
                  <a:lnTo>
                    <a:pt x="1247774" y="628650"/>
                  </a:lnTo>
                  <a:lnTo>
                    <a:pt x="0" y="628650"/>
                  </a:lnTo>
                  <a:close/>
                </a:path>
              </a:pathLst>
            </a:custGeom>
            <a:solidFill>
              <a:srgbClr val="1E71B8"/>
            </a:solidFill>
            <a:ln w="25400">
              <a:noFill/>
              <a:round/>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54" name="TextBox 53">
            <a:extLst>
              <a:ext uri="{FF2B5EF4-FFF2-40B4-BE49-F238E27FC236}">
                <a16:creationId xmlns:a16="http://schemas.microsoft.com/office/drawing/2014/main" id="{6D294D27-A3D9-4F11-BD03-79083F3D66F6}"/>
              </a:ext>
            </a:extLst>
          </p:cNvPr>
          <p:cNvSpPr txBox="1"/>
          <p:nvPr/>
        </p:nvSpPr>
        <p:spPr>
          <a:xfrm>
            <a:off x="9750005" y="3383845"/>
            <a:ext cx="2083110" cy="1731243"/>
          </a:xfrm>
          <a:prstGeom prst="rect">
            <a:avLst/>
          </a:prstGeom>
          <a:noFill/>
          <a:ln>
            <a:noFill/>
          </a:ln>
        </p:spPr>
        <p:txBody>
          <a:bodyPr wrap="square" lIns="0" tIns="0" rIns="0" bIns="0" rtlCol="0" anchor="t">
            <a:spAutoFit/>
          </a:bodyPr>
          <a:lstStyle/>
          <a:p>
            <a:r>
              <a:rPr lang="en-US" sz="125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The culminated lessons of the last 25 years that seeks to articulate the key outputs, outcomes and impacts that are a result of NESG’s advocacy towards an open globally competitive Nigerian economy</a:t>
            </a:r>
            <a:endParaRPr lang="en-GB" sz="125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5" name="TextBox 54">
            <a:extLst>
              <a:ext uri="{FF2B5EF4-FFF2-40B4-BE49-F238E27FC236}">
                <a16:creationId xmlns:a16="http://schemas.microsoft.com/office/drawing/2014/main" id="{F5E60481-1373-48FA-B736-37ADB41651A4}"/>
              </a:ext>
            </a:extLst>
          </p:cNvPr>
          <p:cNvSpPr txBox="1"/>
          <p:nvPr/>
        </p:nvSpPr>
        <p:spPr>
          <a:xfrm>
            <a:off x="9880227" y="2539264"/>
            <a:ext cx="1841815" cy="646331"/>
          </a:xfrm>
          <a:prstGeom prst="rect">
            <a:avLst/>
          </a:prstGeom>
          <a:noFill/>
          <a:ln>
            <a:noFill/>
          </a:ln>
        </p:spPr>
        <p:txBody>
          <a:bodyPr wrap="square" lIns="0" tIns="0" rIns="0" bIns="0" rtlCol="0" anchor="t">
            <a:spAutoFit/>
          </a:bodyPr>
          <a:lstStyle/>
          <a:p>
            <a:pPr algn="ctr"/>
            <a:r>
              <a:rPr lang="en-US" sz="1400" b="1" dirty="0">
                <a:solidFill>
                  <a:srgbClr val="1E71B8"/>
                </a:solidFill>
                <a:latin typeface="Open Sans" panose="020B0606030504020204" pitchFamily="34" charset="0"/>
                <a:ea typeface="Open Sans" panose="020B0606030504020204" pitchFamily="34" charset="0"/>
                <a:cs typeface="Open Sans" panose="020B0606030504020204" pitchFamily="34" charset="0"/>
              </a:rPr>
              <a:t>2019 FORWARD; SETTING THE VISION 2050 AGENDA</a:t>
            </a:r>
            <a:endParaRPr lang="en-GB" sz="1400" b="1" dirty="0">
              <a:solidFill>
                <a:srgbClr val="1E71B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6" name="TextBox 55">
            <a:extLst>
              <a:ext uri="{FF2B5EF4-FFF2-40B4-BE49-F238E27FC236}">
                <a16:creationId xmlns:a16="http://schemas.microsoft.com/office/drawing/2014/main" id="{B891E7CC-3A75-4EC7-ABC7-CB68FE83669E}"/>
              </a:ext>
            </a:extLst>
          </p:cNvPr>
          <p:cNvSpPr txBox="1"/>
          <p:nvPr/>
        </p:nvSpPr>
        <p:spPr>
          <a:xfrm>
            <a:off x="9448847" y="5505270"/>
            <a:ext cx="2576318" cy="246221"/>
          </a:xfrm>
          <a:prstGeom prst="rect">
            <a:avLst/>
          </a:prstGeom>
          <a:noFill/>
          <a:ln>
            <a:noFill/>
          </a:ln>
        </p:spPr>
        <p:txBody>
          <a:bodyPr wrap="square" lIns="0" tIns="0" rIns="0" bIns="0" rtlCol="0" anchor="t">
            <a:spAutoFit/>
          </a:bodyPr>
          <a:lstStyle/>
          <a:p>
            <a:pPr algn="ctr">
              <a:buClr>
                <a:schemeClr val="accent1"/>
              </a:buClr>
            </a:pPr>
            <a:r>
              <a:rPr lang="en-US" sz="1600" b="1" dirty="0">
                <a:solidFill>
                  <a:schemeClr val="bg1"/>
                </a:solidFill>
                <a:latin typeface="+mj-lt"/>
              </a:rPr>
              <a:t>2019 - 2050</a:t>
            </a:r>
          </a:p>
        </p:txBody>
      </p:sp>
    </p:spTree>
    <p:extLst>
      <p:ext uri="{BB962C8B-B14F-4D97-AF65-F5344CB8AC3E}">
        <p14:creationId xmlns:p14="http://schemas.microsoft.com/office/powerpoint/2010/main" val="35810092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96331" y="2481285"/>
            <a:ext cx="1371600" cy="15292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cap="all" dirty="0">
                <a:solidFill>
                  <a:schemeClr val="bg1"/>
                </a:solidFill>
                <a:latin typeface="Open Sans" panose="020B0606030504020204" pitchFamily="34" charset="0"/>
                <a:ea typeface="Open Sans" panose="020B0606030504020204" pitchFamily="34" charset="0"/>
                <a:cs typeface="Open Sans" panose="020B0606030504020204" pitchFamily="34" charset="0"/>
              </a:rPr>
              <a:t>Nigeria attained political independence</a:t>
            </a:r>
            <a:endParaRPr lang="en-US" altLang="ko-KR" sz="1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Rectangle 2">
            <a:extLst>
              <a:ext uri="{FF2B5EF4-FFF2-40B4-BE49-F238E27FC236}">
                <a16:creationId xmlns:a16="http://schemas.microsoft.com/office/drawing/2014/main" id="{E3A5AC6B-6306-4F0C-AC26-290D235A708C}"/>
              </a:ext>
            </a:extLst>
          </p:cNvPr>
          <p:cNvSpPr/>
          <p:nvPr/>
        </p:nvSpPr>
        <p:spPr>
          <a:xfrm>
            <a:off x="381000" y="225739"/>
            <a:ext cx="1841500" cy="45719"/>
          </a:xfrm>
          <a:prstGeom prst="rect">
            <a:avLst/>
          </a:prstGeom>
          <a:solidFill>
            <a:srgbClr val="0070C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5EC34FB3-BF4D-4B74-9803-6ABACACBAF17}"/>
              </a:ext>
            </a:extLst>
          </p:cNvPr>
          <p:cNvCxnSpPr/>
          <p:nvPr/>
        </p:nvCxnSpPr>
        <p:spPr>
          <a:xfrm>
            <a:off x="0" y="2138962"/>
            <a:ext cx="12192000" cy="0"/>
          </a:xfrm>
          <a:prstGeom prst="line">
            <a:avLst/>
          </a:prstGeom>
          <a:ln w="28575">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95FA54AC-63C9-4DF3-AA42-A58FFB6511E8}"/>
              </a:ext>
            </a:extLst>
          </p:cNvPr>
          <p:cNvSpPr/>
          <p:nvPr/>
        </p:nvSpPr>
        <p:spPr>
          <a:xfrm>
            <a:off x="1166699" y="2044949"/>
            <a:ext cx="206830" cy="188027"/>
          </a:xfrm>
          <a:prstGeom prst="ellipse">
            <a:avLst/>
          </a:prstGeom>
          <a:solidFill>
            <a:srgbClr val="0070C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690981C-627C-45F3-ACFA-BCFE51D3DFD5}"/>
              </a:ext>
            </a:extLst>
          </p:cNvPr>
          <p:cNvSpPr/>
          <p:nvPr/>
        </p:nvSpPr>
        <p:spPr>
          <a:xfrm>
            <a:off x="3101861" y="2044949"/>
            <a:ext cx="206830" cy="188027"/>
          </a:xfrm>
          <a:prstGeom prst="ellipse">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755DC21-6F47-4DCF-A8F8-745964553580}"/>
              </a:ext>
            </a:extLst>
          </p:cNvPr>
          <p:cNvSpPr/>
          <p:nvPr/>
        </p:nvSpPr>
        <p:spPr>
          <a:xfrm>
            <a:off x="5025004" y="2044949"/>
            <a:ext cx="206830" cy="188027"/>
          </a:xfrm>
          <a:prstGeom prst="ellipse">
            <a:avLst/>
          </a:prstGeom>
          <a:solidFill>
            <a:srgbClr val="0070C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05D61E1-4C7C-44B4-897A-FE6E163D2CBF}"/>
              </a:ext>
            </a:extLst>
          </p:cNvPr>
          <p:cNvSpPr/>
          <p:nvPr/>
        </p:nvSpPr>
        <p:spPr>
          <a:xfrm>
            <a:off x="6960166" y="2044949"/>
            <a:ext cx="206830" cy="188027"/>
          </a:xfrm>
          <a:prstGeom prst="ellipse">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07B4FA0-E1D2-4E41-AE4A-A10A1E6997E7}"/>
              </a:ext>
            </a:extLst>
          </p:cNvPr>
          <p:cNvSpPr/>
          <p:nvPr/>
        </p:nvSpPr>
        <p:spPr>
          <a:xfrm>
            <a:off x="8883310" y="2044949"/>
            <a:ext cx="206830" cy="188027"/>
          </a:xfrm>
          <a:prstGeom prst="ellipse">
            <a:avLst/>
          </a:prstGeom>
          <a:solidFill>
            <a:srgbClr val="0070C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CC5A331-BCBB-48CE-AC2C-E0DB04565CF9}"/>
              </a:ext>
            </a:extLst>
          </p:cNvPr>
          <p:cNvSpPr/>
          <p:nvPr/>
        </p:nvSpPr>
        <p:spPr>
          <a:xfrm>
            <a:off x="10818472" y="2044949"/>
            <a:ext cx="206830" cy="188027"/>
          </a:xfrm>
          <a:prstGeom prst="ellipse">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F055A86-5B34-44C3-AF98-CFD35329AD2D}"/>
              </a:ext>
            </a:extLst>
          </p:cNvPr>
          <p:cNvSpPr txBox="1"/>
          <p:nvPr/>
        </p:nvSpPr>
        <p:spPr>
          <a:xfrm>
            <a:off x="596331" y="1545380"/>
            <a:ext cx="1371600" cy="492443"/>
          </a:xfrm>
          <a:prstGeom prst="rect">
            <a:avLst/>
          </a:prstGeom>
          <a:noFill/>
          <a:ln>
            <a:noFill/>
          </a:ln>
        </p:spPr>
        <p:txBody>
          <a:bodyPr wrap="square" lIns="0" tIns="0" rIns="0" bIns="0" rtlCol="0" anchor="t">
            <a:spAutoFit/>
          </a:bodyPr>
          <a:lstStyle/>
          <a:p>
            <a:pPr algn="ctr">
              <a:buClr>
                <a:schemeClr val="accent1"/>
              </a:buClr>
            </a:pPr>
            <a:r>
              <a:rPr lang="en-US" sz="1600" b="1"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1</a:t>
            </a:r>
            <a:r>
              <a:rPr lang="en-US" sz="1600" b="1" baseline="300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st</a:t>
            </a:r>
            <a:r>
              <a:rPr lang="en-US" sz="1600" b="1"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 OCT.</a:t>
            </a:r>
          </a:p>
          <a:p>
            <a:pPr algn="ctr">
              <a:buClr>
                <a:schemeClr val="accent1"/>
              </a:buClr>
            </a:pPr>
            <a:r>
              <a:rPr lang="en-US" sz="1600" b="1"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1960</a:t>
            </a:r>
          </a:p>
        </p:txBody>
      </p:sp>
      <p:sp>
        <p:nvSpPr>
          <p:cNvPr id="13" name="TextBox 12">
            <a:extLst>
              <a:ext uri="{FF2B5EF4-FFF2-40B4-BE49-F238E27FC236}">
                <a16:creationId xmlns:a16="http://schemas.microsoft.com/office/drawing/2014/main" id="{77D10D09-0E22-46AB-9362-A62EA0927810}"/>
              </a:ext>
            </a:extLst>
          </p:cNvPr>
          <p:cNvSpPr txBox="1"/>
          <p:nvPr/>
        </p:nvSpPr>
        <p:spPr>
          <a:xfrm>
            <a:off x="2519474" y="1534863"/>
            <a:ext cx="1371600" cy="246221"/>
          </a:xfrm>
          <a:prstGeom prst="rect">
            <a:avLst/>
          </a:prstGeom>
          <a:noFill/>
          <a:ln>
            <a:noFill/>
          </a:ln>
        </p:spPr>
        <p:txBody>
          <a:bodyPr wrap="square" lIns="0" tIns="0" rIns="0" bIns="0" rtlCol="0" anchor="t">
            <a:spAutoFit/>
          </a:bodyPr>
          <a:lstStyle/>
          <a:p>
            <a:pPr algn="ctr">
              <a:buClr>
                <a:schemeClr val="accent1"/>
              </a:buClr>
            </a:pPr>
            <a:r>
              <a:rPr lang="en-US" sz="1600" b="1"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1971</a:t>
            </a:r>
          </a:p>
        </p:txBody>
      </p:sp>
      <p:sp>
        <p:nvSpPr>
          <p:cNvPr id="14" name="TextBox 13">
            <a:extLst>
              <a:ext uri="{FF2B5EF4-FFF2-40B4-BE49-F238E27FC236}">
                <a16:creationId xmlns:a16="http://schemas.microsoft.com/office/drawing/2014/main" id="{C8DC7D20-9138-43DE-9F7F-A07ABEF40C89}"/>
              </a:ext>
            </a:extLst>
          </p:cNvPr>
          <p:cNvSpPr txBox="1"/>
          <p:nvPr/>
        </p:nvSpPr>
        <p:spPr>
          <a:xfrm>
            <a:off x="4442618" y="1534863"/>
            <a:ext cx="1371600" cy="246221"/>
          </a:xfrm>
          <a:prstGeom prst="rect">
            <a:avLst/>
          </a:prstGeom>
          <a:noFill/>
          <a:ln>
            <a:noFill/>
          </a:ln>
        </p:spPr>
        <p:txBody>
          <a:bodyPr wrap="square" lIns="0" tIns="0" rIns="0" bIns="0" rtlCol="0" anchor="t">
            <a:spAutoFit/>
          </a:bodyPr>
          <a:lstStyle/>
          <a:p>
            <a:pPr algn="ctr">
              <a:buClr>
                <a:schemeClr val="accent1"/>
              </a:buClr>
            </a:pPr>
            <a:r>
              <a:rPr lang="en-US" sz="1600" b="1"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1985</a:t>
            </a:r>
          </a:p>
        </p:txBody>
      </p:sp>
      <p:sp>
        <p:nvSpPr>
          <p:cNvPr id="15" name="TextBox 14">
            <a:extLst>
              <a:ext uri="{FF2B5EF4-FFF2-40B4-BE49-F238E27FC236}">
                <a16:creationId xmlns:a16="http://schemas.microsoft.com/office/drawing/2014/main" id="{408B675B-CC79-42B2-B620-20D013F35B46}"/>
              </a:ext>
            </a:extLst>
          </p:cNvPr>
          <p:cNvSpPr txBox="1"/>
          <p:nvPr/>
        </p:nvSpPr>
        <p:spPr>
          <a:xfrm>
            <a:off x="6365762" y="1545919"/>
            <a:ext cx="1371600" cy="246221"/>
          </a:xfrm>
          <a:prstGeom prst="rect">
            <a:avLst/>
          </a:prstGeom>
          <a:noFill/>
          <a:ln>
            <a:noFill/>
          </a:ln>
        </p:spPr>
        <p:txBody>
          <a:bodyPr wrap="square" lIns="0" tIns="0" rIns="0" bIns="0" rtlCol="0" anchor="t">
            <a:spAutoFit/>
          </a:bodyPr>
          <a:lstStyle/>
          <a:p>
            <a:pPr algn="ctr">
              <a:buClr>
                <a:schemeClr val="accent1"/>
              </a:buClr>
            </a:pPr>
            <a:r>
              <a:rPr lang="en-US" sz="1600" b="1"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1986</a:t>
            </a:r>
          </a:p>
        </p:txBody>
      </p:sp>
      <p:sp>
        <p:nvSpPr>
          <p:cNvPr id="16" name="TextBox 15">
            <a:extLst>
              <a:ext uri="{FF2B5EF4-FFF2-40B4-BE49-F238E27FC236}">
                <a16:creationId xmlns:a16="http://schemas.microsoft.com/office/drawing/2014/main" id="{E4125609-AC00-43BD-92F4-7A415B2E444E}"/>
              </a:ext>
            </a:extLst>
          </p:cNvPr>
          <p:cNvSpPr txBox="1"/>
          <p:nvPr/>
        </p:nvSpPr>
        <p:spPr>
          <a:xfrm>
            <a:off x="8288906" y="1521461"/>
            <a:ext cx="1371600" cy="246221"/>
          </a:xfrm>
          <a:prstGeom prst="rect">
            <a:avLst/>
          </a:prstGeom>
          <a:noFill/>
          <a:ln>
            <a:noFill/>
          </a:ln>
        </p:spPr>
        <p:txBody>
          <a:bodyPr wrap="square" lIns="0" tIns="0" rIns="0" bIns="0" rtlCol="0" anchor="t">
            <a:spAutoFit/>
          </a:bodyPr>
          <a:lstStyle/>
          <a:p>
            <a:pPr algn="ctr">
              <a:buClr>
                <a:schemeClr val="accent1"/>
              </a:buClr>
            </a:pPr>
            <a:r>
              <a:rPr lang="en-US" sz="1600" b="1"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1993</a:t>
            </a:r>
          </a:p>
        </p:txBody>
      </p:sp>
      <p:sp>
        <p:nvSpPr>
          <p:cNvPr id="17" name="TextBox 16">
            <a:extLst>
              <a:ext uri="{FF2B5EF4-FFF2-40B4-BE49-F238E27FC236}">
                <a16:creationId xmlns:a16="http://schemas.microsoft.com/office/drawing/2014/main" id="{24AC73E6-0C7C-4835-BD71-5BA352266B43}"/>
              </a:ext>
            </a:extLst>
          </p:cNvPr>
          <p:cNvSpPr txBox="1"/>
          <p:nvPr/>
        </p:nvSpPr>
        <p:spPr>
          <a:xfrm>
            <a:off x="10236086" y="1521461"/>
            <a:ext cx="1371600" cy="246221"/>
          </a:xfrm>
          <a:prstGeom prst="rect">
            <a:avLst/>
          </a:prstGeom>
          <a:noFill/>
          <a:ln>
            <a:noFill/>
          </a:ln>
        </p:spPr>
        <p:txBody>
          <a:bodyPr wrap="square" lIns="0" tIns="0" rIns="0" bIns="0" rtlCol="0" anchor="t">
            <a:spAutoFit/>
          </a:bodyPr>
          <a:lstStyle/>
          <a:p>
            <a:pPr algn="ctr">
              <a:buClr>
                <a:schemeClr val="accent1"/>
              </a:buClr>
            </a:pPr>
            <a:r>
              <a:rPr lang="en-US" sz="1600" b="1"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1993-1995</a:t>
            </a:r>
          </a:p>
        </p:txBody>
      </p:sp>
      <p:sp>
        <p:nvSpPr>
          <p:cNvPr id="19" name="Rectangle 18">
            <a:extLst>
              <a:ext uri="{FF2B5EF4-FFF2-40B4-BE49-F238E27FC236}">
                <a16:creationId xmlns:a16="http://schemas.microsoft.com/office/drawing/2014/main" id="{894ACE23-66B1-4A74-BD7B-FDFFBA9F7A82}"/>
              </a:ext>
            </a:extLst>
          </p:cNvPr>
          <p:cNvSpPr/>
          <p:nvPr/>
        </p:nvSpPr>
        <p:spPr>
          <a:xfrm>
            <a:off x="516051" y="6587208"/>
            <a:ext cx="1508125" cy="64937"/>
          </a:xfrm>
          <a:prstGeom prst="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42C4CAB-61BB-4E1F-98A5-73E47BCB36E5}"/>
              </a:ext>
            </a:extLst>
          </p:cNvPr>
          <p:cNvSpPr txBox="1"/>
          <p:nvPr/>
        </p:nvSpPr>
        <p:spPr>
          <a:xfrm>
            <a:off x="596556" y="4184307"/>
            <a:ext cx="1397963" cy="1477328"/>
          </a:xfrm>
          <a:prstGeom prst="rect">
            <a:avLst/>
          </a:prstGeom>
          <a:noFill/>
          <a:ln>
            <a:noFill/>
          </a:ln>
        </p:spPr>
        <p:txBody>
          <a:bodyPr wrap="square" lIns="0" tIns="0" rIns="0" bIns="0" rtlCol="0" anchor="t">
            <a:spAutoFit/>
          </a:bodyPr>
          <a:lstStyle/>
          <a:p>
            <a:pPr lvl="0"/>
            <a:r>
              <a:rPr lang="en-GB" sz="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The economy was fragile, weak and dependent, with a population of 45 Million, a GDP per Capita Growth of 1.9% and a Poverty count of 69%. </a:t>
            </a:r>
            <a:endParaRPr lang="en-US" sz="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Rectangle 21">
            <a:extLst>
              <a:ext uri="{FF2B5EF4-FFF2-40B4-BE49-F238E27FC236}">
                <a16:creationId xmlns:a16="http://schemas.microsoft.com/office/drawing/2014/main" id="{3C2EE77B-F8B5-4FBD-B0EC-C2D621441207}"/>
              </a:ext>
            </a:extLst>
          </p:cNvPr>
          <p:cNvSpPr/>
          <p:nvPr/>
        </p:nvSpPr>
        <p:spPr>
          <a:xfrm>
            <a:off x="2451213" y="6587208"/>
            <a:ext cx="1508125" cy="64937"/>
          </a:xfrm>
          <a:prstGeom prst="rect">
            <a:avLst/>
          </a:prstGeom>
          <a:solidFill>
            <a:srgbClr val="52B4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C85F18D9-13F0-4F8F-8012-EA86E12D9F1E}"/>
              </a:ext>
            </a:extLst>
          </p:cNvPr>
          <p:cNvSpPr txBox="1"/>
          <p:nvPr/>
        </p:nvSpPr>
        <p:spPr>
          <a:xfrm>
            <a:off x="2451213" y="4184307"/>
            <a:ext cx="1588404" cy="2215991"/>
          </a:xfrm>
          <a:prstGeom prst="rect">
            <a:avLst/>
          </a:prstGeom>
          <a:noFill/>
          <a:ln>
            <a:noFill/>
          </a:ln>
        </p:spPr>
        <p:txBody>
          <a:bodyPr wrap="square" lIns="0" tIns="0" rIns="0" bIns="0" rtlCol="0" anchor="t">
            <a:spAutoFit/>
          </a:bodyPr>
          <a:lstStyle/>
          <a:p>
            <a:r>
              <a:rPr lang="en-US" altLang="ko-KR" sz="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Oil dependence Economy; worsening  balance of payment, multiply digit inflation, rising unemployment, underdevelopment of productive forces, the country was spending $1.2 billion monthly on the importation of food and other consumables</a:t>
            </a:r>
          </a:p>
        </p:txBody>
      </p:sp>
      <p:sp>
        <p:nvSpPr>
          <p:cNvPr id="25" name="Rectangle 24">
            <a:extLst>
              <a:ext uri="{FF2B5EF4-FFF2-40B4-BE49-F238E27FC236}">
                <a16:creationId xmlns:a16="http://schemas.microsoft.com/office/drawing/2014/main" id="{E62CE950-68C2-475B-B32C-215305354B01}"/>
              </a:ext>
            </a:extLst>
          </p:cNvPr>
          <p:cNvSpPr/>
          <p:nvPr/>
        </p:nvSpPr>
        <p:spPr>
          <a:xfrm>
            <a:off x="4374356" y="6587208"/>
            <a:ext cx="1508125" cy="64937"/>
          </a:xfrm>
          <a:prstGeom prst="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50C09B73-CEA8-4D3B-A635-A4897DC72734}"/>
              </a:ext>
            </a:extLst>
          </p:cNvPr>
          <p:cNvSpPr txBox="1"/>
          <p:nvPr/>
        </p:nvSpPr>
        <p:spPr>
          <a:xfrm>
            <a:off x="4345723" y="4176125"/>
            <a:ext cx="1576387" cy="2215991"/>
          </a:xfrm>
          <a:prstGeom prst="rect">
            <a:avLst/>
          </a:prstGeom>
          <a:noFill/>
          <a:ln>
            <a:noFill/>
          </a:ln>
        </p:spPr>
        <p:txBody>
          <a:bodyPr wrap="square" lIns="0" tIns="0" rIns="0" bIns="0" rtlCol="0" anchor="t">
            <a:spAutoFit/>
          </a:bodyPr>
          <a:lstStyle/>
          <a:p>
            <a:pPr lvl="0"/>
            <a:r>
              <a:rPr lang="en-GB" sz="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Debt profile consisted of multilateral loans from the IBRD and IDA, Suppliers’ Credit and Contractor Finance and International Credit Market (ICM) loans. Allocation of export revenues to debt servicing was approximately 44%.</a:t>
            </a:r>
            <a:endParaRPr lang="en-US" sz="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8" name="Rectangle 27">
            <a:extLst>
              <a:ext uri="{FF2B5EF4-FFF2-40B4-BE49-F238E27FC236}">
                <a16:creationId xmlns:a16="http://schemas.microsoft.com/office/drawing/2014/main" id="{08554838-651B-4A99-921E-A5542C092BC4}"/>
              </a:ext>
            </a:extLst>
          </p:cNvPr>
          <p:cNvSpPr/>
          <p:nvPr/>
        </p:nvSpPr>
        <p:spPr>
          <a:xfrm>
            <a:off x="6309518" y="6587208"/>
            <a:ext cx="1508125" cy="64937"/>
          </a:xfrm>
          <a:prstGeom prst="rect">
            <a:avLst/>
          </a:prstGeom>
          <a:solidFill>
            <a:srgbClr val="52B4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E68FCD5-AD42-45AD-8DB3-57219E23F836}"/>
              </a:ext>
            </a:extLst>
          </p:cNvPr>
          <p:cNvSpPr/>
          <p:nvPr/>
        </p:nvSpPr>
        <p:spPr>
          <a:xfrm>
            <a:off x="8232662" y="6587208"/>
            <a:ext cx="1508125" cy="64937"/>
          </a:xfrm>
          <a:prstGeom prst="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CA500178-A608-423D-84EB-8CFFFFB1B155}"/>
              </a:ext>
            </a:extLst>
          </p:cNvPr>
          <p:cNvSpPr/>
          <p:nvPr/>
        </p:nvSpPr>
        <p:spPr>
          <a:xfrm>
            <a:off x="10167824" y="6587208"/>
            <a:ext cx="1508125" cy="64937"/>
          </a:xfrm>
          <a:prstGeom prst="rect">
            <a:avLst/>
          </a:prstGeom>
          <a:solidFill>
            <a:srgbClr val="52B4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4" name="Picture 63">
            <a:extLst>
              <a:ext uri="{FF2B5EF4-FFF2-40B4-BE49-F238E27FC236}">
                <a16:creationId xmlns:a16="http://schemas.microsoft.com/office/drawing/2014/main" id="{B0BAE1E8-5A33-4C0B-940F-C1D8BB1B012C}"/>
              </a:ext>
            </a:extLst>
          </p:cNvPr>
          <p:cNvPicPr>
            <a:picLocks noChangeAspect="1"/>
          </p:cNvPicPr>
          <p:nvPr/>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6176" t="49541" r="18966" b="11824"/>
          <a:stretch/>
        </p:blipFill>
        <p:spPr>
          <a:xfrm>
            <a:off x="10714390" y="47919"/>
            <a:ext cx="1434136" cy="854268"/>
          </a:xfrm>
          <a:prstGeom prst="rect">
            <a:avLst/>
          </a:prstGeom>
        </p:spPr>
      </p:pic>
      <p:sp>
        <p:nvSpPr>
          <p:cNvPr id="57" name="TextBox 56">
            <a:extLst>
              <a:ext uri="{FF2B5EF4-FFF2-40B4-BE49-F238E27FC236}">
                <a16:creationId xmlns:a16="http://schemas.microsoft.com/office/drawing/2014/main" id="{60EF1C69-669A-6242-84ED-EF9151A04048}"/>
              </a:ext>
            </a:extLst>
          </p:cNvPr>
          <p:cNvSpPr txBox="1"/>
          <p:nvPr/>
        </p:nvSpPr>
        <p:spPr>
          <a:xfrm>
            <a:off x="300505" y="361314"/>
            <a:ext cx="10413886" cy="954107"/>
          </a:xfrm>
          <a:prstGeom prst="rect">
            <a:avLst/>
          </a:prstGeom>
          <a:noFill/>
        </p:spPr>
        <p:txBody>
          <a:bodyPr wrap="square" rtlCol="0">
            <a:spAutoFit/>
          </a:bodyPr>
          <a:lstStyle/>
          <a:p>
            <a:r>
              <a:rPr lang="en-US" sz="2000" b="1" dirty="0">
                <a:solidFill>
                  <a:srgbClr val="52B47D"/>
                </a:solidFill>
                <a:latin typeface="Open Sans" panose="020B0606030504020204" pitchFamily="34" charset="0"/>
                <a:ea typeface="Open Sans" panose="020B0606030504020204" pitchFamily="34" charset="0"/>
                <a:cs typeface="Open Sans" panose="020B0606030504020204" pitchFamily="34" charset="0"/>
              </a:rPr>
              <a:t>PRE-NESG PHASE (LATE 1985 – 1996): </a:t>
            </a:r>
          </a:p>
          <a:p>
            <a:r>
              <a:rPr lang="en-US"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Events that led up to the birth of the Nigerian Economic Summit and the Nigerian Economic Summit Group. </a:t>
            </a:r>
            <a:endParaRPr lang="en-IN" sz="24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8" name="Rectangle 57"/>
          <p:cNvSpPr/>
          <p:nvPr/>
        </p:nvSpPr>
        <p:spPr>
          <a:xfrm>
            <a:off x="2451212" y="2491028"/>
            <a:ext cx="1588405" cy="1529241"/>
          </a:xfrm>
          <a:prstGeom prst="rect">
            <a:avLst/>
          </a:prstGeom>
          <a:solidFill>
            <a:srgbClr val="52B4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cap="all" dirty="0">
                <a:solidFill>
                  <a:schemeClr val="bg1"/>
                </a:solidFill>
                <a:latin typeface="Open Sans" panose="020B0606030504020204" pitchFamily="34" charset="0"/>
                <a:ea typeface="Open Sans" panose="020B0606030504020204" pitchFamily="34" charset="0"/>
                <a:cs typeface="Open Sans" panose="020B0606030504020204" pitchFamily="34" charset="0"/>
              </a:rPr>
              <a:t>Nigeria joined  Organization of Oil Producing and Exporting Countries (OPEC; </a:t>
            </a:r>
            <a:endParaRPr lang="en-US" altLang="ko-KR" sz="1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5" name="Rectangle 64"/>
          <p:cNvSpPr/>
          <p:nvPr/>
        </p:nvSpPr>
        <p:spPr>
          <a:xfrm>
            <a:off x="4374355" y="2491027"/>
            <a:ext cx="1508125" cy="15292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cap="all" dirty="0">
                <a:solidFill>
                  <a:schemeClr val="bg1"/>
                </a:solidFill>
                <a:latin typeface="Open Sans" panose="020B0606030504020204" pitchFamily="34" charset="0"/>
                <a:ea typeface="Open Sans" panose="020B0606030504020204" pitchFamily="34" charset="0"/>
                <a:cs typeface="Open Sans" panose="020B0606030504020204" pitchFamily="34" charset="0"/>
              </a:rPr>
              <a:t>military government came to power, Nigeria's debt had accumulated from 1960</a:t>
            </a:r>
          </a:p>
        </p:txBody>
      </p:sp>
      <p:sp>
        <p:nvSpPr>
          <p:cNvPr id="66" name="Rectangle 65"/>
          <p:cNvSpPr/>
          <p:nvPr/>
        </p:nvSpPr>
        <p:spPr>
          <a:xfrm>
            <a:off x="6328092" y="2481285"/>
            <a:ext cx="1588405" cy="1529241"/>
          </a:xfrm>
          <a:prstGeom prst="rect">
            <a:avLst/>
          </a:prstGeom>
          <a:solidFill>
            <a:srgbClr val="52B4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cap="all" dirty="0">
                <a:solidFill>
                  <a:schemeClr val="bg1"/>
                </a:solidFill>
                <a:latin typeface="Open Sans" panose="020B0606030504020204" pitchFamily="34" charset="0"/>
                <a:ea typeface="Open Sans" panose="020B0606030504020204" pitchFamily="34" charset="0"/>
                <a:cs typeface="Open Sans" panose="020B0606030504020204" pitchFamily="34" charset="0"/>
              </a:rPr>
              <a:t>dependence on foreign capital: the Federal Budget was restructured to meet conditions of  IMF</a:t>
            </a:r>
            <a:endParaRPr lang="en-US" altLang="ko-KR" sz="1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7" name="Rectangle 66"/>
          <p:cNvSpPr/>
          <p:nvPr/>
        </p:nvSpPr>
        <p:spPr>
          <a:xfrm>
            <a:off x="8232663" y="2481285"/>
            <a:ext cx="1586726" cy="15292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cap="all" dirty="0">
                <a:solidFill>
                  <a:schemeClr val="bg1"/>
                </a:solidFill>
                <a:latin typeface="Open Sans" panose="020B0606030504020204" pitchFamily="34" charset="0"/>
                <a:ea typeface="Open Sans" panose="020B0606030504020204" pitchFamily="34" charset="0"/>
                <a:cs typeface="Open Sans" panose="020B0606030504020204" pitchFamily="34" charset="0"/>
              </a:rPr>
              <a:t>The elections cancelled, citizens and civil society became resistant</a:t>
            </a:r>
          </a:p>
        </p:txBody>
      </p:sp>
      <p:sp>
        <p:nvSpPr>
          <p:cNvPr id="68" name="Rectangle 67"/>
          <p:cNvSpPr/>
          <p:nvPr/>
        </p:nvSpPr>
        <p:spPr>
          <a:xfrm>
            <a:off x="10204972" y="2490739"/>
            <a:ext cx="1588405" cy="1529241"/>
          </a:xfrm>
          <a:prstGeom prst="rect">
            <a:avLst/>
          </a:prstGeom>
          <a:solidFill>
            <a:srgbClr val="52B4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cap="all" dirty="0">
                <a:solidFill>
                  <a:schemeClr val="bg1"/>
                </a:solidFill>
                <a:latin typeface="Open Sans" panose="020B0606030504020204" pitchFamily="34" charset="0"/>
                <a:ea typeface="Open Sans" panose="020B0606030504020204" pitchFamily="34" charset="0"/>
                <a:cs typeface="Open Sans" panose="020B0606030504020204" pitchFamily="34" charset="0"/>
              </a:rPr>
              <a:t>Nigeria suffered ridicule and humiliation in several international fora</a:t>
            </a:r>
          </a:p>
        </p:txBody>
      </p:sp>
      <p:sp>
        <p:nvSpPr>
          <p:cNvPr id="69" name="TextBox 68">
            <a:extLst>
              <a:ext uri="{FF2B5EF4-FFF2-40B4-BE49-F238E27FC236}">
                <a16:creationId xmlns:a16="http://schemas.microsoft.com/office/drawing/2014/main" id="{50C09B73-CEA8-4D3B-A635-A4897DC72734}"/>
              </a:ext>
            </a:extLst>
          </p:cNvPr>
          <p:cNvSpPr txBox="1"/>
          <p:nvPr/>
        </p:nvSpPr>
        <p:spPr>
          <a:xfrm>
            <a:off x="6309518" y="4184307"/>
            <a:ext cx="1576387" cy="1661993"/>
          </a:xfrm>
          <a:prstGeom prst="rect">
            <a:avLst/>
          </a:prstGeom>
          <a:noFill/>
          <a:ln>
            <a:noFill/>
          </a:ln>
        </p:spPr>
        <p:txBody>
          <a:bodyPr wrap="square" lIns="0" tIns="0" rIns="0" bIns="0" rtlCol="0" anchor="t">
            <a:spAutoFit/>
          </a:bodyPr>
          <a:lstStyle/>
          <a:p>
            <a:pPr lvl="0"/>
            <a:r>
              <a:rPr lang="en-US" sz="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Devaluation of the Naira; the reduction of social services; commercialization and privatization of public enterprises/ parastatals; and the removal of petroleum subsidy</a:t>
            </a:r>
          </a:p>
        </p:txBody>
      </p:sp>
      <p:sp>
        <p:nvSpPr>
          <p:cNvPr id="70" name="TextBox 69">
            <a:extLst>
              <a:ext uri="{FF2B5EF4-FFF2-40B4-BE49-F238E27FC236}">
                <a16:creationId xmlns:a16="http://schemas.microsoft.com/office/drawing/2014/main" id="{50C09B73-CEA8-4D3B-A635-A4897DC72734}"/>
              </a:ext>
            </a:extLst>
          </p:cNvPr>
          <p:cNvSpPr txBox="1"/>
          <p:nvPr/>
        </p:nvSpPr>
        <p:spPr>
          <a:xfrm>
            <a:off x="8273313" y="4176125"/>
            <a:ext cx="1576387" cy="2215991"/>
          </a:xfrm>
          <a:prstGeom prst="rect">
            <a:avLst/>
          </a:prstGeom>
          <a:noFill/>
          <a:ln>
            <a:noFill/>
          </a:ln>
        </p:spPr>
        <p:txBody>
          <a:bodyPr wrap="square" lIns="0" tIns="0" rIns="0" bIns="0" rtlCol="0" anchor="t">
            <a:spAutoFit/>
          </a:bodyPr>
          <a:lstStyle/>
          <a:p>
            <a:pPr lvl="0"/>
            <a:r>
              <a:rPr lang="en-US" sz="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Nation-wide strikes and violent demonstrations </a:t>
            </a:r>
            <a:r>
              <a:rPr lang="en-US" sz="1200"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paralysed</a:t>
            </a:r>
            <a:r>
              <a:rPr lang="en-US" sz="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the nation. a great economic </a:t>
            </a:r>
            <a:r>
              <a:rPr lang="en-US" sz="1200"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destabilisation</a:t>
            </a:r>
            <a:r>
              <a:rPr lang="en-US" sz="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from the crises; unprecedented panic withdrawals resulting in closure and exit of many foreign businesses.</a:t>
            </a:r>
          </a:p>
        </p:txBody>
      </p:sp>
      <p:sp>
        <p:nvSpPr>
          <p:cNvPr id="71" name="TextBox 70">
            <a:extLst>
              <a:ext uri="{FF2B5EF4-FFF2-40B4-BE49-F238E27FC236}">
                <a16:creationId xmlns:a16="http://schemas.microsoft.com/office/drawing/2014/main" id="{50C09B73-CEA8-4D3B-A635-A4897DC72734}"/>
              </a:ext>
            </a:extLst>
          </p:cNvPr>
          <p:cNvSpPr txBox="1"/>
          <p:nvPr/>
        </p:nvSpPr>
        <p:spPr>
          <a:xfrm>
            <a:off x="10237108" y="4176126"/>
            <a:ext cx="1576387" cy="1846659"/>
          </a:xfrm>
          <a:prstGeom prst="rect">
            <a:avLst/>
          </a:prstGeom>
          <a:noFill/>
          <a:ln>
            <a:noFill/>
          </a:ln>
        </p:spPr>
        <p:txBody>
          <a:bodyPr wrap="square" lIns="0" tIns="0" rIns="0" bIns="0" rtlCol="0" anchor="t">
            <a:spAutoFit/>
          </a:bodyPr>
          <a:lstStyle/>
          <a:p>
            <a:pPr lvl="0"/>
            <a:r>
              <a:rPr lang="en-US" sz="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The country’s right to host the 1995 U-23 World Football Championship </a:t>
            </a:r>
          </a:p>
          <a:p>
            <a:pPr lvl="0"/>
            <a:endParaRPr lang="en-US" sz="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a:p>
            <a:pPr lvl="0"/>
            <a:r>
              <a:rPr lang="en-US" sz="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The country’s bid for the presidency African Development Bank (ADB) was truncated. </a:t>
            </a:r>
          </a:p>
        </p:txBody>
      </p:sp>
    </p:spTree>
    <p:extLst>
      <p:ext uri="{BB962C8B-B14F-4D97-AF65-F5344CB8AC3E}">
        <p14:creationId xmlns:p14="http://schemas.microsoft.com/office/powerpoint/2010/main" val="1332193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3000" fill="hold"/>
                                        <p:tgtEl>
                                          <p:spTgt spid="5"/>
                                        </p:tgtEl>
                                        <p:attrNameLst>
                                          <p:attrName>ppt_x</p:attrName>
                                        </p:attrNameLst>
                                      </p:cBhvr>
                                      <p:tavLst>
                                        <p:tav tm="0">
                                          <p:val>
                                            <p:strVal val="0-#ppt_w/2"/>
                                          </p:val>
                                        </p:tav>
                                        <p:tav tm="100000">
                                          <p:val>
                                            <p:strVal val="#ppt_x"/>
                                          </p:val>
                                        </p:tav>
                                      </p:tavLst>
                                    </p:anim>
                                    <p:anim calcmode="lin" valueType="num">
                                      <p:cBhvr additive="base">
                                        <p:cTn id="8" dur="3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A648C0A3-B202-46B7-9D28-C3C116EDC9B6}"/>
              </a:ext>
            </a:extLst>
          </p:cNvPr>
          <p:cNvSpPr txBox="1"/>
          <p:nvPr/>
        </p:nvSpPr>
        <p:spPr>
          <a:xfrm>
            <a:off x="504618" y="283487"/>
            <a:ext cx="9265024" cy="954107"/>
          </a:xfrm>
          <a:prstGeom prst="rect">
            <a:avLst/>
          </a:prstGeom>
          <a:noFill/>
        </p:spPr>
        <p:txBody>
          <a:bodyPr wrap="square" lIns="0" rIns="0" rtlCol="0">
            <a:spAutoFit/>
          </a:bodyPr>
          <a:lstStyle/>
          <a:p>
            <a:r>
              <a:rPr lang="en-US" sz="28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THE RISE OF CONCERNED BUSINESS PROFESSIONALS AND ECONOMIC MUTINEERS</a:t>
            </a:r>
            <a:endParaRPr lang="en-IN" sz="2800" b="1"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Rectangle 8">
            <a:extLst>
              <a:ext uri="{FF2B5EF4-FFF2-40B4-BE49-F238E27FC236}">
                <a16:creationId xmlns:a16="http://schemas.microsoft.com/office/drawing/2014/main" id="{7B04DC11-E80A-4C38-AB48-90F14457F017}"/>
              </a:ext>
            </a:extLst>
          </p:cNvPr>
          <p:cNvSpPr/>
          <p:nvPr/>
        </p:nvSpPr>
        <p:spPr>
          <a:xfrm>
            <a:off x="504618" y="175950"/>
            <a:ext cx="1841500" cy="45719"/>
          </a:xfrm>
          <a:prstGeom prst="rect">
            <a:avLst/>
          </a:prstGeom>
          <a:solidFill>
            <a:srgbClr val="0070C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9900"/>
              </a:solidFill>
            </a:endParaRPr>
          </a:p>
        </p:txBody>
      </p:sp>
      <p:pic>
        <p:nvPicPr>
          <p:cNvPr id="28" name="Picture 27">
            <a:extLst>
              <a:ext uri="{FF2B5EF4-FFF2-40B4-BE49-F238E27FC236}">
                <a16:creationId xmlns:a16="http://schemas.microsoft.com/office/drawing/2014/main" id="{4EAB04B3-91E9-480B-80EE-7DC6365E4FE4}"/>
              </a:ext>
            </a:extLst>
          </p:cNvPr>
          <p:cNvPicPr>
            <a:picLocks noChangeAspect="1"/>
          </p:cNvPicPr>
          <p:nvPr/>
        </p:nvPicPr>
        <p:blipFill rotWithShape="1">
          <a:blip r:embed="rId3"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6176" t="49541" r="18966" b="11824"/>
          <a:stretch/>
        </p:blipFill>
        <p:spPr>
          <a:xfrm>
            <a:off x="10609231" y="33625"/>
            <a:ext cx="1434136" cy="854268"/>
          </a:xfrm>
          <a:prstGeom prst="rect">
            <a:avLst/>
          </a:prstGeom>
        </p:spPr>
      </p:pic>
      <p:sp>
        <p:nvSpPr>
          <p:cNvPr id="2" name="Rectangle 1"/>
          <p:cNvSpPr/>
          <p:nvPr/>
        </p:nvSpPr>
        <p:spPr>
          <a:xfrm>
            <a:off x="446272" y="1136709"/>
            <a:ext cx="11299455" cy="1277273"/>
          </a:xfrm>
          <a:prstGeom prst="rect">
            <a:avLst/>
          </a:prstGeom>
        </p:spPr>
        <p:txBody>
          <a:bodyPr wrap="square">
            <a:spAutoFit/>
          </a:bodyPr>
          <a:lstStyle/>
          <a:p>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These groups of courageous business executives committed to throwing off years of state control challenged Military’s rulers to open up the Nigerian Economy. </a:t>
            </a:r>
          </a:p>
          <a:p>
            <a:endParaRPr lang="en-US" sz="5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They were driven by necessity and overwhelmed with the spectacular mismanagement of the economy by Military, accentuated by destructive overregulation and red-tap administrative culture. They questioned the economic order and became the first Nigerian Economic Mutineers. Amongst these groups were </a:t>
            </a:r>
          </a:p>
        </p:txBody>
      </p:sp>
      <p:pic>
        <p:nvPicPr>
          <p:cNvPr id="6" name="Picture 5">
            <a:extLst>
              <a:ext uri="{FF2B5EF4-FFF2-40B4-BE49-F238E27FC236}">
                <a16:creationId xmlns:a16="http://schemas.microsoft.com/office/drawing/2014/main" id="{7D0898B5-F976-A748-9F10-BDC970682B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446" y="2662798"/>
            <a:ext cx="11267105" cy="3677661"/>
          </a:xfrm>
          <a:prstGeom prst="rect">
            <a:avLst/>
          </a:prstGeom>
        </p:spPr>
      </p:pic>
    </p:spTree>
    <p:extLst>
      <p:ext uri="{BB962C8B-B14F-4D97-AF65-F5344CB8AC3E}">
        <p14:creationId xmlns:p14="http://schemas.microsoft.com/office/powerpoint/2010/main" val="19706726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A648C0A3-B202-46B7-9D28-C3C116EDC9B6}"/>
              </a:ext>
            </a:extLst>
          </p:cNvPr>
          <p:cNvSpPr txBox="1"/>
          <p:nvPr/>
        </p:nvSpPr>
        <p:spPr>
          <a:xfrm>
            <a:off x="504618" y="303118"/>
            <a:ext cx="10273310" cy="584775"/>
          </a:xfrm>
          <a:prstGeom prst="rect">
            <a:avLst/>
          </a:prstGeom>
          <a:noFill/>
        </p:spPr>
        <p:txBody>
          <a:bodyPr wrap="square" lIns="0" rIns="0" rtlCol="0">
            <a:spAutoFit/>
          </a:bodyPr>
          <a:lstStyle/>
          <a:p>
            <a:r>
              <a:rPr lang="en-US" sz="3200" b="1" dirty="0">
                <a:solidFill>
                  <a:srgbClr val="52B47D"/>
                </a:solidFill>
                <a:latin typeface="Open Sans" panose="020B0606030504020204" pitchFamily="34" charset="0"/>
                <a:ea typeface="Open Sans" panose="020B0606030504020204" pitchFamily="34" charset="0"/>
                <a:cs typeface="Open Sans" panose="020B0606030504020204" pitchFamily="34" charset="0"/>
              </a:rPr>
              <a:t>THE INAUGURAL NIGERIAN ECONOMIC SUMMIT </a:t>
            </a:r>
          </a:p>
        </p:txBody>
      </p:sp>
      <p:sp>
        <p:nvSpPr>
          <p:cNvPr id="9" name="Rectangle 8">
            <a:extLst>
              <a:ext uri="{FF2B5EF4-FFF2-40B4-BE49-F238E27FC236}">
                <a16:creationId xmlns:a16="http://schemas.microsoft.com/office/drawing/2014/main" id="{7B04DC11-E80A-4C38-AB48-90F14457F017}"/>
              </a:ext>
            </a:extLst>
          </p:cNvPr>
          <p:cNvSpPr/>
          <p:nvPr/>
        </p:nvSpPr>
        <p:spPr>
          <a:xfrm>
            <a:off x="504618" y="175950"/>
            <a:ext cx="1841500" cy="45719"/>
          </a:xfrm>
          <a:prstGeom prst="rect">
            <a:avLst/>
          </a:prstGeom>
          <a:solidFill>
            <a:srgbClr val="0070C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9900"/>
              </a:solidFill>
            </a:endParaRPr>
          </a:p>
        </p:txBody>
      </p:sp>
      <p:pic>
        <p:nvPicPr>
          <p:cNvPr id="28" name="Picture 27">
            <a:extLst>
              <a:ext uri="{FF2B5EF4-FFF2-40B4-BE49-F238E27FC236}">
                <a16:creationId xmlns:a16="http://schemas.microsoft.com/office/drawing/2014/main" id="{4EAB04B3-91E9-480B-80EE-7DC6365E4FE4}"/>
              </a:ext>
            </a:extLst>
          </p:cNvPr>
          <p:cNvPicPr>
            <a:picLocks noChangeAspect="1"/>
          </p:cNvPicPr>
          <p:nvPr/>
        </p:nvPicPr>
        <p:blipFill rotWithShape="1">
          <a:blip r:embed="rId3"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6176" t="49541" r="18966" b="11824"/>
          <a:stretch/>
        </p:blipFill>
        <p:spPr>
          <a:xfrm>
            <a:off x="10609231" y="33625"/>
            <a:ext cx="1434136" cy="854268"/>
          </a:xfrm>
          <a:prstGeom prst="rect">
            <a:avLst/>
          </a:prstGeom>
        </p:spPr>
      </p:pic>
      <p:sp>
        <p:nvSpPr>
          <p:cNvPr id="36" name="Rectangle 35">
            <a:extLst>
              <a:ext uri="{FF2B5EF4-FFF2-40B4-BE49-F238E27FC236}">
                <a16:creationId xmlns:a16="http://schemas.microsoft.com/office/drawing/2014/main" id="{391A2B4E-4A80-A64C-9FF6-431D462F7D41}"/>
              </a:ext>
            </a:extLst>
          </p:cNvPr>
          <p:cNvSpPr/>
          <p:nvPr/>
        </p:nvSpPr>
        <p:spPr>
          <a:xfrm>
            <a:off x="504618" y="895247"/>
            <a:ext cx="7897756" cy="369332"/>
          </a:xfrm>
          <a:prstGeom prst="rect">
            <a:avLst/>
          </a:prstGeom>
        </p:spPr>
        <p:txBody>
          <a:bodyPr wrap="square">
            <a:spAutoFit/>
          </a:bodyPr>
          <a:lstStyle/>
          <a:p>
            <a:r>
              <a:rPr lang="en-US" b="1" dirty="0">
                <a:solidFill>
                  <a:srgbClr val="1975BC"/>
                </a:solidFill>
                <a:latin typeface="Open Sans" panose="020B0606030504020204" pitchFamily="34" charset="0"/>
                <a:ea typeface="Open Sans" panose="020B0606030504020204" pitchFamily="34" charset="0"/>
                <a:cs typeface="Open Sans" panose="020B0606030504020204" pitchFamily="34" charset="0"/>
              </a:rPr>
              <a:t>18th and 20th of February 1993, Abuja</a:t>
            </a:r>
          </a:p>
        </p:txBody>
      </p:sp>
      <p:sp>
        <p:nvSpPr>
          <p:cNvPr id="37" name="Rectangle 36">
            <a:extLst>
              <a:ext uri="{FF2B5EF4-FFF2-40B4-BE49-F238E27FC236}">
                <a16:creationId xmlns:a16="http://schemas.microsoft.com/office/drawing/2014/main" id="{391A2B4E-4A80-A64C-9FF6-431D462F7D41}"/>
              </a:ext>
            </a:extLst>
          </p:cNvPr>
          <p:cNvSpPr/>
          <p:nvPr/>
        </p:nvSpPr>
        <p:spPr>
          <a:xfrm>
            <a:off x="564701" y="1710712"/>
            <a:ext cx="10955240" cy="1077218"/>
          </a:xfrm>
          <a:prstGeom prst="rect">
            <a:avLst/>
          </a:prstGeom>
        </p:spPr>
        <p:txBody>
          <a:bodyPr wrap="square">
            <a:spAutoFit/>
          </a:bodyPr>
          <a:lstStyle/>
          <a:p>
            <a:pPr lvl="0"/>
            <a:r>
              <a:rPr lang="en-GB" sz="16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Chief E.A.O. </a:t>
            </a:r>
            <a:r>
              <a:rPr lang="en-GB" sz="16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Shonekan</a:t>
            </a:r>
            <a:r>
              <a:rPr lang="en-GB" sz="16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brought together the public sector and the private sector to explore (jointly) the nation’s economic problems and to formulate new strategies to address them. </a:t>
            </a:r>
          </a:p>
          <a:p>
            <a:pPr lvl="0"/>
            <a:endParaRPr lang="en-GB" sz="16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lvl="0"/>
            <a:r>
              <a:rPr lang="en-GB" sz="16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The Nigerian Economic Summit objectives were to:</a:t>
            </a:r>
          </a:p>
        </p:txBody>
      </p:sp>
      <p:graphicFrame>
        <p:nvGraphicFramePr>
          <p:cNvPr id="39" name="Diagram 38"/>
          <p:cNvGraphicFramePr/>
          <p:nvPr>
            <p:extLst>
              <p:ext uri="{D42A27DB-BD31-4B8C-83A1-F6EECF244321}">
                <p14:modId xmlns:p14="http://schemas.microsoft.com/office/powerpoint/2010/main" val="3393853878"/>
              </p:ext>
            </p:extLst>
          </p:nvPr>
        </p:nvGraphicFramePr>
        <p:xfrm>
          <a:off x="564701" y="3234063"/>
          <a:ext cx="11396220" cy="18906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680316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A648C0A3-B202-46B7-9D28-C3C116EDC9B6}"/>
              </a:ext>
            </a:extLst>
          </p:cNvPr>
          <p:cNvSpPr txBox="1"/>
          <p:nvPr/>
        </p:nvSpPr>
        <p:spPr>
          <a:xfrm>
            <a:off x="504618" y="303118"/>
            <a:ext cx="7825874" cy="584775"/>
          </a:xfrm>
          <a:prstGeom prst="rect">
            <a:avLst/>
          </a:prstGeom>
          <a:noFill/>
        </p:spPr>
        <p:txBody>
          <a:bodyPr wrap="square" lIns="0" rIns="0" rtlCol="0">
            <a:spAutoFit/>
          </a:bodyPr>
          <a:lstStyle/>
          <a:p>
            <a:r>
              <a:rPr lang="en-US" sz="3200" b="1" dirty="0">
                <a:solidFill>
                  <a:srgbClr val="52B47D"/>
                </a:solidFill>
                <a:latin typeface="Open Sans" panose="020B0606030504020204" pitchFamily="34" charset="0"/>
                <a:ea typeface="Open Sans" panose="020B0606030504020204" pitchFamily="34" charset="0"/>
                <a:cs typeface="Open Sans" panose="020B0606030504020204" pitchFamily="34" charset="0"/>
              </a:rPr>
              <a:t>PRE-NESG PHASE</a:t>
            </a:r>
          </a:p>
        </p:txBody>
      </p:sp>
      <p:sp>
        <p:nvSpPr>
          <p:cNvPr id="9" name="Rectangle 8">
            <a:extLst>
              <a:ext uri="{FF2B5EF4-FFF2-40B4-BE49-F238E27FC236}">
                <a16:creationId xmlns:a16="http://schemas.microsoft.com/office/drawing/2014/main" id="{7B04DC11-E80A-4C38-AB48-90F14457F017}"/>
              </a:ext>
            </a:extLst>
          </p:cNvPr>
          <p:cNvSpPr/>
          <p:nvPr/>
        </p:nvSpPr>
        <p:spPr>
          <a:xfrm>
            <a:off x="504618" y="175950"/>
            <a:ext cx="1841500" cy="45719"/>
          </a:xfrm>
          <a:prstGeom prst="rect">
            <a:avLst/>
          </a:prstGeom>
          <a:solidFill>
            <a:srgbClr val="0070C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9900"/>
              </a:solidFill>
            </a:endParaRPr>
          </a:p>
        </p:txBody>
      </p:sp>
      <p:pic>
        <p:nvPicPr>
          <p:cNvPr id="28" name="Picture 27">
            <a:extLst>
              <a:ext uri="{FF2B5EF4-FFF2-40B4-BE49-F238E27FC236}">
                <a16:creationId xmlns:a16="http://schemas.microsoft.com/office/drawing/2014/main" id="{4EAB04B3-91E9-480B-80EE-7DC6365E4FE4}"/>
              </a:ext>
            </a:extLst>
          </p:cNvPr>
          <p:cNvPicPr>
            <a:picLocks noChangeAspect="1"/>
          </p:cNvPicPr>
          <p:nvPr/>
        </p:nvPicPr>
        <p:blipFill rotWithShape="1">
          <a:blip r:embed="rId3"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6176" t="49541" r="18966" b="11824"/>
          <a:stretch/>
        </p:blipFill>
        <p:spPr>
          <a:xfrm>
            <a:off x="10609231" y="33625"/>
            <a:ext cx="1434136" cy="854268"/>
          </a:xfrm>
          <a:prstGeom prst="rect">
            <a:avLst/>
          </a:prstGeom>
        </p:spPr>
      </p:pic>
      <p:sp>
        <p:nvSpPr>
          <p:cNvPr id="3" name="Rectangle 2"/>
          <p:cNvSpPr/>
          <p:nvPr/>
        </p:nvSpPr>
        <p:spPr>
          <a:xfrm>
            <a:off x="74950" y="1806712"/>
            <a:ext cx="3988611" cy="4662815"/>
          </a:xfrm>
          <a:prstGeom prst="rect">
            <a:avLst/>
          </a:prstGeom>
        </p:spPr>
        <p:txBody>
          <a:bodyPr wrap="square">
            <a:spAutoFit/>
          </a:bodyPr>
          <a:lstStyle/>
          <a:p>
            <a:pPr marL="171450" lvl="0" indent="-171450">
              <a:buFont typeface="Arial" panose="020B0604020202020204" pitchFamily="34" charset="0"/>
              <a:buChar char="•"/>
            </a:pPr>
            <a:r>
              <a:rPr lang="en-GB" sz="135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Decline in Agricultural production</a:t>
            </a:r>
            <a:endParaRPr lang="en-US" sz="135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171450" lvl="0" indent="-171450">
              <a:buFont typeface="Arial" panose="020B0604020202020204" pitchFamily="34" charset="0"/>
              <a:buChar char="•"/>
            </a:pPr>
            <a:r>
              <a:rPr lang="en-GB" sz="135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Dependency on imported raw materials by Manufacturing Industry </a:t>
            </a:r>
          </a:p>
          <a:p>
            <a:pPr marL="171450" lvl="0" indent="-171450">
              <a:buFont typeface="Arial" panose="020B0604020202020204" pitchFamily="34" charset="0"/>
              <a:buChar char="•"/>
            </a:pPr>
            <a:r>
              <a:rPr lang="en-GB" sz="135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Limited progress made in industrialisation; </a:t>
            </a:r>
          </a:p>
          <a:p>
            <a:pPr marL="171450" lvl="0" indent="-171450">
              <a:buFont typeface="Arial" panose="020B0604020202020204" pitchFamily="34" charset="0"/>
              <a:buChar char="•"/>
            </a:pPr>
            <a:r>
              <a:rPr lang="en-GB" sz="135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Inferior quality and often imported without payment of the necessary duties; </a:t>
            </a:r>
            <a:endParaRPr lang="en-US" sz="135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171450" lvl="0" indent="-171450">
              <a:buFont typeface="Arial" panose="020B0604020202020204" pitchFamily="34" charset="0"/>
              <a:buChar char="•"/>
            </a:pPr>
            <a:r>
              <a:rPr lang="en-GB" sz="135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Infrastructure decay that does not meet the demands of a rapidly increasing population; </a:t>
            </a:r>
            <a:endParaRPr lang="en-US" sz="135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171450" lvl="0" indent="-171450">
              <a:buFont typeface="Arial" panose="020B0604020202020204" pitchFamily="34" charset="0"/>
              <a:buChar char="•"/>
            </a:pPr>
            <a:r>
              <a:rPr lang="en-GB" sz="135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Neglect of Human resources development due inability of institutions and programmes to keep pace with global competitive and technological requirements; </a:t>
            </a:r>
          </a:p>
          <a:p>
            <a:pPr marL="171450" lvl="0" indent="-171450">
              <a:buFont typeface="Arial" panose="020B0604020202020204" pitchFamily="34" charset="0"/>
              <a:buChar char="•"/>
            </a:pPr>
            <a:r>
              <a:rPr lang="en-GB" sz="135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Macro-economic structures deterioration due to intractable inflation;</a:t>
            </a:r>
            <a:endParaRPr lang="en-US" sz="135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171450" lvl="0" indent="-171450">
              <a:buFont typeface="Arial" panose="020B0604020202020204" pitchFamily="34" charset="0"/>
              <a:buChar char="•"/>
            </a:pPr>
            <a:r>
              <a:rPr lang="en-GB" sz="135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a:t>
            </a:r>
            <a:r>
              <a:rPr lang="en-GB" sz="135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GB" sz="135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suffocating internal and external debt burden;</a:t>
            </a:r>
            <a:endParaRPr lang="en-US" sz="135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171450" lvl="0" indent="-171450">
              <a:buFont typeface="Arial" panose="020B0604020202020204" pitchFamily="34" charset="0"/>
              <a:buChar char="•"/>
            </a:pPr>
            <a:r>
              <a:rPr lang="en-GB" sz="135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Irreversible Naira depredation increasing import dependence, steadily increasing interest rates and erosion of savings and investments;</a:t>
            </a:r>
            <a:endParaRPr lang="en-US" sz="135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171450" lvl="0" indent="-171450">
              <a:buFont typeface="Arial" panose="020B0604020202020204" pitchFamily="34" charset="0"/>
              <a:buChar char="•"/>
            </a:pPr>
            <a:r>
              <a:rPr lang="en-GB" sz="135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a:t>
            </a:r>
            <a:r>
              <a:rPr lang="en-GB" sz="135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GB" sz="135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consequent industrial decline and increasing unemployment.</a:t>
            </a:r>
            <a:endParaRPr lang="en-US" sz="135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Rectangle 9">
            <a:extLst>
              <a:ext uri="{FF2B5EF4-FFF2-40B4-BE49-F238E27FC236}">
                <a16:creationId xmlns:a16="http://schemas.microsoft.com/office/drawing/2014/main" id="{56AEA325-24BF-4FF1-8085-6E0D627C5CDC}"/>
              </a:ext>
            </a:extLst>
          </p:cNvPr>
          <p:cNvSpPr/>
          <p:nvPr/>
        </p:nvSpPr>
        <p:spPr>
          <a:xfrm>
            <a:off x="295565" y="1053788"/>
            <a:ext cx="3856444" cy="676029"/>
          </a:xfrm>
          <a:prstGeom prst="rect">
            <a:avLst/>
          </a:prstGeom>
          <a:solidFill>
            <a:srgbClr val="1E71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E2F76A0-9B6E-4639-95B5-D8CA2A058B2F}"/>
              </a:ext>
            </a:extLst>
          </p:cNvPr>
          <p:cNvSpPr/>
          <p:nvPr/>
        </p:nvSpPr>
        <p:spPr>
          <a:xfrm>
            <a:off x="4199177" y="1053788"/>
            <a:ext cx="3860008" cy="676029"/>
          </a:xfrm>
          <a:prstGeom prst="rect">
            <a:avLst/>
          </a:prstGeom>
          <a:solidFill>
            <a:srgbClr val="52B4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380CA8E-C14B-4BA0-9C71-9A8B2D672292}"/>
              </a:ext>
            </a:extLst>
          </p:cNvPr>
          <p:cNvSpPr/>
          <p:nvPr/>
        </p:nvSpPr>
        <p:spPr>
          <a:xfrm>
            <a:off x="8105928" y="1053788"/>
            <a:ext cx="3877019" cy="676029"/>
          </a:xfrm>
          <a:prstGeom prst="rect">
            <a:avLst/>
          </a:prstGeom>
          <a:solidFill>
            <a:srgbClr val="1E71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1625C3E-D547-4ED1-9A79-5BA2404F8CD3}"/>
              </a:ext>
            </a:extLst>
          </p:cNvPr>
          <p:cNvSpPr txBox="1"/>
          <p:nvPr/>
        </p:nvSpPr>
        <p:spPr>
          <a:xfrm>
            <a:off x="504578" y="1130681"/>
            <a:ext cx="537358" cy="553998"/>
          </a:xfrm>
          <a:prstGeom prst="rect">
            <a:avLst/>
          </a:prstGeom>
          <a:noFill/>
        </p:spPr>
        <p:txBody>
          <a:bodyPr wrap="square" lIns="0" tIns="0" rIns="0" bIns="0"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01</a:t>
            </a:r>
          </a:p>
        </p:txBody>
      </p:sp>
      <p:sp>
        <p:nvSpPr>
          <p:cNvPr id="16" name="Rectangle 15">
            <a:extLst>
              <a:ext uri="{FF2B5EF4-FFF2-40B4-BE49-F238E27FC236}">
                <a16:creationId xmlns:a16="http://schemas.microsoft.com/office/drawing/2014/main" id="{44639C6A-FC94-4F8D-836A-1A57CD4E7909}"/>
              </a:ext>
            </a:extLst>
          </p:cNvPr>
          <p:cNvSpPr/>
          <p:nvPr/>
        </p:nvSpPr>
        <p:spPr>
          <a:xfrm>
            <a:off x="1161008" y="1115292"/>
            <a:ext cx="2789403" cy="584775"/>
          </a:xfrm>
          <a:prstGeom prst="rect">
            <a:avLst/>
          </a:prstGeom>
        </p:spPr>
        <p:txBody>
          <a:bodyPr wrap="square" anchor="ctr">
            <a:spAutoFit/>
          </a:bodyPr>
          <a:lstStyle/>
          <a:p>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KEY AREAS ADDRESSED BY NES #1</a:t>
            </a:r>
          </a:p>
        </p:txBody>
      </p:sp>
      <p:sp>
        <p:nvSpPr>
          <p:cNvPr id="17" name="TextBox 16">
            <a:extLst>
              <a:ext uri="{FF2B5EF4-FFF2-40B4-BE49-F238E27FC236}">
                <a16:creationId xmlns:a16="http://schemas.microsoft.com/office/drawing/2014/main" id="{5BAF4FAF-2800-446D-BF7A-96CB69C6FF5C}"/>
              </a:ext>
            </a:extLst>
          </p:cNvPr>
          <p:cNvSpPr txBox="1"/>
          <p:nvPr/>
        </p:nvSpPr>
        <p:spPr>
          <a:xfrm>
            <a:off x="4380714" y="1130681"/>
            <a:ext cx="537358" cy="553998"/>
          </a:xfrm>
          <a:prstGeom prst="rect">
            <a:avLst/>
          </a:prstGeom>
          <a:noFill/>
        </p:spPr>
        <p:txBody>
          <a:bodyPr wrap="square" lIns="0" tIns="0" rIns="0" bIns="0"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02</a:t>
            </a:r>
          </a:p>
        </p:txBody>
      </p:sp>
      <p:sp>
        <p:nvSpPr>
          <p:cNvPr id="18" name="Rectangle 17">
            <a:extLst>
              <a:ext uri="{FF2B5EF4-FFF2-40B4-BE49-F238E27FC236}">
                <a16:creationId xmlns:a16="http://schemas.microsoft.com/office/drawing/2014/main" id="{12F2E095-EACC-4968-9DBE-0E129D7C00AB}"/>
              </a:ext>
            </a:extLst>
          </p:cNvPr>
          <p:cNvSpPr/>
          <p:nvPr/>
        </p:nvSpPr>
        <p:spPr>
          <a:xfrm>
            <a:off x="5037143" y="1253792"/>
            <a:ext cx="2933595" cy="307777"/>
          </a:xfrm>
          <a:prstGeom prst="rect">
            <a:avLst/>
          </a:prstGeom>
        </p:spPr>
        <p:txBody>
          <a:bodyPr wrap="square" anchor="ctr">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NES#1  KEY COMMITMENTS</a:t>
            </a:r>
          </a:p>
        </p:txBody>
      </p:sp>
      <p:sp>
        <p:nvSpPr>
          <p:cNvPr id="19" name="TextBox 18">
            <a:extLst>
              <a:ext uri="{FF2B5EF4-FFF2-40B4-BE49-F238E27FC236}">
                <a16:creationId xmlns:a16="http://schemas.microsoft.com/office/drawing/2014/main" id="{8FF392AD-F268-4E9E-8958-490985560F09}"/>
              </a:ext>
            </a:extLst>
          </p:cNvPr>
          <p:cNvSpPr txBox="1"/>
          <p:nvPr/>
        </p:nvSpPr>
        <p:spPr>
          <a:xfrm>
            <a:off x="8194904" y="1130681"/>
            <a:ext cx="537358" cy="553998"/>
          </a:xfrm>
          <a:prstGeom prst="rect">
            <a:avLst/>
          </a:prstGeom>
          <a:noFill/>
        </p:spPr>
        <p:txBody>
          <a:bodyPr wrap="square" lIns="0" tIns="0" rIns="0" bIns="0"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p>
        </p:txBody>
      </p:sp>
      <p:sp>
        <p:nvSpPr>
          <p:cNvPr id="20" name="Rectangle 19">
            <a:extLst>
              <a:ext uri="{FF2B5EF4-FFF2-40B4-BE49-F238E27FC236}">
                <a16:creationId xmlns:a16="http://schemas.microsoft.com/office/drawing/2014/main" id="{5394CE82-F6A3-4C5F-9E39-3E4D65277AC8}"/>
              </a:ext>
            </a:extLst>
          </p:cNvPr>
          <p:cNvSpPr/>
          <p:nvPr/>
        </p:nvSpPr>
        <p:spPr>
          <a:xfrm>
            <a:off x="8851335" y="1253790"/>
            <a:ext cx="2670306" cy="307777"/>
          </a:xfrm>
          <a:prstGeom prst="rect">
            <a:avLst/>
          </a:prstGeom>
        </p:spPr>
        <p:txBody>
          <a:bodyPr wrap="square" anchor="ctr">
            <a:spAutoFit/>
          </a:bodyPr>
          <a:lstStyle/>
          <a:p>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NES#1  KEY IMPACTS</a:t>
            </a:r>
          </a:p>
        </p:txBody>
      </p:sp>
      <p:cxnSp>
        <p:nvCxnSpPr>
          <p:cNvPr id="23" name="Straight Connector 22">
            <a:extLst>
              <a:ext uri="{FF2B5EF4-FFF2-40B4-BE49-F238E27FC236}">
                <a16:creationId xmlns:a16="http://schemas.microsoft.com/office/drawing/2014/main" id="{41F7DDFC-8108-457D-BBCC-D9821C9781B1}"/>
              </a:ext>
            </a:extLst>
          </p:cNvPr>
          <p:cNvCxnSpPr/>
          <p:nvPr/>
        </p:nvCxnSpPr>
        <p:spPr>
          <a:xfrm>
            <a:off x="1101472" y="1053788"/>
            <a:ext cx="0" cy="588337"/>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400688E-6F1F-46D0-B214-1E2074C113EF}"/>
              </a:ext>
            </a:extLst>
          </p:cNvPr>
          <p:cNvCxnSpPr/>
          <p:nvPr/>
        </p:nvCxnSpPr>
        <p:spPr>
          <a:xfrm>
            <a:off x="4977608" y="1053788"/>
            <a:ext cx="0" cy="588337"/>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08ED3D3-8610-4CEA-B1A4-9B3DEE60CC0C}"/>
              </a:ext>
            </a:extLst>
          </p:cNvPr>
          <p:cNvCxnSpPr/>
          <p:nvPr/>
        </p:nvCxnSpPr>
        <p:spPr>
          <a:xfrm>
            <a:off x="8791798" y="1053788"/>
            <a:ext cx="0" cy="588337"/>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4152009" y="1806712"/>
            <a:ext cx="3818729" cy="4870564"/>
          </a:xfrm>
          <a:prstGeom prst="rect">
            <a:avLst/>
          </a:prstGeom>
        </p:spPr>
        <p:txBody>
          <a:bodyPr wrap="square">
            <a:spAutoFit/>
          </a:bodyPr>
          <a:lstStyle/>
          <a:p>
            <a:pPr marL="285750" lvl="0" indent="-285750">
              <a:buFont typeface="Arial" panose="020B0604020202020204" pitchFamily="34" charset="0"/>
              <a:buChar char="•"/>
            </a:pPr>
            <a:r>
              <a:rPr lang="en-GB" sz="135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Removal of administrative and legal bottlenecks that impede both the inflow of investments and general operating conditions,</a:t>
            </a:r>
            <a:endParaRPr lang="en-US" sz="135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285750" lvl="0" indent="-285750">
              <a:buFont typeface="Arial" panose="020B0604020202020204" pitchFamily="34" charset="0"/>
              <a:buChar char="•"/>
            </a:pPr>
            <a:r>
              <a:rPr lang="en-GB" sz="135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Exposure of government actions to public scrutiny as part of the process of accountability and transparency,</a:t>
            </a:r>
            <a:endParaRPr lang="en-US" sz="135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285750" lvl="0" indent="-285750">
              <a:buFont typeface="Arial" panose="020B0604020202020204" pitchFamily="34" charset="0"/>
              <a:buChar char="•"/>
            </a:pPr>
            <a:r>
              <a:rPr lang="en-GB" sz="135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issue of law and order and security of life and property,</a:t>
            </a:r>
            <a:endParaRPr lang="en-US" sz="135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285750" lvl="0" indent="-285750">
              <a:buFont typeface="Arial" panose="020B0604020202020204" pitchFamily="34" charset="0"/>
              <a:buChar char="•"/>
            </a:pPr>
            <a:r>
              <a:rPr lang="en-GB" sz="135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active disengagement of government from all economic activities that can be better managed by the private sector,</a:t>
            </a:r>
            <a:endParaRPr lang="en-US" sz="135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285750" lvl="0" indent="-285750">
              <a:buFont typeface="Arial" panose="020B0604020202020204" pitchFamily="34" charset="0"/>
              <a:buChar char="•"/>
            </a:pPr>
            <a:r>
              <a:rPr lang="en-GB" sz="135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elimination   of   macro-economic   distortions   primarily through reduction of the budget deficit and elimination of extra-budgetary expenditure,</a:t>
            </a:r>
            <a:endParaRPr lang="en-US" sz="135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285750" lvl="0" indent="-285750">
              <a:buFont typeface="Arial" panose="020B0604020202020204" pitchFamily="34" charset="0"/>
              <a:buChar char="•"/>
            </a:pPr>
            <a:r>
              <a:rPr lang="en-GB" sz="135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convertibility of the Naira</a:t>
            </a:r>
            <a:endParaRPr lang="en-US" sz="135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285750" lvl="0" indent="-285750">
              <a:buFont typeface="Arial" panose="020B0604020202020204" pitchFamily="34" charset="0"/>
              <a:buChar char="•"/>
            </a:pPr>
            <a:r>
              <a:rPr lang="en-GB" sz="135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Accelerated improvement of infrastructure and encouragement of private sector participation in that sector, and</a:t>
            </a:r>
            <a:endParaRPr lang="en-US" sz="135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285750" lvl="0" indent="-285750">
              <a:buFont typeface="Arial" panose="020B0604020202020204" pitchFamily="34" charset="0"/>
              <a:buChar char="•"/>
            </a:pPr>
            <a:r>
              <a:rPr lang="en-GB" sz="135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Removal </a:t>
            </a:r>
            <a:r>
              <a:rPr lang="en-GB" sz="135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of </a:t>
            </a:r>
            <a:r>
              <a:rPr lang="en-GB" sz="135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all other distortions, including those related to pricing.</a:t>
            </a:r>
            <a:endParaRPr lang="en-US" sz="135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1" name="Rectangle 30"/>
          <p:cNvSpPr/>
          <p:nvPr/>
        </p:nvSpPr>
        <p:spPr>
          <a:xfrm>
            <a:off x="8059185" y="1791321"/>
            <a:ext cx="3984181" cy="5078313"/>
          </a:xfrm>
          <a:prstGeom prst="rect">
            <a:avLst/>
          </a:prstGeom>
        </p:spPr>
        <p:txBody>
          <a:bodyPr wrap="square">
            <a:spAutoFit/>
          </a:bodyPr>
          <a:lstStyle/>
          <a:p>
            <a:pPr marL="285750" lvl="0" indent="-285750">
              <a:buFont typeface="Arial" panose="020B0604020202020204" pitchFamily="34" charset="0"/>
              <a:buChar char="•"/>
            </a:pPr>
            <a:r>
              <a:rPr lang="en-GB" sz="135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Solid foundation for a National Public-Private Partnership for the Reform of the Nigerian Economy;</a:t>
            </a:r>
            <a:endParaRPr lang="en-US" sz="135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285750" lvl="0" indent="-285750">
              <a:buFont typeface="Arial" panose="020B0604020202020204" pitchFamily="34" charset="0"/>
              <a:buChar char="•"/>
            </a:pPr>
            <a:r>
              <a:rPr lang="en-GB" sz="135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Established Principles and Practices of Public-Private Dialogue that translated into a culture of engagement between State and Non-State Actors;</a:t>
            </a:r>
            <a:endParaRPr lang="en-US" sz="135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285750" lvl="0" indent="-285750">
              <a:buFont typeface="Arial" panose="020B0604020202020204" pitchFamily="34" charset="0"/>
              <a:buChar char="•"/>
            </a:pPr>
            <a:r>
              <a:rPr lang="en-GB" sz="135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Provision of evidence-based policy analysis and macroeconomic diagnostic into the National Policy Decision Making and Development Planning Processes;</a:t>
            </a:r>
            <a:endParaRPr lang="en-US" sz="135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285750" lvl="0" indent="-285750">
              <a:buFont typeface="Arial" panose="020B0604020202020204" pitchFamily="34" charset="0"/>
              <a:buChar char="•"/>
            </a:pPr>
            <a:r>
              <a:rPr lang="en-GB" sz="135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Instituted Global Benchmarking as a national discipline for assessing the country’s competitiveness</a:t>
            </a:r>
            <a:endParaRPr lang="en-US" sz="135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285750" lvl="0" indent="-285750">
              <a:buFont typeface="Arial" panose="020B0604020202020204" pitchFamily="34" charset="0"/>
              <a:buChar char="•"/>
            </a:pPr>
            <a:r>
              <a:rPr lang="en-GB" sz="135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Established the Annual Nigerian Economic Summit Cycle – allowing for a National Plan-Do-Review Mechanism framework to become entrenched in our national culture;</a:t>
            </a:r>
            <a:endParaRPr lang="en-US" sz="135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285750" lvl="0" indent="-285750">
              <a:buFont typeface="Arial" panose="020B0604020202020204" pitchFamily="34" charset="0"/>
              <a:buChar char="•"/>
            </a:pPr>
            <a:r>
              <a:rPr lang="en-GB" sz="135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Established the Nigerian Economic Summit as a critical national process for the co-creation and co-production (of the public and private sector) Economic Action Agendas that served as input into the long-term Economic Blueprint.</a:t>
            </a:r>
            <a:endParaRPr lang="en-US" sz="135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33" name="Straight Connector 32"/>
          <p:cNvCxnSpPr/>
          <p:nvPr/>
        </p:nvCxnSpPr>
        <p:spPr>
          <a:xfrm>
            <a:off x="4152009" y="1945210"/>
            <a:ext cx="0" cy="4647424"/>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8091397" y="1945210"/>
            <a:ext cx="0" cy="464742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70544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A648C0A3-B202-46B7-9D28-C3C116EDC9B6}"/>
              </a:ext>
            </a:extLst>
          </p:cNvPr>
          <p:cNvSpPr txBox="1"/>
          <p:nvPr/>
        </p:nvSpPr>
        <p:spPr>
          <a:xfrm>
            <a:off x="478529" y="228103"/>
            <a:ext cx="9793625" cy="584775"/>
          </a:xfrm>
          <a:prstGeom prst="rect">
            <a:avLst/>
          </a:prstGeom>
          <a:noFill/>
        </p:spPr>
        <p:txBody>
          <a:bodyPr wrap="square" lIns="0" rIns="0" rtlCol="0">
            <a:spAutoFit/>
          </a:bodyPr>
          <a:lstStyle/>
          <a:p>
            <a:r>
              <a:rPr lang="en-US" sz="3200" b="1" dirty="0">
                <a:solidFill>
                  <a:srgbClr val="52B47D"/>
                </a:solidFill>
                <a:latin typeface="Open Sans" panose="020B0606030504020204" pitchFamily="34" charset="0"/>
                <a:ea typeface="Open Sans" panose="020B0606030504020204" pitchFamily="34" charset="0"/>
                <a:cs typeface="Open Sans" panose="020B0606030504020204" pitchFamily="34" charset="0"/>
              </a:rPr>
              <a:t>THE INAUGURAL NIGERIAN ECONOMIC SUMMIT </a:t>
            </a:r>
          </a:p>
        </p:txBody>
      </p:sp>
      <p:sp>
        <p:nvSpPr>
          <p:cNvPr id="9" name="Rectangle 8">
            <a:extLst>
              <a:ext uri="{FF2B5EF4-FFF2-40B4-BE49-F238E27FC236}">
                <a16:creationId xmlns:a16="http://schemas.microsoft.com/office/drawing/2014/main" id="{7B04DC11-E80A-4C38-AB48-90F14457F017}"/>
              </a:ext>
            </a:extLst>
          </p:cNvPr>
          <p:cNvSpPr/>
          <p:nvPr/>
        </p:nvSpPr>
        <p:spPr>
          <a:xfrm>
            <a:off x="504618" y="175950"/>
            <a:ext cx="1841500" cy="45719"/>
          </a:xfrm>
          <a:prstGeom prst="rect">
            <a:avLst/>
          </a:prstGeom>
          <a:solidFill>
            <a:srgbClr val="0070C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9900"/>
              </a:solidFill>
            </a:endParaRPr>
          </a:p>
        </p:txBody>
      </p:sp>
      <p:pic>
        <p:nvPicPr>
          <p:cNvPr id="28" name="Picture 27">
            <a:extLst>
              <a:ext uri="{FF2B5EF4-FFF2-40B4-BE49-F238E27FC236}">
                <a16:creationId xmlns:a16="http://schemas.microsoft.com/office/drawing/2014/main" id="{4EAB04B3-91E9-480B-80EE-7DC6365E4FE4}"/>
              </a:ext>
            </a:extLst>
          </p:cNvPr>
          <p:cNvPicPr>
            <a:picLocks noChangeAspect="1"/>
          </p:cNvPicPr>
          <p:nvPr/>
        </p:nvPicPr>
        <p:blipFill rotWithShape="1">
          <a:blip r:embed="rId3"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6176" t="49541" r="18966" b="11824"/>
          <a:stretch/>
        </p:blipFill>
        <p:spPr>
          <a:xfrm>
            <a:off x="10609231" y="33625"/>
            <a:ext cx="1434136" cy="854268"/>
          </a:xfrm>
          <a:prstGeom prst="rect">
            <a:avLst/>
          </a:prstGeom>
        </p:spPr>
      </p:pic>
      <p:sp>
        <p:nvSpPr>
          <p:cNvPr id="30" name="Oval Callout 29"/>
          <p:cNvSpPr/>
          <p:nvPr/>
        </p:nvSpPr>
        <p:spPr>
          <a:xfrm rot="1712129" flipH="1">
            <a:off x="4262138" y="1739379"/>
            <a:ext cx="2001760" cy="2027001"/>
          </a:xfrm>
          <a:prstGeom prst="wedgeEllipseCallout">
            <a:avLst>
              <a:gd name="adj1" fmla="val -30053"/>
              <a:gd name="adj2" fmla="val 57491"/>
            </a:avLst>
          </a:prstGeom>
          <a:solidFill>
            <a:srgbClr val="52B47D"/>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p:cNvGrpSpPr/>
          <p:nvPr/>
        </p:nvGrpSpPr>
        <p:grpSpPr>
          <a:xfrm>
            <a:off x="939285" y="2673600"/>
            <a:ext cx="1853076" cy="1876442"/>
            <a:chOff x="902735" y="3069568"/>
            <a:chExt cx="2068643" cy="2094727"/>
          </a:xfrm>
        </p:grpSpPr>
        <p:sp>
          <p:nvSpPr>
            <p:cNvPr id="35" name="Oval Callout 34"/>
            <p:cNvSpPr/>
            <p:nvPr/>
          </p:nvSpPr>
          <p:spPr>
            <a:xfrm rot="1712129" flipH="1">
              <a:off x="902735" y="3069568"/>
              <a:ext cx="2068643" cy="2094727"/>
            </a:xfrm>
            <a:prstGeom prst="wedgeEllipseCallout">
              <a:avLst>
                <a:gd name="adj1" fmla="val -30053"/>
                <a:gd name="adj2" fmla="val 57491"/>
              </a:avLst>
            </a:prstGeom>
            <a:solidFill>
              <a:srgbClr val="1975BC"/>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p:cNvSpPr txBox="1"/>
            <p:nvPr/>
          </p:nvSpPr>
          <p:spPr>
            <a:xfrm>
              <a:off x="1263977" y="3886098"/>
              <a:ext cx="1233030" cy="461665"/>
            </a:xfrm>
            <a:prstGeom prst="rect">
              <a:avLst/>
            </a:prstGeom>
            <a:noFill/>
          </p:spPr>
          <p:txBody>
            <a:bodyPr wrap="none" rtlCol="0">
              <a:spAutoFit/>
            </a:bodyPr>
            <a:lstStyle/>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NES #1</a:t>
              </a:r>
            </a:p>
          </p:txBody>
        </p:sp>
      </p:grpSp>
      <p:sp>
        <p:nvSpPr>
          <p:cNvPr id="37" name="TextBox 36"/>
          <p:cNvSpPr txBox="1"/>
          <p:nvPr/>
        </p:nvSpPr>
        <p:spPr>
          <a:xfrm>
            <a:off x="4667777" y="2495053"/>
            <a:ext cx="1233030" cy="461665"/>
          </a:xfrm>
          <a:prstGeom prst="rect">
            <a:avLst/>
          </a:prstGeom>
          <a:noFill/>
        </p:spPr>
        <p:txBody>
          <a:bodyPr wrap="none" rtlCol="0">
            <a:spAutoFit/>
          </a:bodyPr>
          <a:lstStyle/>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NES #2</a:t>
            </a:r>
          </a:p>
        </p:txBody>
      </p:sp>
      <p:grpSp>
        <p:nvGrpSpPr>
          <p:cNvPr id="38" name="Group 37"/>
          <p:cNvGrpSpPr/>
          <p:nvPr/>
        </p:nvGrpSpPr>
        <p:grpSpPr>
          <a:xfrm>
            <a:off x="7528573" y="894392"/>
            <a:ext cx="2001760" cy="2027001"/>
            <a:chOff x="6899936" y="1627247"/>
            <a:chExt cx="2234623" cy="2262800"/>
          </a:xfrm>
        </p:grpSpPr>
        <p:sp>
          <p:nvSpPr>
            <p:cNvPr id="39" name="Oval Callout 38"/>
            <p:cNvSpPr/>
            <p:nvPr/>
          </p:nvSpPr>
          <p:spPr>
            <a:xfrm rot="1712129" flipH="1">
              <a:off x="6899936" y="1627247"/>
              <a:ext cx="2234623" cy="2262800"/>
            </a:xfrm>
            <a:prstGeom prst="wedgeEllipseCallout">
              <a:avLst>
                <a:gd name="adj1" fmla="val -30053"/>
                <a:gd name="adj2" fmla="val 57491"/>
              </a:avLst>
            </a:prstGeom>
            <a:solidFill>
              <a:srgbClr val="1975BC"/>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7400732" y="2527815"/>
              <a:ext cx="1233030" cy="461665"/>
            </a:xfrm>
            <a:prstGeom prst="rect">
              <a:avLst/>
            </a:prstGeom>
            <a:noFill/>
          </p:spPr>
          <p:txBody>
            <a:bodyPr wrap="none" rtlCol="0">
              <a:spAutoFit/>
            </a:bodyPr>
            <a:lstStyle/>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NES #3</a:t>
              </a:r>
            </a:p>
          </p:txBody>
        </p:sp>
      </p:grpSp>
      <p:sp>
        <p:nvSpPr>
          <p:cNvPr id="41" name="Rectangle 40"/>
          <p:cNvSpPr/>
          <p:nvPr/>
        </p:nvSpPr>
        <p:spPr>
          <a:xfrm>
            <a:off x="504618" y="5000807"/>
            <a:ext cx="3334150" cy="738664"/>
          </a:xfrm>
          <a:prstGeom prst="rect">
            <a:avLst/>
          </a:prstGeom>
        </p:spPr>
        <p:txBody>
          <a:bodyPr wrap="square">
            <a:spAutoFit/>
          </a:bodyPr>
          <a:lstStyle/>
          <a:p>
            <a:r>
              <a:rPr lang="en-GB"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Set the agenda for Nigeria’s New Frontiers and the National Philosophy for the Modern Nigerian Economy</a:t>
            </a:r>
            <a:endPar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Rectangle 41"/>
          <p:cNvSpPr/>
          <p:nvPr/>
        </p:nvSpPr>
        <p:spPr>
          <a:xfrm>
            <a:off x="4098245" y="4253009"/>
            <a:ext cx="3459424" cy="1169551"/>
          </a:xfrm>
          <a:prstGeom prst="rect">
            <a:avLst/>
          </a:prstGeom>
        </p:spPr>
        <p:txBody>
          <a:bodyPr wrap="square">
            <a:spAutoFit/>
          </a:bodyPr>
          <a:lstStyle/>
          <a:p>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Identified measures needed for the successful implementation of the 1995 budget and Identified a framework for developing a long-term vision for Nigeria as a way of creating the future.</a:t>
            </a:r>
          </a:p>
        </p:txBody>
      </p:sp>
      <p:sp>
        <p:nvSpPr>
          <p:cNvPr id="43" name="Rectangle 42"/>
          <p:cNvSpPr/>
          <p:nvPr/>
        </p:nvSpPr>
        <p:spPr>
          <a:xfrm>
            <a:off x="7687981" y="3568101"/>
            <a:ext cx="4194620" cy="954107"/>
          </a:xfrm>
          <a:prstGeom prst="rect">
            <a:avLst/>
          </a:prstGeom>
        </p:spPr>
        <p:txBody>
          <a:bodyPr wrap="square">
            <a:spAutoFit/>
          </a:bodyPr>
          <a:lstStyle/>
          <a:p>
            <a:r>
              <a:rPr lang="en-US" sz="1400" b="1"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“Unlocking Nigeria’s Economic Potential</a:t>
            </a: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1996 NES #3 accentuated the critical Reforms needed to reduce inflation, upgrade productivity and capacity utilisation and ensure job creation</a:t>
            </a:r>
          </a:p>
        </p:txBody>
      </p:sp>
      <p:sp>
        <p:nvSpPr>
          <p:cNvPr id="2" name="Rectangle 1"/>
          <p:cNvSpPr/>
          <p:nvPr/>
        </p:nvSpPr>
        <p:spPr>
          <a:xfrm>
            <a:off x="0" y="6044272"/>
            <a:ext cx="12192000" cy="584775"/>
          </a:xfrm>
          <a:prstGeom prst="rect">
            <a:avLst/>
          </a:prstGeom>
          <a:solidFill>
            <a:srgbClr val="1975BC"/>
          </a:solidFill>
        </p:spPr>
        <p:txBody>
          <a:bodyPr wrap="square">
            <a:spAutoFit/>
          </a:bodyPr>
          <a:lstStyle/>
          <a:p>
            <a:pPr algn="ctr"/>
            <a:r>
              <a:rPr lang="en-US" sz="1600" b="1" dirty="0">
                <a:solidFill>
                  <a:schemeClr val="bg1"/>
                </a:solidFill>
              </a:rPr>
              <a:t>Ultimately it was NES#1-3 were the crucial national conversations that gave life, essence and depth </a:t>
            </a:r>
          </a:p>
          <a:p>
            <a:pPr algn="ctr"/>
            <a:r>
              <a:rPr lang="en-US" sz="1600" b="1" dirty="0">
                <a:solidFill>
                  <a:schemeClr val="bg1"/>
                </a:solidFill>
              </a:rPr>
              <a:t>to the country’s first Visioning Document and Economic Blueprint – the Vision 2010</a:t>
            </a:r>
          </a:p>
        </p:txBody>
      </p:sp>
      <p:cxnSp>
        <p:nvCxnSpPr>
          <p:cNvPr id="5" name="Straight Connector 4"/>
          <p:cNvCxnSpPr/>
          <p:nvPr/>
        </p:nvCxnSpPr>
        <p:spPr>
          <a:xfrm>
            <a:off x="478529" y="5033653"/>
            <a:ext cx="0" cy="608013"/>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4068265" y="4330335"/>
            <a:ext cx="0" cy="1007324"/>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7658001" y="3627017"/>
            <a:ext cx="0" cy="85169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64051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A966EC2-D962-DD41-B398-5C073D772C7A}"/>
              </a:ext>
            </a:extLst>
          </p:cNvPr>
          <p:cNvSpPr txBox="1"/>
          <p:nvPr/>
        </p:nvSpPr>
        <p:spPr>
          <a:xfrm>
            <a:off x="528054" y="469446"/>
            <a:ext cx="7705945" cy="1323439"/>
          </a:xfrm>
          <a:prstGeom prst="rect">
            <a:avLst/>
          </a:prstGeom>
          <a:noFill/>
        </p:spPr>
        <p:txBody>
          <a:bodyPr wrap="square" rtlCol="0">
            <a:spAutoFit/>
          </a:bodyPr>
          <a:lstStyle/>
          <a:p>
            <a:pPr>
              <a:defRPr/>
            </a:pPr>
            <a:r>
              <a:rPr lang="en-US" sz="4000" b="1" dirty="0">
                <a:solidFill>
                  <a:prstClr val="white"/>
                </a:solidFill>
                <a:latin typeface="Open Sans Extrabold" panose="020B0606030504020204" pitchFamily="34" charset="0"/>
                <a:ea typeface="Open Sans Extrabold" panose="020B0606030504020204" pitchFamily="34" charset="0"/>
                <a:cs typeface="Open Sans Extrabold" panose="020B0606030504020204" pitchFamily="34" charset="0"/>
              </a:rPr>
              <a:t>THE INFANCY/CLOSED </a:t>
            </a:r>
          </a:p>
          <a:p>
            <a:pPr>
              <a:defRPr/>
            </a:pPr>
            <a:r>
              <a:rPr lang="en-US" sz="4000" b="1" dirty="0">
                <a:solidFill>
                  <a:prstClr val="white"/>
                </a:solidFill>
                <a:latin typeface="Open Sans Extrabold" panose="020B0606030504020204" pitchFamily="34" charset="0"/>
                <a:ea typeface="Open Sans Extrabold" panose="020B0606030504020204" pitchFamily="34" charset="0"/>
                <a:cs typeface="Open Sans Extrabold" panose="020B0606030504020204" pitchFamily="34" charset="0"/>
              </a:rPr>
              <a:t>ECONOMY PHASE (1996-1999)</a:t>
            </a:r>
          </a:p>
        </p:txBody>
      </p:sp>
      <p:sp>
        <p:nvSpPr>
          <p:cNvPr id="3" name="Rectangle 2">
            <a:extLst>
              <a:ext uri="{FF2B5EF4-FFF2-40B4-BE49-F238E27FC236}">
                <a16:creationId xmlns:a16="http://schemas.microsoft.com/office/drawing/2014/main" id="{391A2B4E-4A80-A64C-9FF6-431D462F7D41}"/>
              </a:ext>
            </a:extLst>
          </p:cNvPr>
          <p:cNvSpPr/>
          <p:nvPr/>
        </p:nvSpPr>
        <p:spPr>
          <a:xfrm>
            <a:off x="528053" y="2043361"/>
            <a:ext cx="11179263" cy="830997"/>
          </a:xfrm>
          <a:prstGeom prst="rect">
            <a:avLst/>
          </a:prstGeom>
        </p:spPr>
        <p:txBody>
          <a:bodyPr wrap="square">
            <a:spAutoFit/>
          </a:bodyPr>
          <a:lstStyle/>
          <a:p>
            <a:r>
              <a:rPr lang="en-US" sz="1600" dirty="0" err="1">
                <a:solidFill>
                  <a:prstClr val="white"/>
                </a:solidFill>
                <a:latin typeface="Open Sans" panose="020B0606030504020204" pitchFamily="34" charset="0"/>
                <a:ea typeface="Open Sans" panose="020B0606030504020204" pitchFamily="34" charset="0"/>
                <a:cs typeface="Open Sans" panose="020B0606030504020204" pitchFamily="34" charset="0"/>
              </a:rPr>
              <a:t>Characterised</a:t>
            </a:r>
            <a:r>
              <a:rPr lang="en-US" sz="1600" dirty="0">
                <a:solidFill>
                  <a:prstClr val="white"/>
                </a:solidFill>
                <a:latin typeface="Open Sans" panose="020B0606030504020204" pitchFamily="34" charset="0"/>
                <a:ea typeface="Open Sans" panose="020B0606030504020204" pitchFamily="34" charset="0"/>
                <a:cs typeface="Open Sans" panose="020B0606030504020204" pitchFamily="34" charset="0"/>
              </a:rPr>
              <a:t> by the birth of the NESG (in 1996) within what was largely a closed economy, and the era of the 2010 agenda. This period in Nigeria’s history was </a:t>
            </a:r>
            <a:r>
              <a:rPr lang="en-US" sz="1600" dirty="0" err="1">
                <a:solidFill>
                  <a:prstClr val="white"/>
                </a:solidFill>
                <a:latin typeface="Open Sans" panose="020B0606030504020204" pitchFamily="34" charset="0"/>
                <a:ea typeface="Open Sans" panose="020B0606030504020204" pitchFamily="34" charset="0"/>
                <a:cs typeface="Open Sans" panose="020B0606030504020204" pitchFamily="34" charset="0"/>
              </a:rPr>
              <a:t>characterised</a:t>
            </a:r>
            <a:r>
              <a:rPr lang="en-US" sz="1600" dirty="0">
                <a:solidFill>
                  <a:prstClr val="white"/>
                </a:solidFill>
                <a:latin typeface="Open Sans" panose="020B0606030504020204" pitchFamily="34" charset="0"/>
                <a:ea typeface="Open Sans" panose="020B0606030504020204" pitchFamily="34" charset="0"/>
                <a:cs typeface="Open Sans" panose="020B0606030504020204" pitchFamily="34" charset="0"/>
              </a:rPr>
              <a:t> by the most formidable coalition of with civil society organisations and the international community that wanted a rapid return to civilian and democratic rule. </a:t>
            </a:r>
          </a:p>
        </p:txBody>
      </p:sp>
      <p:sp>
        <p:nvSpPr>
          <p:cNvPr id="5" name="Rectangle 4">
            <a:extLst>
              <a:ext uri="{FF2B5EF4-FFF2-40B4-BE49-F238E27FC236}">
                <a16:creationId xmlns:a16="http://schemas.microsoft.com/office/drawing/2014/main" id="{391A2B4E-4A80-A64C-9FF6-431D462F7D41}"/>
              </a:ext>
            </a:extLst>
          </p:cNvPr>
          <p:cNvSpPr/>
          <p:nvPr/>
        </p:nvSpPr>
        <p:spPr>
          <a:xfrm>
            <a:off x="4721902" y="3898630"/>
            <a:ext cx="6349973" cy="1569660"/>
          </a:xfrm>
          <a:prstGeom prst="rect">
            <a:avLst/>
          </a:prstGeom>
        </p:spPr>
        <p:txBody>
          <a:bodyPr wrap="square">
            <a:spAutoFit/>
          </a:bodyPr>
          <a:lstStyle/>
          <a:p>
            <a:r>
              <a:rPr lang="en-GB"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NESG is registered as a Non-Governmental, Non-Partisan and Non-Profit Organisation. With its board completely constituted by the business leaders from the Private Sector. The NESG would be a private sector-led think tank, with Mr Pascal </a:t>
            </a:r>
            <a:r>
              <a:rPr lang="en-GB" sz="16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Dozie</a:t>
            </a:r>
            <a:r>
              <a:rPr lang="en-GB"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t> as its Founding Chairman and Mr Dick Kramer as his Vice-Chairman</a:t>
            </a: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Rectangle 1"/>
          <p:cNvSpPr/>
          <p:nvPr/>
        </p:nvSpPr>
        <p:spPr>
          <a:xfrm>
            <a:off x="647147" y="1802022"/>
            <a:ext cx="3611702" cy="913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A966EC2-D962-DD41-B398-5C073D772C7A}"/>
              </a:ext>
            </a:extLst>
          </p:cNvPr>
          <p:cNvSpPr txBox="1"/>
          <p:nvPr/>
        </p:nvSpPr>
        <p:spPr>
          <a:xfrm>
            <a:off x="528053" y="3177431"/>
            <a:ext cx="7705945" cy="400110"/>
          </a:xfrm>
          <a:prstGeom prst="rect">
            <a:avLst/>
          </a:prstGeom>
          <a:noFill/>
        </p:spPr>
        <p:txBody>
          <a:bodyPr wrap="square" rtlCol="0">
            <a:spAutoFit/>
          </a:bodyPr>
          <a:lstStyle/>
          <a:p>
            <a:pPr>
              <a:defRPr/>
            </a:pPr>
            <a:r>
              <a:rPr lang="en-US" sz="2000" dirty="0">
                <a:solidFill>
                  <a:prstClr val="white"/>
                </a:solidFill>
                <a:latin typeface="Open Sans Extrabold" panose="020B0606030504020204" pitchFamily="34" charset="0"/>
                <a:ea typeface="Open Sans Extrabold" panose="020B0606030504020204" pitchFamily="34" charset="0"/>
                <a:cs typeface="Open Sans Extrabold" panose="020B0606030504020204" pitchFamily="34" charset="0"/>
              </a:rPr>
              <a:t>THE BIRTH OF THE NESG</a:t>
            </a:r>
          </a:p>
        </p:txBody>
      </p:sp>
      <p:pic>
        <p:nvPicPr>
          <p:cNvPr id="10" name="Picture 2" descr="Image result for pascal dozie"/>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6980" r="9208"/>
          <a:stretch/>
        </p:blipFill>
        <p:spPr bwMode="auto">
          <a:xfrm>
            <a:off x="647147" y="3715167"/>
            <a:ext cx="1578029" cy="181147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567822" y="5716916"/>
            <a:ext cx="1830604" cy="461665"/>
          </a:xfrm>
          <a:prstGeom prst="rect">
            <a:avLst/>
          </a:prstGeom>
        </p:spPr>
        <p:txBody>
          <a:bodyPr wrap="square">
            <a:spAutoFit/>
          </a:bodyPr>
          <a:lstStyle/>
          <a:p>
            <a:r>
              <a:rPr lang="en-GB"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Pascal </a:t>
            </a:r>
            <a:r>
              <a:rPr lang="en-GB" sz="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Dozie</a:t>
            </a:r>
            <a:r>
              <a:rPr lang="en-GB"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 First Chairman of the NESG</a:t>
            </a:r>
            <a:endPar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8" descr="https://www.unionbankng.com/wp-content/uploads/2017/02/Dick-Kramer-OFR--300x280.jpg"/>
          <p:cNvPicPr>
            <a:picLocks noChangeAspect="1" noChangeArrowheads="1"/>
          </p:cNvPicPr>
          <p:nvPr/>
        </p:nvPicPr>
        <p:blipFill rotWithShape="1">
          <a:blip r:embed="rId6">
            <a:extLst>
              <a:ext uri="{28A0092B-C50C-407E-A947-70E740481C1C}">
                <a14:useLocalDpi xmlns:a14="http://schemas.microsoft.com/office/drawing/2010/main" val="0"/>
              </a:ext>
            </a:extLst>
          </a:blip>
          <a:srcRect l="25026" t="5274" r="15598" b="24772"/>
          <a:stretch/>
        </p:blipFill>
        <p:spPr bwMode="auto">
          <a:xfrm>
            <a:off x="2755534" y="3727551"/>
            <a:ext cx="1701753" cy="1871267"/>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2640824" y="5776705"/>
            <a:ext cx="1931175" cy="461665"/>
          </a:xfrm>
          <a:prstGeom prst="rect">
            <a:avLst/>
          </a:prstGeom>
        </p:spPr>
        <p:txBody>
          <a:bodyPr wrap="square">
            <a:spAutoFit/>
          </a:bodyPr>
          <a:lstStyle/>
          <a:p>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Dick Kramer, Former Vice-Chairman, NESG</a:t>
            </a:r>
          </a:p>
        </p:txBody>
      </p:sp>
    </p:spTree>
    <p:extLst>
      <p:ext uri="{BB962C8B-B14F-4D97-AF65-F5344CB8AC3E}">
        <p14:creationId xmlns:p14="http://schemas.microsoft.com/office/powerpoint/2010/main" val="1167864471"/>
      </p:ext>
    </p:extLst>
  </p:cSld>
  <p:clrMapOvr>
    <a:masterClrMapping/>
  </p:clrMapOvr>
  <mc:AlternateContent xmlns:mc="http://schemas.openxmlformats.org/markup-compatibility/2006" xmlns:p14="http://schemas.microsoft.com/office/powerpoint/2010/main">
    <mc:Choice Requires="p14">
      <p:transition spd="slow" p14:dur="2000" advTm="1254"/>
    </mc:Choice>
    <mc:Fallback xmlns="">
      <p:transition spd="slow" advTm="1254"/>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A648C0A3-B202-46B7-9D28-C3C116EDC9B6}"/>
              </a:ext>
            </a:extLst>
          </p:cNvPr>
          <p:cNvSpPr txBox="1"/>
          <p:nvPr/>
        </p:nvSpPr>
        <p:spPr>
          <a:xfrm>
            <a:off x="478529" y="228103"/>
            <a:ext cx="9793625" cy="584775"/>
          </a:xfrm>
          <a:prstGeom prst="rect">
            <a:avLst/>
          </a:prstGeom>
          <a:noFill/>
        </p:spPr>
        <p:txBody>
          <a:bodyPr wrap="square" lIns="0" rIns="0" rtlCol="0">
            <a:spAutoFit/>
          </a:bodyPr>
          <a:lstStyle/>
          <a:p>
            <a:r>
              <a:rPr lang="en-US" sz="3200" b="1" dirty="0">
                <a:solidFill>
                  <a:srgbClr val="52B47D"/>
                </a:solidFill>
                <a:latin typeface="Open Sans" panose="020B0606030504020204" pitchFamily="34" charset="0"/>
                <a:ea typeface="Open Sans" panose="020B0606030504020204" pitchFamily="34" charset="0"/>
                <a:cs typeface="Open Sans" panose="020B0606030504020204" pitchFamily="34" charset="0"/>
              </a:rPr>
              <a:t>THE INFANCY/CLOSED ECONOMY PHASE</a:t>
            </a:r>
          </a:p>
        </p:txBody>
      </p:sp>
      <p:sp>
        <p:nvSpPr>
          <p:cNvPr id="9" name="Rectangle 8">
            <a:extLst>
              <a:ext uri="{FF2B5EF4-FFF2-40B4-BE49-F238E27FC236}">
                <a16:creationId xmlns:a16="http://schemas.microsoft.com/office/drawing/2014/main" id="{7B04DC11-E80A-4C38-AB48-90F14457F017}"/>
              </a:ext>
            </a:extLst>
          </p:cNvPr>
          <p:cNvSpPr/>
          <p:nvPr/>
        </p:nvSpPr>
        <p:spPr>
          <a:xfrm>
            <a:off x="504618" y="175950"/>
            <a:ext cx="1841500" cy="45719"/>
          </a:xfrm>
          <a:prstGeom prst="rect">
            <a:avLst/>
          </a:prstGeom>
          <a:solidFill>
            <a:srgbClr val="0070C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9900"/>
              </a:solidFill>
            </a:endParaRPr>
          </a:p>
        </p:txBody>
      </p:sp>
      <p:pic>
        <p:nvPicPr>
          <p:cNvPr id="28" name="Picture 27">
            <a:extLst>
              <a:ext uri="{FF2B5EF4-FFF2-40B4-BE49-F238E27FC236}">
                <a16:creationId xmlns:a16="http://schemas.microsoft.com/office/drawing/2014/main" id="{4EAB04B3-91E9-480B-80EE-7DC6365E4FE4}"/>
              </a:ext>
            </a:extLst>
          </p:cNvPr>
          <p:cNvPicPr>
            <a:picLocks noChangeAspect="1"/>
          </p:cNvPicPr>
          <p:nvPr/>
        </p:nvPicPr>
        <p:blipFill rotWithShape="1">
          <a:blip r:embed="rId3"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6176" t="49541" r="18966" b="11824"/>
          <a:stretch/>
        </p:blipFill>
        <p:spPr>
          <a:xfrm>
            <a:off x="10609231" y="33625"/>
            <a:ext cx="1434136" cy="854268"/>
          </a:xfrm>
          <a:prstGeom prst="rect">
            <a:avLst/>
          </a:prstGeom>
        </p:spPr>
      </p:pic>
      <p:sp>
        <p:nvSpPr>
          <p:cNvPr id="30" name="Oval Callout 29"/>
          <p:cNvSpPr/>
          <p:nvPr/>
        </p:nvSpPr>
        <p:spPr>
          <a:xfrm rot="1712129" flipH="1">
            <a:off x="4262138" y="1739379"/>
            <a:ext cx="2001760" cy="2027001"/>
          </a:xfrm>
          <a:prstGeom prst="wedgeEllipseCallout">
            <a:avLst>
              <a:gd name="adj1" fmla="val -30053"/>
              <a:gd name="adj2" fmla="val 57491"/>
            </a:avLst>
          </a:prstGeom>
          <a:solidFill>
            <a:srgbClr val="1975BC"/>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p:cNvGrpSpPr/>
          <p:nvPr/>
        </p:nvGrpSpPr>
        <p:grpSpPr>
          <a:xfrm>
            <a:off x="939285" y="2350488"/>
            <a:ext cx="1853076" cy="1876442"/>
            <a:chOff x="902735" y="3069568"/>
            <a:chExt cx="2068643" cy="2094727"/>
          </a:xfrm>
        </p:grpSpPr>
        <p:sp>
          <p:nvSpPr>
            <p:cNvPr id="35" name="Oval Callout 34"/>
            <p:cNvSpPr/>
            <p:nvPr/>
          </p:nvSpPr>
          <p:spPr>
            <a:xfrm rot="1712129" flipH="1">
              <a:off x="902735" y="3069568"/>
              <a:ext cx="2068643" cy="2094727"/>
            </a:xfrm>
            <a:prstGeom prst="wedgeEllipseCallout">
              <a:avLst>
                <a:gd name="adj1" fmla="val -30053"/>
                <a:gd name="adj2" fmla="val 57491"/>
              </a:avLst>
            </a:prstGeom>
            <a:solidFill>
              <a:srgbClr val="52B47D"/>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p:cNvSpPr txBox="1"/>
            <p:nvPr/>
          </p:nvSpPr>
          <p:spPr>
            <a:xfrm>
              <a:off x="1248823" y="3681613"/>
              <a:ext cx="1376467" cy="927666"/>
            </a:xfrm>
            <a:prstGeom prst="rect">
              <a:avLst/>
            </a:prstGeom>
            <a:noFill/>
          </p:spPr>
          <p:txBody>
            <a:bodyPr wrap="none" rtlCol="0">
              <a:spAutoFit/>
            </a:bodyPr>
            <a:lstStyle/>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NES #4</a:t>
              </a:r>
            </a:p>
            <a:p>
              <a:pPr algn="ct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1997</a:t>
              </a:r>
            </a:p>
          </p:txBody>
        </p:sp>
      </p:grpSp>
      <p:sp>
        <p:nvSpPr>
          <p:cNvPr id="37" name="TextBox 36"/>
          <p:cNvSpPr txBox="1"/>
          <p:nvPr/>
        </p:nvSpPr>
        <p:spPr>
          <a:xfrm>
            <a:off x="4667777" y="2495053"/>
            <a:ext cx="1233030" cy="830997"/>
          </a:xfrm>
          <a:prstGeom prst="rect">
            <a:avLst/>
          </a:prstGeom>
          <a:noFill/>
        </p:spPr>
        <p:txBody>
          <a:bodyPr wrap="none" rtlCol="0">
            <a:spAutoFit/>
          </a:bodyPr>
          <a:lstStyle/>
          <a:p>
            <a:pPr algn="ct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NES #5</a:t>
            </a:r>
          </a:p>
          <a:p>
            <a:pPr algn="ct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1998</a:t>
            </a:r>
          </a:p>
        </p:txBody>
      </p:sp>
      <p:grpSp>
        <p:nvGrpSpPr>
          <p:cNvPr id="38" name="Group 37"/>
          <p:cNvGrpSpPr/>
          <p:nvPr/>
        </p:nvGrpSpPr>
        <p:grpSpPr>
          <a:xfrm>
            <a:off x="7528572" y="894392"/>
            <a:ext cx="2001760" cy="2027001"/>
            <a:chOff x="6899936" y="1627247"/>
            <a:chExt cx="2234623" cy="2262800"/>
          </a:xfrm>
        </p:grpSpPr>
        <p:sp>
          <p:nvSpPr>
            <p:cNvPr id="39" name="Oval Callout 38"/>
            <p:cNvSpPr/>
            <p:nvPr/>
          </p:nvSpPr>
          <p:spPr>
            <a:xfrm rot="1712129" flipH="1">
              <a:off x="6899936" y="1627247"/>
              <a:ext cx="2234623" cy="2262800"/>
            </a:xfrm>
            <a:prstGeom prst="wedgeEllipseCallout">
              <a:avLst>
                <a:gd name="adj1" fmla="val -30053"/>
                <a:gd name="adj2" fmla="val 57491"/>
              </a:avLst>
            </a:prstGeom>
            <a:solidFill>
              <a:srgbClr val="52B47D"/>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7329014" y="2325063"/>
              <a:ext cx="1376467" cy="927666"/>
            </a:xfrm>
            <a:prstGeom prst="rect">
              <a:avLst/>
            </a:prstGeom>
            <a:noFill/>
          </p:spPr>
          <p:txBody>
            <a:bodyPr wrap="none" rtlCol="0">
              <a:spAutoFit/>
            </a:bodyPr>
            <a:lstStyle/>
            <a:p>
              <a:pPr algn="ct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NES #6</a:t>
              </a:r>
            </a:p>
            <a:p>
              <a:pPr algn="ct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1999</a:t>
              </a:r>
            </a:p>
          </p:txBody>
        </p:sp>
      </p:grpSp>
      <p:sp>
        <p:nvSpPr>
          <p:cNvPr id="41" name="Rectangle 40"/>
          <p:cNvSpPr/>
          <p:nvPr/>
        </p:nvSpPr>
        <p:spPr>
          <a:xfrm>
            <a:off x="504617" y="4677695"/>
            <a:ext cx="3463315" cy="1815882"/>
          </a:xfrm>
          <a:prstGeom prst="rect">
            <a:avLst/>
          </a:prstGeom>
        </p:spPr>
        <p:txBody>
          <a:bodyPr wrap="square">
            <a:spAutoFit/>
          </a:bodyPr>
          <a:lstStyle/>
          <a:p>
            <a:r>
              <a:rPr lang="en-US" sz="1400" b="1"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“Implementation of Vision 2010: The 1998 Budget Issues” </a:t>
            </a: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delivered proposed implementation strategies for Vision 2010 report and recommended the reduction of cost of doing business to encourage the private sector to be the “engine of growth</a:t>
            </a:r>
          </a:p>
        </p:txBody>
      </p:sp>
      <p:sp>
        <p:nvSpPr>
          <p:cNvPr id="42" name="Rectangle 41"/>
          <p:cNvSpPr/>
          <p:nvPr/>
        </p:nvSpPr>
        <p:spPr>
          <a:xfrm>
            <a:off x="4098245" y="4253009"/>
            <a:ext cx="3459424" cy="2031325"/>
          </a:xfrm>
          <a:prstGeom prst="rect">
            <a:avLst/>
          </a:prstGeom>
        </p:spPr>
        <p:txBody>
          <a:bodyPr wrap="square">
            <a:spAutoFit/>
          </a:bodyPr>
          <a:lstStyle/>
          <a:p>
            <a:r>
              <a:rPr lang="en-US" sz="1400" b="1"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“The Challenge of Implementing Vision 2010 – Anchoring Sustainable Growth”</a:t>
            </a: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led to the design and implementation of Implement short term policies to establish a firm economic foundation on which the new civilian government could begin its term of office, forming a critical pillar in the transition to democratic rule dialogues.</a:t>
            </a:r>
          </a:p>
        </p:txBody>
      </p:sp>
      <p:sp>
        <p:nvSpPr>
          <p:cNvPr id="43" name="Rectangle 42"/>
          <p:cNvSpPr/>
          <p:nvPr/>
        </p:nvSpPr>
        <p:spPr>
          <a:xfrm>
            <a:off x="7687981" y="3568101"/>
            <a:ext cx="4194620" cy="1815882"/>
          </a:xfrm>
          <a:prstGeom prst="rect">
            <a:avLst/>
          </a:prstGeom>
        </p:spPr>
        <p:txBody>
          <a:bodyPr wrap="square">
            <a:spAutoFit/>
          </a:bodyPr>
          <a:lstStyle/>
          <a:p>
            <a:r>
              <a:rPr lang="en-US" sz="1400" b="1"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“Rebuilding the Nigerian Economy and Enhancing Productivity”, </a:t>
            </a: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set the national focus on productivity growth, technology and human capital development as key areas for concentrated development action and provided an Economic Action Agenda as a summary of key recommendations of the annual summits from 1993-1999.</a:t>
            </a:r>
          </a:p>
        </p:txBody>
      </p:sp>
      <p:cxnSp>
        <p:nvCxnSpPr>
          <p:cNvPr id="5" name="Straight Connector 4"/>
          <p:cNvCxnSpPr/>
          <p:nvPr/>
        </p:nvCxnSpPr>
        <p:spPr>
          <a:xfrm>
            <a:off x="478529" y="4710541"/>
            <a:ext cx="0" cy="608013"/>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4068265" y="4330335"/>
            <a:ext cx="0" cy="1007324"/>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7658001" y="3627017"/>
            <a:ext cx="0" cy="85169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9713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05B5052-7D6B-40B6-89EE-EDA561EB7C71}"/>
              </a:ext>
            </a:extLst>
          </p:cNvPr>
          <p:cNvGrpSpPr/>
          <p:nvPr/>
        </p:nvGrpSpPr>
        <p:grpSpPr>
          <a:xfrm>
            <a:off x="515937" y="306329"/>
            <a:ext cx="10302023" cy="551599"/>
            <a:chOff x="515937" y="284914"/>
            <a:chExt cx="10302023" cy="551599"/>
          </a:xfrm>
        </p:grpSpPr>
        <p:sp>
          <p:nvSpPr>
            <p:cNvPr id="3" name="TextBox 2">
              <a:extLst>
                <a:ext uri="{FF2B5EF4-FFF2-40B4-BE49-F238E27FC236}">
                  <a16:creationId xmlns:a16="http://schemas.microsoft.com/office/drawing/2014/main" id="{E9E1A254-B45D-4E6B-8639-F8C80103ECFF}"/>
                </a:ext>
              </a:extLst>
            </p:cNvPr>
            <p:cNvSpPr txBox="1"/>
            <p:nvPr/>
          </p:nvSpPr>
          <p:spPr>
            <a:xfrm>
              <a:off x="515937" y="405626"/>
              <a:ext cx="10302023" cy="430887"/>
            </a:xfrm>
            <a:prstGeom prst="rect">
              <a:avLst/>
            </a:prstGeom>
            <a:noFill/>
          </p:spPr>
          <p:txBody>
            <a:bodyPr wrap="square" lIns="0" tIns="0" rIns="0" bIns="0" rtlCol="0">
              <a:spAutoFit/>
            </a:bodyPr>
            <a:lstStyle/>
            <a:p>
              <a:r>
                <a:rPr lang="en-US" sz="28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BIRTH OF NIGERIA ECONOMIC SUMMIT</a:t>
              </a:r>
            </a:p>
          </p:txBody>
        </p:sp>
        <p:sp>
          <p:nvSpPr>
            <p:cNvPr id="30" name="Rectangle 29">
              <a:extLst>
                <a:ext uri="{FF2B5EF4-FFF2-40B4-BE49-F238E27FC236}">
                  <a16:creationId xmlns:a16="http://schemas.microsoft.com/office/drawing/2014/main" id="{9BBB7300-299A-4173-BEE3-FE20BD542892}"/>
                </a:ext>
              </a:extLst>
            </p:cNvPr>
            <p:cNvSpPr/>
            <p:nvPr/>
          </p:nvSpPr>
          <p:spPr>
            <a:xfrm>
              <a:off x="515937" y="284914"/>
              <a:ext cx="1841500" cy="45719"/>
            </a:xfrm>
            <a:prstGeom prst="rect">
              <a:avLst/>
            </a:prstGeom>
            <a:solidFill>
              <a:srgbClr val="0070C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1E71B8"/>
                  </a:solidFill>
                </a:ln>
                <a:solidFill>
                  <a:srgbClr val="009900"/>
                </a:solidFill>
              </a:endParaRPr>
            </a:p>
          </p:txBody>
        </p:sp>
      </p:grpSp>
      <p:pic>
        <p:nvPicPr>
          <p:cNvPr id="37" name="Picture 36">
            <a:extLst>
              <a:ext uri="{FF2B5EF4-FFF2-40B4-BE49-F238E27FC236}">
                <a16:creationId xmlns:a16="http://schemas.microsoft.com/office/drawing/2014/main" id="{A073CFF6-5A54-4D5B-8709-25036D9DE4B6}"/>
              </a:ext>
            </a:extLst>
          </p:cNvPr>
          <p:cNvPicPr>
            <a:picLocks noChangeAspect="1"/>
          </p:cNvPicPr>
          <p:nvPr/>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6176" t="49541" r="18966" b="11824"/>
          <a:stretch/>
        </p:blipFill>
        <p:spPr>
          <a:xfrm>
            <a:off x="10667996" y="178021"/>
            <a:ext cx="1434136" cy="854268"/>
          </a:xfrm>
          <a:prstGeom prst="rect">
            <a:avLst/>
          </a:prstGeom>
        </p:spPr>
      </p:pic>
      <p:grpSp>
        <p:nvGrpSpPr>
          <p:cNvPr id="15" name="Group 14"/>
          <p:cNvGrpSpPr/>
          <p:nvPr/>
        </p:nvGrpSpPr>
        <p:grpSpPr>
          <a:xfrm>
            <a:off x="515937" y="1495005"/>
            <a:ext cx="11121179" cy="1598560"/>
            <a:chOff x="172664" y="1733466"/>
            <a:chExt cx="11121179" cy="1598560"/>
          </a:xfrm>
        </p:grpSpPr>
        <p:grpSp>
          <p:nvGrpSpPr>
            <p:cNvPr id="9" name="Group 8"/>
            <p:cNvGrpSpPr/>
            <p:nvPr/>
          </p:nvGrpSpPr>
          <p:grpSpPr>
            <a:xfrm>
              <a:off x="10154078" y="1784410"/>
              <a:ext cx="1139765" cy="1547616"/>
              <a:chOff x="8829781" y="1784410"/>
              <a:chExt cx="1139765" cy="1547616"/>
            </a:xfrm>
          </p:grpSpPr>
          <p:sp>
            <p:nvSpPr>
              <p:cNvPr id="8" name="Pentagon 7"/>
              <p:cNvSpPr/>
              <p:nvPr/>
            </p:nvSpPr>
            <p:spPr>
              <a:xfrm>
                <a:off x="9295045" y="2103862"/>
                <a:ext cx="674501" cy="806824"/>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8437060" y="2177131"/>
                <a:ext cx="1547616" cy="762174"/>
              </a:xfrm>
              <a:prstGeom prst="rect">
                <a:avLst/>
              </a:prstGeom>
            </p:spPr>
          </p:pic>
        </p:grpSp>
        <p:grpSp>
          <p:nvGrpSpPr>
            <p:cNvPr id="10" name="Group 9"/>
            <p:cNvGrpSpPr/>
            <p:nvPr/>
          </p:nvGrpSpPr>
          <p:grpSpPr>
            <a:xfrm>
              <a:off x="172664" y="1733466"/>
              <a:ext cx="1714126" cy="1547616"/>
              <a:chOff x="172664" y="1733466"/>
              <a:chExt cx="1714126" cy="1547616"/>
            </a:xfrm>
          </p:grpSpPr>
          <p:sp>
            <p:nvSpPr>
              <p:cNvPr id="4" name="Oval 3"/>
              <p:cNvSpPr/>
              <p:nvPr/>
            </p:nvSpPr>
            <p:spPr>
              <a:xfrm>
                <a:off x="172664" y="1881986"/>
                <a:ext cx="1250576" cy="12505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01</a:t>
                </a:r>
              </a:p>
            </p:txBody>
          </p:sp>
          <p:sp>
            <p:nvSpPr>
              <p:cNvPr id="5" name="Rectangle 4"/>
              <p:cNvSpPr/>
              <p:nvPr/>
            </p:nvSpPr>
            <p:spPr>
              <a:xfrm>
                <a:off x="1113957" y="2103862"/>
                <a:ext cx="322730" cy="806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31895" y="2126187"/>
                <a:ext cx="1547616" cy="762174"/>
              </a:xfrm>
              <a:prstGeom prst="rect">
                <a:avLst/>
              </a:prstGeom>
            </p:spPr>
          </p:pic>
        </p:grpSp>
        <p:sp>
          <p:nvSpPr>
            <p:cNvPr id="11" name="Rectangle 10"/>
            <p:cNvSpPr/>
            <p:nvPr/>
          </p:nvSpPr>
          <p:spPr>
            <a:xfrm>
              <a:off x="1505703" y="2012175"/>
              <a:ext cx="2454505" cy="923330"/>
            </a:xfrm>
            <a:prstGeom prst="rect">
              <a:avLst/>
            </a:prstGeom>
          </p:spPr>
          <p:txBody>
            <a:bodyPr wrap="square">
              <a:spAutoFit/>
            </a:bodyPr>
            <a:lstStyle/>
            <a:p>
              <a:r>
                <a:rPr lang="en-US" b="1" dirty="0"/>
                <a:t>The Governance Landscape Surrounding the NES Birth</a:t>
              </a:r>
              <a:endParaRPr lang="en-US"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13" name="Straight Connector 12"/>
            <p:cNvCxnSpPr/>
            <p:nvPr/>
          </p:nvCxnSpPr>
          <p:spPr>
            <a:xfrm>
              <a:off x="3960892" y="1881986"/>
              <a:ext cx="0" cy="1399096"/>
            </a:xfrm>
            <a:prstGeom prst="line">
              <a:avLst/>
            </a:prstGeom>
            <a:ln>
              <a:solidFill>
                <a:srgbClr val="4472C4"/>
              </a:solidFill>
              <a:prstDash val="sysDash"/>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4145751" y="2044519"/>
              <a:ext cx="6096000" cy="1027397"/>
            </a:xfrm>
            <a:prstGeom prst="rect">
              <a:avLst/>
            </a:prstGeom>
          </p:spPr>
          <p:txBody>
            <a:bodyPr>
              <a:spAutoFit/>
            </a:bodyPr>
            <a:lstStyle/>
            <a:p>
              <a:pPr marL="285750" indent="-285750">
                <a:lnSpc>
                  <a:spcPct val="150000"/>
                </a:lnSpc>
                <a:buFont typeface="Wingdings" panose="05000000000000000000" pitchFamily="2" charset="2"/>
                <a:buChar char="§"/>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Debt accumulation &amp; servicing, Economic diplomacy breakdown</a:t>
              </a:r>
            </a:p>
            <a:p>
              <a:pPr marL="285750" indent="-285750">
                <a:lnSpc>
                  <a:spcPct val="150000"/>
                </a:lnSpc>
                <a:buFont typeface="Wingdings" panose="05000000000000000000" pitchFamily="2" charset="2"/>
                <a:buChar char="§"/>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Poor human rights record,  Economic global isolation</a:t>
              </a:r>
            </a:p>
            <a:p>
              <a:pPr marL="285750" indent="-285750">
                <a:lnSpc>
                  <a:spcPct val="150000"/>
                </a:lnSpc>
                <a:buFont typeface="Wingdings" panose="05000000000000000000" pitchFamily="2" charset="2"/>
                <a:buChar char="§"/>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 macroeconomic environment dominated by military state-capture</a:t>
              </a:r>
            </a:p>
          </p:txBody>
        </p:sp>
      </p:grpSp>
      <p:grpSp>
        <p:nvGrpSpPr>
          <p:cNvPr id="31" name="Group 30"/>
          <p:cNvGrpSpPr/>
          <p:nvPr/>
        </p:nvGrpSpPr>
        <p:grpSpPr>
          <a:xfrm>
            <a:off x="515937" y="3312311"/>
            <a:ext cx="11121179" cy="1547616"/>
            <a:chOff x="172664" y="1784410"/>
            <a:chExt cx="11121179" cy="1547616"/>
          </a:xfrm>
        </p:grpSpPr>
        <p:grpSp>
          <p:nvGrpSpPr>
            <p:cNvPr id="32" name="Group 31"/>
            <p:cNvGrpSpPr/>
            <p:nvPr/>
          </p:nvGrpSpPr>
          <p:grpSpPr>
            <a:xfrm>
              <a:off x="10154078" y="1784410"/>
              <a:ext cx="1139765" cy="1547616"/>
              <a:chOff x="8829781" y="1784410"/>
              <a:chExt cx="1139765" cy="1547616"/>
            </a:xfrm>
          </p:grpSpPr>
          <p:sp>
            <p:nvSpPr>
              <p:cNvPr id="41" name="Pentagon 40"/>
              <p:cNvSpPr/>
              <p:nvPr/>
            </p:nvSpPr>
            <p:spPr>
              <a:xfrm>
                <a:off x="9295045" y="2103862"/>
                <a:ext cx="674501" cy="806824"/>
              </a:xfrm>
              <a:prstGeom prst="homePlate">
                <a:avLst/>
              </a:prstGeom>
              <a:solidFill>
                <a:srgbClr val="52B4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8437060" y="2177131"/>
                <a:ext cx="1547616" cy="762174"/>
              </a:xfrm>
              <a:prstGeom prst="rect">
                <a:avLst/>
              </a:prstGeom>
            </p:spPr>
          </p:pic>
        </p:grpSp>
        <p:grpSp>
          <p:nvGrpSpPr>
            <p:cNvPr id="33" name="Group 32"/>
            <p:cNvGrpSpPr/>
            <p:nvPr/>
          </p:nvGrpSpPr>
          <p:grpSpPr>
            <a:xfrm>
              <a:off x="172664" y="1881986"/>
              <a:ext cx="1264023" cy="1250576"/>
              <a:chOff x="172664" y="1881986"/>
              <a:chExt cx="1264023" cy="1250576"/>
            </a:xfrm>
          </p:grpSpPr>
          <p:sp>
            <p:nvSpPr>
              <p:cNvPr id="38" name="Oval 37"/>
              <p:cNvSpPr/>
              <p:nvPr/>
            </p:nvSpPr>
            <p:spPr>
              <a:xfrm>
                <a:off x="172664" y="1881986"/>
                <a:ext cx="1250576" cy="1250576"/>
              </a:xfrm>
              <a:prstGeom prst="ellipse">
                <a:avLst/>
              </a:prstGeom>
              <a:solidFill>
                <a:srgbClr val="52B4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02</a:t>
                </a:r>
              </a:p>
            </p:txBody>
          </p:sp>
          <p:sp>
            <p:nvSpPr>
              <p:cNvPr id="39" name="Rectangle 38"/>
              <p:cNvSpPr/>
              <p:nvPr/>
            </p:nvSpPr>
            <p:spPr>
              <a:xfrm>
                <a:off x="1113957" y="2103862"/>
                <a:ext cx="322730" cy="806824"/>
              </a:xfrm>
              <a:prstGeom prst="rect">
                <a:avLst/>
              </a:prstGeom>
              <a:solidFill>
                <a:srgbClr val="52B4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Rectangle 33"/>
            <p:cNvSpPr/>
            <p:nvPr/>
          </p:nvSpPr>
          <p:spPr>
            <a:xfrm>
              <a:off x="1505703" y="1950323"/>
              <a:ext cx="2454498" cy="1200329"/>
            </a:xfrm>
            <a:prstGeom prst="rect">
              <a:avLst/>
            </a:prstGeom>
          </p:spPr>
          <p:txBody>
            <a:bodyPr wrap="square">
              <a:spAutoFit/>
            </a:bodyPr>
            <a:lstStyle/>
            <a:p>
              <a:pPr lvl="0"/>
              <a:r>
                <a:rPr lang="en-US" b="1" dirty="0"/>
                <a:t>The Rise of Concerned Business Professionals and Economic Mutineers</a:t>
              </a:r>
              <a:endParaRPr lang="en-US" dirty="0"/>
            </a:p>
          </p:txBody>
        </p:sp>
        <p:cxnSp>
          <p:nvCxnSpPr>
            <p:cNvPr id="35" name="Straight Connector 34"/>
            <p:cNvCxnSpPr/>
            <p:nvPr/>
          </p:nvCxnSpPr>
          <p:spPr>
            <a:xfrm>
              <a:off x="3960892" y="1881986"/>
              <a:ext cx="0" cy="1399096"/>
            </a:xfrm>
            <a:prstGeom prst="line">
              <a:avLst/>
            </a:prstGeom>
            <a:ln>
              <a:solidFill>
                <a:srgbClr val="4472C4"/>
              </a:solidFill>
              <a:prstDash val="sysDash"/>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4145751" y="1993575"/>
              <a:ext cx="6096000" cy="1027397"/>
            </a:xfrm>
            <a:prstGeom prst="rect">
              <a:avLst/>
            </a:prstGeom>
          </p:spPr>
          <p:txBody>
            <a:bodyPr>
              <a:spAutoFit/>
            </a:bodyPr>
            <a:lstStyle/>
            <a:p>
              <a:pPr marL="285750" indent="-285750">
                <a:lnSpc>
                  <a:spcPct val="150000"/>
                </a:lnSpc>
                <a:buFont typeface="Wingdings" panose="05000000000000000000" pitchFamily="2" charset="2"/>
                <a:buChar char="§"/>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NESG was formally established</a:t>
              </a:r>
            </a:p>
            <a:p>
              <a:pPr marL="285750" indent="-285750">
                <a:lnSpc>
                  <a:spcPct val="150000"/>
                </a:lnSpc>
                <a:buFont typeface="Wingdings" panose="05000000000000000000" pitchFamily="2" charset="2"/>
                <a:buChar char="§"/>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Non-partisan, non-profit public-private dialogue think-tank</a:t>
              </a:r>
            </a:p>
            <a:p>
              <a:pPr marL="285750" indent="-285750">
                <a:lnSpc>
                  <a:spcPct val="150000"/>
                </a:lnSpc>
                <a:buFont typeface="Wingdings" panose="05000000000000000000" pitchFamily="2" charset="2"/>
                <a:buChar char="§"/>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Platform for dialogue was created</a:t>
              </a:r>
            </a:p>
          </p:txBody>
        </p:sp>
      </p:grpSp>
      <p:grpSp>
        <p:nvGrpSpPr>
          <p:cNvPr id="43" name="Group 42"/>
          <p:cNvGrpSpPr/>
          <p:nvPr/>
        </p:nvGrpSpPr>
        <p:grpSpPr>
          <a:xfrm>
            <a:off x="515937" y="5027729"/>
            <a:ext cx="11121179" cy="1598560"/>
            <a:chOff x="172664" y="1733466"/>
            <a:chExt cx="11121179" cy="1598560"/>
          </a:xfrm>
        </p:grpSpPr>
        <p:grpSp>
          <p:nvGrpSpPr>
            <p:cNvPr id="44" name="Group 43"/>
            <p:cNvGrpSpPr/>
            <p:nvPr/>
          </p:nvGrpSpPr>
          <p:grpSpPr>
            <a:xfrm>
              <a:off x="10154078" y="1784410"/>
              <a:ext cx="1139765" cy="1547616"/>
              <a:chOff x="8829781" y="1784410"/>
              <a:chExt cx="1139765" cy="1547616"/>
            </a:xfrm>
          </p:grpSpPr>
          <p:sp>
            <p:nvSpPr>
              <p:cNvPr id="59" name="Pentagon 58"/>
              <p:cNvSpPr/>
              <p:nvPr/>
            </p:nvSpPr>
            <p:spPr>
              <a:xfrm>
                <a:off x="9295045" y="2103862"/>
                <a:ext cx="674501" cy="806824"/>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5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8437060" y="2177131"/>
                <a:ext cx="1547616" cy="762174"/>
              </a:xfrm>
              <a:prstGeom prst="rect">
                <a:avLst/>
              </a:prstGeom>
            </p:spPr>
          </p:pic>
        </p:grpSp>
        <p:grpSp>
          <p:nvGrpSpPr>
            <p:cNvPr id="45" name="Group 44"/>
            <p:cNvGrpSpPr/>
            <p:nvPr/>
          </p:nvGrpSpPr>
          <p:grpSpPr>
            <a:xfrm>
              <a:off x="172664" y="1733466"/>
              <a:ext cx="1714126" cy="1547616"/>
              <a:chOff x="172664" y="1733466"/>
              <a:chExt cx="1714126" cy="1547616"/>
            </a:xfrm>
          </p:grpSpPr>
          <p:sp>
            <p:nvSpPr>
              <p:cNvPr id="52" name="Oval 51"/>
              <p:cNvSpPr/>
              <p:nvPr/>
            </p:nvSpPr>
            <p:spPr>
              <a:xfrm>
                <a:off x="172664" y="1881986"/>
                <a:ext cx="1250576" cy="12505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03</a:t>
                </a:r>
              </a:p>
            </p:txBody>
          </p:sp>
          <p:sp>
            <p:nvSpPr>
              <p:cNvPr id="53" name="Rectangle 52"/>
              <p:cNvSpPr/>
              <p:nvPr/>
            </p:nvSpPr>
            <p:spPr>
              <a:xfrm>
                <a:off x="1113957" y="2103862"/>
                <a:ext cx="322730" cy="806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31895" y="2126187"/>
                <a:ext cx="1547616" cy="762174"/>
              </a:xfrm>
              <a:prstGeom prst="rect">
                <a:avLst/>
              </a:prstGeom>
            </p:spPr>
          </p:pic>
        </p:grpSp>
        <p:sp>
          <p:nvSpPr>
            <p:cNvPr id="46" name="Rectangle 45"/>
            <p:cNvSpPr/>
            <p:nvPr/>
          </p:nvSpPr>
          <p:spPr>
            <a:xfrm>
              <a:off x="1567681" y="2093347"/>
              <a:ext cx="2392520" cy="923330"/>
            </a:xfrm>
            <a:prstGeom prst="rect">
              <a:avLst/>
            </a:prstGeom>
          </p:spPr>
          <p:txBody>
            <a:bodyPr wrap="square">
              <a:spAutoFit/>
            </a:bodyPr>
            <a:lstStyle/>
            <a:p>
              <a:pPr lvl="0"/>
              <a:r>
                <a:rPr lang="en-US" b="1" dirty="0"/>
                <a:t>The Convergence that created the Nigerian Economic Summit</a:t>
              </a:r>
            </a:p>
          </p:txBody>
        </p:sp>
        <p:cxnSp>
          <p:nvCxnSpPr>
            <p:cNvPr id="47" name="Straight Connector 46"/>
            <p:cNvCxnSpPr/>
            <p:nvPr/>
          </p:nvCxnSpPr>
          <p:spPr>
            <a:xfrm>
              <a:off x="3961563" y="1881986"/>
              <a:ext cx="0" cy="1399096"/>
            </a:xfrm>
            <a:prstGeom prst="line">
              <a:avLst/>
            </a:prstGeom>
            <a:ln>
              <a:solidFill>
                <a:srgbClr val="4472C4"/>
              </a:solidFill>
              <a:prstDash val="sysDash"/>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4148672" y="1906252"/>
              <a:ext cx="5474147" cy="1350563"/>
            </a:xfrm>
            <a:prstGeom prst="rect">
              <a:avLst/>
            </a:prstGeom>
          </p:spPr>
          <p:txBody>
            <a:bodyPr wrap="square">
              <a:spAutoFit/>
            </a:bodyPr>
            <a:lstStyle/>
            <a:p>
              <a:pPr marL="285750" lvl="0" indent="-285750">
                <a:lnSpc>
                  <a:spcPct val="150000"/>
                </a:lnSpc>
                <a:buFont typeface="Wingdings" panose="05000000000000000000" pitchFamily="2" charset="2"/>
                <a:buChar char="§"/>
              </a:pPr>
              <a:r>
                <a:rPr lang="en-US" sz="1400" dirty="0">
                  <a:solidFill>
                    <a:prstClr val="black">
                      <a:lumMod val="75000"/>
                      <a:lumOff val="25000"/>
                    </a:prstClr>
                  </a:solidFill>
                  <a:latin typeface="Open Sans" panose="020B0606030504020204" pitchFamily="34" charset="0"/>
                  <a:ea typeface="Open Sans" panose="020B0606030504020204" pitchFamily="34" charset="0"/>
                  <a:cs typeface="Open Sans" panose="020B0606030504020204" pitchFamily="34" charset="0"/>
                </a:rPr>
                <a:t>1993, appointment of EAO </a:t>
              </a:r>
              <a:r>
                <a:rPr lang="en-US" sz="1400" dirty="0" err="1">
                  <a:solidFill>
                    <a:prstClr val="black">
                      <a:lumMod val="75000"/>
                      <a:lumOff val="25000"/>
                    </a:prstClr>
                  </a:solidFill>
                  <a:latin typeface="Open Sans" panose="020B0606030504020204" pitchFamily="34" charset="0"/>
                  <a:ea typeface="Open Sans" panose="020B0606030504020204" pitchFamily="34" charset="0"/>
                  <a:cs typeface="Open Sans" panose="020B0606030504020204" pitchFamily="34" charset="0"/>
                </a:rPr>
                <a:t>Shonekan</a:t>
              </a:r>
              <a:r>
                <a:rPr lang="en-US" sz="1400" dirty="0">
                  <a:solidFill>
                    <a:prstClr val="black">
                      <a:lumMod val="75000"/>
                      <a:lumOff val="25000"/>
                    </a:prstClr>
                  </a:solidFill>
                  <a:latin typeface="Open Sans" panose="020B0606030504020204" pitchFamily="34" charset="0"/>
                  <a:ea typeface="Open Sans" panose="020B0606030504020204" pitchFamily="34" charset="0"/>
                  <a:cs typeface="Open Sans" panose="020B0606030504020204" pitchFamily="34" charset="0"/>
                </a:rPr>
                <a:t> as Chairman</a:t>
              </a:r>
            </a:p>
            <a:p>
              <a:pPr marL="285750" lvl="0" indent="-285750">
                <a:lnSpc>
                  <a:spcPct val="150000"/>
                </a:lnSpc>
                <a:buFont typeface="Wingdings" panose="05000000000000000000" pitchFamily="2" charset="2"/>
                <a:buChar char="§"/>
              </a:pPr>
              <a:r>
                <a:rPr lang="en-US" sz="1400" dirty="0">
                  <a:solidFill>
                    <a:prstClr val="black">
                      <a:lumMod val="75000"/>
                      <a:lumOff val="25000"/>
                    </a:prstClr>
                  </a:solidFill>
                  <a:latin typeface="Open Sans" panose="020B0606030504020204" pitchFamily="34" charset="0"/>
                  <a:ea typeface="Open Sans" panose="020B0606030504020204" pitchFamily="34" charset="0"/>
                  <a:cs typeface="Open Sans" panose="020B0606030504020204" pitchFamily="34" charset="0"/>
                </a:rPr>
                <a:t>Lead to convergence of policy, political and solution streams</a:t>
              </a:r>
            </a:p>
            <a:p>
              <a:pPr marL="285750" lvl="0" indent="-285750">
                <a:lnSpc>
                  <a:spcPct val="150000"/>
                </a:lnSpc>
                <a:buFont typeface="Wingdings" panose="05000000000000000000" pitchFamily="2" charset="2"/>
                <a:buChar char="§"/>
              </a:pPr>
              <a:r>
                <a:rPr lang="en-US" sz="1400" dirty="0">
                  <a:solidFill>
                    <a:prstClr val="black">
                      <a:lumMod val="75000"/>
                      <a:lumOff val="25000"/>
                    </a:prstClr>
                  </a:solidFill>
                  <a:latin typeface="Open Sans" panose="020B0606030504020204" pitchFamily="34" charset="0"/>
                  <a:ea typeface="Open Sans" panose="020B0606030504020204" pitchFamily="34" charset="0"/>
                  <a:cs typeface="Open Sans" panose="020B0606030504020204" pitchFamily="34" charset="0"/>
                </a:rPr>
                <a:t>Gathering of concerned business professionals</a:t>
              </a:r>
            </a:p>
            <a:p>
              <a:pPr marL="285750" lvl="0" indent="-285750">
                <a:lnSpc>
                  <a:spcPct val="150000"/>
                </a:lnSpc>
                <a:buFont typeface="Wingdings" panose="05000000000000000000" pitchFamily="2" charset="2"/>
                <a:buChar char="§"/>
              </a:pPr>
              <a:endParaRPr lang="en-US" sz="1400" dirty="0">
                <a:solidFill>
                  <a:prstClr val="black">
                    <a:lumMod val="75000"/>
                    <a:lumOff val="25000"/>
                  </a:prstClr>
                </a:solidFill>
                <a:latin typeface="Open Sans" panose="020B0606030504020204" pitchFamily="34" charset="0"/>
                <a:ea typeface="Open Sans" panose="020B0606030504020204" pitchFamily="34" charset="0"/>
                <a:cs typeface="Open Sans" panose="020B0606030504020204" pitchFamily="34" charset="0"/>
              </a:endParaRPr>
            </a:p>
          </p:txBody>
        </p:sp>
      </p:grpSp>
      <p:pic>
        <p:nvPicPr>
          <p:cNvPr id="61" name="Picture 6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61721" y="3654088"/>
            <a:ext cx="1547616" cy="762174"/>
          </a:xfrm>
          <a:prstGeom prst="rect">
            <a:avLst/>
          </a:prstGeom>
        </p:spPr>
      </p:pic>
    </p:spTree>
    <p:extLst>
      <p:ext uri="{BB962C8B-B14F-4D97-AF65-F5344CB8AC3E}">
        <p14:creationId xmlns:p14="http://schemas.microsoft.com/office/powerpoint/2010/main" val="15025852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79CB86-6555-8540-B835-C4D897F2BE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3611"/>
            <a:ext cx="12192000" cy="6150778"/>
          </a:xfrm>
          <a:prstGeom prst="rect">
            <a:avLst/>
          </a:prstGeom>
        </p:spPr>
      </p:pic>
    </p:spTree>
    <p:extLst>
      <p:ext uri="{BB962C8B-B14F-4D97-AF65-F5344CB8AC3E}">
        <p14:creationId xmlns:p14="http://schemas.microsoft.com/office/powerpoint/2010/main" val="41064792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5693068"/>
            <a:ext cx="8330492" cy="9086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A648C0A3-B202-46B7-9D28-C3C116EDC9B6}"/>
              </a:ext>
            </a:extLst>
          </p:cNvPr>
          <p:cNvSpPr txBox="1"/>
          <p:nvPr/>
        </p:nvSpPr>
        <p:spPr>
          <a:xfrm>
            <a:off x="504618" y="221669"/>
            <a:ext cx="7825874" cy="584775"/>
          </a:xfrm>
          <a:prstGeom prst="rect">
            <a:avLst/>
          </a:prstGeom>
          <a:noFill/>
        </p:spPr>
        <p:txBody>
          <a:bodyPr wrap="square" lIns="0" rIns="0" rtlCol="0">
            <a:spAutoFit/>
          </a:bodyPr>
          <a:lstStyle/>
          <a:p>
            <a:r>
              <a:rPr lang="en-US" sz="3200" b="1" dirty="0">
                <a:solidFill>
                  <a:srgbClr val="1E71B8"/>
                </a:solidFill>
                <a:latin typeface="Open Sans" panose="020B0606030504020204" pitchFamily="34" charset="0"/>
                <a:ea typeface="Open Sans" panose="020B0606030504020204" pitchFamily="34" charset="0"/>
                <a:cs typeface="Open Sans" panose="020B0606030504020204" pitchFamily="34" charset="0"/>
              </a:rPr>
              <a:t>THE KEY AREAS OF THE NESG IMPACT</a:t>
            </a:r>
          </a:p>
        </p:txBody>
      </p:sp>
      <p:sp>
        <p:nvSpPr>
          <p:cNvPr id="9" name="Rectangle 8">
            <a:extLst>
              <a:ext uri="{FF2B5EF4-FFF2-40B4-BE49-F238E27FC236}">
                <a16:creationId xmlns:a16="http://schemas.microsoft.com/office/drawing/2014/main" id="{7B04DC11-E80A-4C38-AB48-90F14457F017}"/>
              </a:ext>
            </a:extLst>
          </p:cNvPr>
          <p:cNvSpPr/>
          <p:nvPr/>
        </p:nvSpPr>
        <p:spPr>
          <a:xfrm>
            <a:off x="504618" y="175950"/>
            <a:ext cx="1841500" cy="45719"/>
          </a:xfrm>
          <a:prstGeom prst="rect">
            <a:avLst/>
          </a:prstGeom>
          <a:solidFill>
            <a:srgbClr val="0070C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9900"/>
              </a:solidFill>
            </a:endParaRPr>
          </a:p>
        </p:txBody>
      </p:sp>
      <p:pic>
        <p:nvPicPr>
          <p:cNvPr id="28" name="Picture 27">
            <a:extLst>
              <a:ext uri="{FF2B5EF4-FFF2-40B4-BE49-F238E27FC236}">
                <a16:creationId xmlns:a16="http://schemas.microsoft.com/office/drawing/2014/main" id="{4EAB04B3-91E9-480B-80EE-7DC6365E4FE4}"/>
              </a:ext>
            </a:extLst>
          </p:cNvPr>
          <p:cNvPicPr>
            <a:picLocks noChangeAspect="1"/>
          </p:cNvPicPr>
          <p:nvPr/>
        </p:nvPicPr>
        <p:blipFill rotWithShape="1">
          <a:blip r:embed="rId3"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6176" t="49541" r="18966" b="11824"/>
          <a:stretch/>
        </p:blipFill>
        <p:spPr>
          <a:xfrm>
            <a:off x="10609231" y="33625"/>
            <a:ext cx="1434136" cy="854268"/>
          </a:xfrm>
          <a:prstGeom prst="rect">
            <a:avLst/>
          </a:prstGeom>
        </p:spPr>
      </p:pic>
      <p:sp>
        <p:nvSpPr>
          <p:cNvPr id="3" name="Rectangle 2"/>
          <p:cNvSpPr/>
          <p:nvPr/>
        </p:nvSpPr>
        <p:spPr>
          <a:xfrm>
            <a:off x="74950" y="1806712"/>
            <a:ext cx="3988611" cy="3754874"/>
          </a:xfrm>
          <a:prstGeom prst="rect">
            <a:avLst/>
          </a:prstGeom>
        </p:spPr>
        <p:txBody>
          <a:bodyPr wrap="square">
            <a:spAutoFit/>
          </a:bodyPr>
          <a:lstStyle/>
          <a:p>
            <a:pPr marL="285750" lvl="0" indent="-285750">
              <a:buFont typeface="Arial" panose="020B0604020202020204" pitchFamily="34" charset="0"/>
              <a:buChar char="•"/>
            </a:pPr>
            <a:r>
              <a:rPr lang="en-GB"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Establishment of the National Economic Scorecard as the foundation for setting the Agenda for the Economic Summits, hence, institutionalising evidence-based policymaking framework into the National Economic Agenda development process;</a:t>
            </a:r>
          </a:p>
          <a:p>
            <a:pPr marL="285750" lvl="0" indent="-285750">
              <a:buFont typeface="Arial" panose="020B0604020202020204" pitchFamily="34" charset="0"/>
              <a:buChar char="•"/>
            </a:pPr>
            <a:endPar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285750" lvl="0" indent="-285750">
              <a:buFont typeface="Arial" panose="020B0604020202020204" pitchFamily="34" charset="0"/>
              <a:buChar char="•"/>
            </a:pPr>
            <a:r>
              <a:rPr lang="en-GB"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The birth of Vision 2010, this became the basis for the formulating all future National Development Plans and Economic Agendas;</a:t>
            </a:r>
          </a:p>
          <a:p>
            <a:pPr marL="285750" lvl="0" indent="-285750">
              <a:buFont typeface="Arial" panose="020B0604020202020204" pitchFamily="34" charset="0"/>
              <a:buChar char="•"/>
            </a:pPr>
            <a:endPar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285750" lvl="0" indent="-285750">
              <a:buFont typeface="Arial" panose="020B0604020202020204" pitchFamily="34" charset="0"/>
              <a:buChar char="•"/>
            </a:pPr>
            <a:r>
              <a:rPr lang="en-GB"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The NESG design the reform Agenda and the role of the Public and Private Sector for </a:t>
            </a:r>
            <a:r>
              <a:rPr lang="en-GB" sz="14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Education, Stabilisation, Privatisation, Deregulation, </a:t>
            </a:r>
            <a:r>
              <a:rPr lang="en-GB" sz="1400" i="1"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Infrastructurisation</a:t>
            </a:r>
            <a:r>
              <a:rPr lang="en-GB" sz="14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and Democratisation;</a:t>
            </a:r>
            <a:endPar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Rectangle 9">
            <a:extLst>
              <a:ext uri="{FF2B5EF4-FFF2-40B4-BE49-F238E27FC236}">
                <a16:creationId xmlns:a16="http://schemas.microsoft.com/office/drawing/2014/main" id="{56AEA325-24BF-4FF1-8085-6E0D627C5CDC}"/>
              </a:ext>
            </a:extLst>
          </p:cNvPr>
          <p:cNvSpPr/>
          <p:nvPr/>
        </p:nvSpPr>
        <p:spPr>
          <a:xfrm>
            <a:off x="295565" y="1449741"/>
            <a:ext cx="3856444" cy="104931"/>
          </a:xfrm>
          <a:prstGeom prst="rect">
            <a:avLst/>
          </a:prstGeom>
          <a:solidFill>
            <a:srgbClr val="1E71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E2F76A0-9B6E-4639-95B5-D8CA2A058B2F}"/>
              </a:ext>
            </a:extLst>
          </p:cNvPr>
          <p:cNvSpPr/>
          <p:nvPr/>
        </p:nvSpPr>
        <p:spPr>
          <a:xfrm>
            <a:off x="4199177" y="1449741"/>
            <a:ext cx="3860008" cy="104931"/>
          </a:xfrm>
          <a:prstGeom prst="rect">
            <a:avLst/>
          </a:prstGeom>
          <a:solidFill>
            <a:srgbClr val="52B4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380CA8E-C14B-4BA0-9C71-9A8B2D672292}"/>
              </a:ext>
            </a:extLst>
          </p:cNvPr>
          <p:cNvSpPr/>
          <p:nvPr/>
        </p:nvSpPr>
        <p:spPr>
          <a:xfrm>
            <a:off x="8105928" y="1449741"/>
            <a:ext cx="3877019" cy="104931"/>
          </a:xfrm>
          <a:prstGeom prst="rect">
            <a:avLst/>
          </a:prstGeom>
          <a:solidFill>
            <a:srgbClr val="1E71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4152009" y="1806712"/>
            <a:ext cx="3818729" cy="3754874"/>
          </a:xfrm>
          <a:prstGeom prst="rect">
            <a:avLst/>
          </a:prstGeom>
        </p:spPr>
        <p:txBody>
          <a:bodyPr wrap="square">
            <a:spAutoFit/>
          </a:bodyPr>
          <a:lstStyle/>
          <a:p>
            <a:pPr marL="285750" lvl="0" indent="-285750">
              <a:buFont typeface="Arial" panose="020B0604020202020204" pitchFamily="34" charset="0"/>
              <a:buChar char="•"/>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The revocation of the decree that paved the way for Central Bank of Nigeria autonomy was recommended in 1998.</a:t>
            </a:r>
          </a:p>
          <a:p>
            <a:pPr marL="285750" lvl="0" indent="-285750">
              <a:buFont typeface="Arial" panose="020B0604020202020204" pitchFamily="34" charset="0"/>
              <a:buChar char="•"/>
            </a:pPr>
            <a:endPar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285750" lvl="0" indent="-285750">
              <a:buFont typeface="Arial" panose="020B0604020202020204" pitchFamily="34" charset="0"/>
              <a:buChar char="•"/>
            </a:pPr>
            <a:r>
              <a:rPr lang="en-GB"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The Nigerian Economic Summit as an idea had transcended 4 Heads of State and formed a vital element of the expanding Nigeria civic space. It gained a significant amount of trust capital and equity as being a “credible and vital platform for driving crucial national economic reform discourse” and emerging as a “neutral national partner” that transcended political/business interests in the reform of the Nigerian Economy for the national public interest.</a:t>
            </a:r>
            <a:endPar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1" name="Rectangle 30"/>
          <p:cNvSpPr/>
          <p:nvPr/>
        </p:nvSpPr>
        <p:spPr>
          <a:xfrm>
            <a:off x="8059185" y="1791321"/>
            <a:ext cx="3984181" cy="4832092"/>
          </a:xfrm>
          <a:prstGeom prst="rect">
            <a:avLst/>
          </a:prstGeom>
        </p:spPr>
        <p:txBody>
          <a:bodyPr wrap="square">
            <a:spAutoFit/>
          </a:bodyPr>
          <a:lstStyle/>
          <a:p>
            <a:pPr marL="285750" lvl="0" indent="-285750">
              <a:buFont typeface="Arial" panose="020B0604020202020204" pitchFamily="34" charset="0"/>
              <a:buChar char="•"/>
            </a:pPr>
            <a:r>
              <a:rPr lang="en-GB"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The NESG established economic policy analysis as a fundamental discipline in National Development Planning and Vision Making and trail blazed the era of National Visioning Frameworks in the country;</a:t>
            </a:r>
          </a:p>
          <a:p>
            <a:pPr marL="285750" lvl="0" indent="-285750">
              <a:buFont typeface="Arial" panose="020B0604020202020204" pitchFamily="34" charset="0"/>
              <a:buChar char="•"/>
            </a:pPr>
            <a:endPar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285750" lvl="0" indent="-285750">
              <a:buFont typeface="Arial" panose="020B0604020202020204" pitchFamily="34" charset="0"/>
              <a:buChar char="•"/>
            </a:pPr>
            <a:r>
              <a:rPr lang="en-GB"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The NESG established global benchmarking discipline as the premise for National Economic Scorecard measurements, reviews and assessments;</a:t>
            </a:r>
          </a:p>
          <a:p>
            <a:pPr marL="285750" lvl="0" indent="-285750">
              <a:buFont typeface="Arial" panose="020B0604020202020204" pitchFamily="34" charset="0"/>
              <a:buChar char="•"/>
            </a:pPr>
            <a:endPar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285750" lvl="0" indent="-285750">
              <a:buFont typeface="Arial" panose="020B0604020202020204" pitchFamily="34" charset="0"/>
              <a:buChar char="•"/>
            </a:pPr>
            <a:r>
              <a:rPr lang="en-GB"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The NESG established the Technical Working Groups based on a “Paying to Serve” culture in which NESG members invest their time, resources and capabilities in advancing the public/national interest. Till date, The TWG serve as the engine room for the NESG operations and core group that engages in the follow-up commitments established in NES#1.</a:t>
            </a:r>
            <a:endPar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33" name="Straight Connector 32"/>
          <p:cNvCxnSpPr/>
          <p:nvPr/>
        </p:nvCxnSpPr>
        <p:spPr>
          <a:xfrm>
            <a:off x="4152009" y="2409905"/>
            <a:ext cx="0" cy="3001544"/>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8091397" y="2409905"/>
            <a:ext cx="0" cy="3001544"/>
          </a:xfrm>
          <a:prstGeom prst="line">
            <a:avLst/>
          </a:prstGeom>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74950" y="5706004"/>
            <a:ext cx="8255542" cy="882742"/>
          </a:xfrm>
          <a:prstGeom prst="rect">
            <a:avLst/>
          </a:prstGeom>
        </p:spPr>
        <p:txBody>
          <a:bodyPr wrap="square">
            <a:spAutoFit/>
          </a:bodyPr>
          <a:lstStyle/>
          <a:p>
            <a:pPr>
              <a:lnSpc>
                <a:spcPct val="107000"/>
              </a:lnSpc>
              <a:spcAft>
                <a:spcPts val="800"/>
              </a:spcAft>
            </a:pPr>
            <a:r>
              <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Key Wins of the Infancy Phase: </a:t>
            </a:r>
            <a:r>
              <a:rPr lang="en-GB"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t>A laid foundation for the far-reaching legislative and regulatory change in </a:t>
            </a:r>
            <a:r>
              <a:rPr lang="en-GB" sz="1600" i="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Stabilisation, Privatisation, Deregulation, </a:t>
            </a:r>
            <a:r>
              <a:rPr lang="en-GB" sz="1600" i="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Infrastructurisation</a:t>
            </a:r>
            <a:r>
              <a:rPr lang="en-GB" sz="1600" i="1" dirty="0">
                <a:solidFill>
                  <a:schemeClr val="bg1"/>
                </a:solidFill>
                <a:latin typeface="Open Sans" panose="020B0606030504020204" pitchFamily="34" charset="0"/>
                <a:ea typeface="Open Sans" panose="020B0606030504020204" pitchFamily="34" charset="0"/>
                <a:cs typeface="Open Sans" panose="020B0606030504020204" pitchFamily="34" charset="0"/>
              </a:rPr>
              <a:t> &amp; Democratisation.</a:t>
            </a:r>
            <a:endParaRPr lang="en-US" dirty="0">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A648C0A3-B202-46B7-9D28-C3C116EDC9B6}"/>
              </a:ext>
            </a:extLst>
          </p:cNvPr>
          <p:cNvSpPr txBox="1"/>
          <p:nvPr/>
        </p:nvSpPr>
        <p:spPr>
          <a:xfrm>
            <a:off x="504618" y="669338"/>
            <a:ext cx="9793625" cy="400110"/>
          </a:xfrm>
          <a:prstGeom prst="rect">
            <a:avLst/>
          </a:prstGeom>
          <a:noFill/>
        </p:spPr>
        <p:txBody>
          <a:bodyPr wrap="square" lIns="0" rIns="0" rtlCol="0">
            <a:spAutoFit/>
          </a:bodyPr>
          <a:lstStyle/>
          <a:p>
            <a:r>
              <a:rPr lang="en-US" sz="2000" b="1" dirty="0">
                <a:solidFill>
                  <a:srgbClr val="52B47D"/>
                </a:solidFill>
                <a:latin typeface="Open Sans" panose="020B0606030504020204" pitchFamily="34" charset="0"/>
                <a:ea typeface="Open Sans" panose="020B0606030504020204" pitchFamily="34" charset="0"/>
                <a:cs typeface="Open Sans" panose="020B0606030504020204" pitchFamily="34" charset="0"/>
              </a:rPr>
              <a:t>THE INFANCY/CLOSED ECONOMY PHASE</a:t>
            </a:r>
          </a:p>
        </p:txBody>
      </p:sp>
    </p:spTree>
    <p:extLst>
      <p:ext uri="{BB962C8B-B14F-4D97-AF65-F5344CB8AC3E}">
        <p14:creationId xmlns:p14="http://schemas.microsoft.com/office/powerpoint/2010/main" val="8402388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7" name="Rectangle 26"/>
          <p:cNvSpPr/>
          <p:nvPr/>
        </p:nvSpPr>
        <p:spPr>
          <a:xfrm>
            <a:off x="8364512" y="5291528"/>
            <a:ext cx="3597639" cy="899410"/>
          </a:xfrm>
          <a:prstGeom prst="rect">
            <a:avLst/>
          </a:prstGeom>
          <a:solidFill>
            <a:srgbClr val="1975BC"/>
          </a:solidFill>
          <a:ln>
            <a:solidFill>
              <a:srgbClr val="1975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91A2B4E-4A80-A64C-9FF6-431D462F7D41}"/>
              </a:ext>
            </a:extLst>
          </p:cNvPr>
          <p:cNvSpPr/>
          <p:nvPr/>
        </p:nvSpPr>
        <p:spPr>
          <a:xfrm>
            <a:off x="3402769" y="4162079"/>
            <a:ext cx="7714540" cy="2246769"/>
          </a:xfrm>
          <a:prstGeom prst="rect">
            <a:avLst/>
          </a:prstGeom>
        </p:spPr>
        <p:txBody>
          <a:bodyPr wrap="square">
            <a:spAutoFit/>
          </a:bodyPr>
          <a:lstStyle/>
          <a:p>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This saw the </a:t>
            </a:r>
            <a:r>
              <a:rPr lang="en-US" sz="14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democratisation</a:t>
            </a: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 of the public institutions and the nature of the economic reforms of this era, several strategic institutions were created, and some existing ones expanded. </a:t>
            </a:r>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The National Council on Privatisation and the Bureau of Public Enterprises</a:t>
            </a: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Nigerian Investment Promotion Council and Commission</a:t>
            </a: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endPar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Constitution of the </a:t>
            </a:r>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Investment Climate Committee</a:t>
            </a: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 and the </a:t>
            </a:r>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National Competitiveness Committee</a:t>
            </a: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 to Create an Enabling Environment for doing business in Nigeria; </a:t>
            </a:r>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The Due Process Office</a:t>
            </a: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 was set to transform the opaque, closed and bureaucratic national system of procurement and contracting to one that met global best practice, translating into the </a:t>
            </a:r>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Bureau of Public Procurement</a:t>
            </a: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 by 2007</a:t>
            </a:r>
          </a:p>
        </p:txBody>
      </p:sp>
      <p:sp>
        <p:nvSpPr>
          <p:cNvPr id="4" name="TextBox 3">
            <a:extLst>
              <a:ext uri="{FF2B5EF4-FFF2-40B4-BE49-F238E27FC236}">
                <a16:creationId xmlns:a16="http://schemas.microsoft.com/office/drawing/2014/main" id="{EA966EC2-D962-DD41-B398-5C073D772C7A}"/>
              </a:ext>
            </a:extLst>
          </p:cNvPr>
          <p:cNvSpPr txBox="1"/>
          <p:nvPr/>
        </p:nvSpPr>
        <p:spPr>
          <a:xfrm>
            <a:off x="251194" y="216251"/>
            <a:ext cx="7705945" cy="1323439"/>
          </a:xfrm>
          <a:prstGeom prst="rect">
            <a:avLst/>
          </a:prstGeom>
          <a:noFill/>
        </p:spPr>
        <p:txBody>
          <a:bodyPr wrap="square" rtlCol="0">
            <a:spAutoFit/>
          </a:bodyPr>
          <a:lstStyle/>
          <a:p>
            <a:pPr>
              <a:defRPr/>
            </a:pPr>
            <a:r>
              <a:rPr lang="en-US" sz="4000" b="1" dirty="0">
                <a:solidFill>
                  <a:prstClr val="white"/>
                </a:solidFill>
                <a:latin typeface="Open Sans Extrabold" panose="020B0606030504020204" pitchFamily="34" charset="0"/>
                <a:ea typeface="Open Sans Extrabold" panose="020B0606030504020204" pitchFamily="34" charset="0"/>
                <a:cs typeface="Open Sans Extrabold" panose="020B0606030504020204" pitchFamily="34" charset="0"/>
              </a:rPr>
              <a:t>THE EARLY OPENING-UP PHASE (1999 – 2005)</a:t>
            </a:r>
          </a:p>
        </p:txBody>
      </p:sp>
      <p:sp>
        <p:nvSpPr>
          <p:cNvPr id="3" name="Rectangle 2">
            <a:extLst>
              <a:ext uri="{FF2B5EF4-FFF2-40B4-BE49-F238E27FC236}">
                <a16:creationId xmlns:a16="http://schemas.microsoft.com/office/drawing/2014/main" id="{391A2B4E-4A80-A64C-9FF6-431D462F7D41}"/>
              </a:ext>
            </a:extLst>
          </p:cNvPr>
          <p:cNvSpPr/>
          <p:nvPr/>
        </p:nvSpPr>
        <p:spPr>
          <a:xfrm>
            <a:off x="251193" y="1697325"/>
            <a:ext cx="11179263" cy="584775"/>
          </a:xfrm>
          <a:prstGeom prst="rect">
            <a:avLst/>
          </a:prstGeom>
        </p:spPr>
        <p:txBody>
          <a:bodyPr wrap="square">
            <a:spAutoFit/>
          </a:bodyPr>
          <a:lstStyle/>
          <a:p>
            <a:r>
              <a:rPr lang="en-US" sz="1600" dirty="0">
                <a:solidFill>
                  <a:prstClr val="white"/>
                </a:solidFill>
                <a:latin typeface="Open Sans" panose="020B0606030504020204" pitchFamily="34" charset="0"/>
                <a:ea typeface="Open Sans" panose="020B0606030504020204" pitchFamily="34" charset="0"/>
                <a:cs typeface="Open Sans" panose="020B0606030504020204" pitchFamily="34" charset="0"/>
              </a:rPr>
              <a:t>The newly democratically elected Federal Government devoted its first years in winning some Western support for strengthening Nigeria's nascent democracy</a:t>
            </a:r>
          </a:p>
        </p:txBody>
      </p:sp>
      <p:sp>
        <p:nvSpPr>
          <p:cNvPr id="5" name="Rectangle 4">
            <a:extLst>
              <a:ext uri="{FF2B5EF4-FFF2-40B4-BE49-F238E27FC236}">
                <a16:creationId xmlns:a16="http://schemas.microsoft.com/office/drawing/2014/main" id="{391A2B4E-4A80-A64C-9FF6-431D462F7D41}"/>
              </a:ext>
            </a:extLst>
          </p:cNvPr>
          <p:cNvSpPr/>
          <p:nvPr/>
        </p:nvSpPr>
        <p:spPr>
          <a:xfrm>
            <a:off x="3412018" y="2440225"/>
            <a:ext cx="7714540" cy="1169551"/>
          </a:xfrm>
          <a:prstGeom prst="rect">
            <a:avLst/>
          </a:prstGeom>
        </p:spPr>
        <p:txBody>
          <a:bodyPr wrap="square">
            <a:spAutoFit/>
          </a:bodyPr>
          <a:lstStyle/>
          <a:p>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Government developed a focused Medium Term Economic Agenda called</a:t>
            </a:r>
            <a:r>
              <a:rPr lang="en-US" sz="1400" i="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“National Economic Empowerment Development Strategy</a:t>
            </a:r>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 (NEEDS), which was cascaded across all 36 States of the Federal Republic of Nigeria into State Development Plans called, </a:t>
            </a:r>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“State Economic Empowerment Development Strategy” </a:t>
            </a: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(SEEDS). </a:t>
            </a:r>
          </a:p>
          <a:p>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And the “</a:t>
            </a:r>
            <a:r>
              <a:rPr lang="en-US" sz="1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Local Government Empowerment &amp; Development Strategy”</a:t>
            </a: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 (LEEDS).</a:t>
            </a:r>
          </a:p>
        </p:txBody>
      </p:sp>
      <p:sp>
        <p:nvSpPr>
          <p:cNvPr id="2" name="Rectangle 1"/>
          <p:cNvSpPr/>
          <p:nvPr/>
        </p:nvSpPr>
        <p:spPr>
          <a:xfrm>
            <a:off x="370287" y="1548827"/>
            <a:ext cx="3611702" cy="913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806122" y="2468249"/>
            <a:ext cx="1941419" cy="1574149"/>
          </a:xfrm>
          <a:prstGeom prst="rect">
            <a:avLst/>
          </a:prstGeom>
        </p:spPr>
        <p:txBody>
          <a:bodyPr wrap="square">
            <a:spAutoFit/>
          </a:bodyPr>
          <a:lstStyle/>
          <a:p>
            <a:pPr>
              <a:lnSpc>
                <a:spcPct val="107000"/>
              </a:lnSpc>
              <a:spcBef>
                <a:spcPts val="200"/>
              </a:spcBef>
            </a:pPr>
            <a:r>
              <a:rPr lang="en-GB" b="1" dirty="0">
                <a:solidFill>
                  <a:schemeClr val="bg1"/>
                </a:solidFill>
                <a:latin typeface="Open Sans" panose="020B0606030504020204" pitchFamily="34" charset="0"/>
                <a:ea typeface="Open Sans" panose="020B0606030504020204" pitchFamily="34" charset="0"/>
                <a:cs typeface="Open Sans" panose="020B0606030504020204" pitchFamily="34" charset="0"/>
              </a:rPr>
              <a:t>Era of Structural Reforms an Economic Growth</a:t>
            </a:r>
            <a:endParaRPr lang="en-US" b="1" dirty="0">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7" name="Rectangle 6"/>
          <p:cNvSpPr/>
          <p:nvPr/>
        </p:nvSpPr>
        <p:spPr>
          <a:xfrm>
            <a:off x="319576" y="2468249"/>
            <a:ext cx="1424066" cy="1197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srgbClr val="1E71B8"/>
                </a:solidFill>
              </a:rPr>
              <a:t>O1</a:t>
            </a:r>
          </a:p>
        </p:txBody>
      </p:sp>
      <p:grpSp>
        <p:nvGrpSpPr>
          <p:cNvPr id="23" name="Group 22"/>
          <p:cNvGrpSpPr/>
          <p:nvPr/>
        </p:nvGrpSpPr>
        <p:grpSpPr>
          <a:xfrm>
            <a:off x="1211466" y="2872005"/>
            <a:ext cx="427245" cy="433738"/>
            <a:chOff x="1211466" y="2872005"/>
            <a:chExt cx="427245" cy="433738"/>
          </a:xfrm>
        </p:grpSpPr>
        <p:sp>
          <p:nvSpPr>
            <p:cNvPr id="8" name="Chevron 7"/>
            <p:cNvSpPr/>
            <p:nvPr/>
          </p:nvSpPr>
          <p:spPr>
            <a:xfrm>
              <a:off x="1211466" y="2872005"/>
              <a:ext cx="244793" cy="433738"/>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Chevron 13"/>
            <p:cNvSpPr/>
            <p:nvPr/>
          </p:nvSpPr>
          <p:spPr>
            <a:xfrm>
              <a:off x="1393918" y="2872005"/>
              <a:ext cx="244793" cy="433738"/>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5" name="Rectangle 14"/>
          <p:cNvSpPr/>
          <p:nvPr/>
        </p:nvSpPr>
        <p:spPr>
          <a:xfrm>
            <a:off x="319576" y="4241821"/>
            <a:ext cx="1424066" cy="119725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srgbClr val="1E71B8"/>
                </a:solidFill>
              </a:rPr>
              <a:t>O2</a:t>
            </a:r>
          </a:p>
        </p:txBody>
      </p:sp>
      <p:sp>
        <p:nvSpPr>
          <p:cNvPr id="18" name="Rectangle 17"/>
          <p:cNvSpPr/>
          <p:nvPr/>
        </p:nvSpPr>
        <p:spPr>
          <a:xfrm>
            <a:off x="1817472" y="4162079"/>
            <a:ext cx="1750189" cy="981423"/>
          </a:xfrm>
          <a:prstGeom prst="rect">
            <a:avLst/>
          </a:prstGeom>
        </p:spPr>
        <p:txBody>
          <a:bodyPr wrap="square">
            <a:spAutoFit/>
          </a:bodyPr>
          <a:lstStyle/>
          <a:p>
            <a:pPr>
              <a:lnSpc>
                <a:spcPct val="107000"/>
              </a:lnSpc>
              <a:spcBef>
                <a:spcPts val="200"/>
              </a:spcBef>
            </a:pP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The NESG &amp; Reforming Institutions</a:t>
            </a:r>
            <a:endParaRPr lang="en-US" b="1" dirty="0">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p:txBody>
      </p:sp>
      <p:grpSp>
        <p:nvGrpSpPr>
          <p:cNvPr id="24" name="Group 23"/>
          <p:cNvGrpSpPr/>
          <p:nvPr/>
        </p:nvGrpSpPr>
        <p:grpSpPr>
          <a:xfrm>
            <a:off x="1180295" y="4624480"/>
            <a:ext cx="427245" cy="433738"/>
            <a:chOff x="1211466" y="2872005"/>
            <a:chExt cx="427245" cy="433738"/>
          </a:xfrm>
        </p:grpSpPr>
        <p:sp>
          <p:nvSpPr>
            <p:cNvPr id="25" name="Chevron 24"/>
            <p:cNvSpPr/>
            <p:nvPr/>
          </p:nvSpPr>
          <p:spPr>
            <a:xfrm>
              <a:off x="1211466" y="2872005"/>
              <a:ext cx="244793" cy="433738"/>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Chevron 25"/>
            <p:cNvSpPr/>
            <p:nvPr/>
          </p:nvSpPr>
          <p:spPr>
            <a:xfrm>
              <a:off x="1393918" y="2872005"/>
              <a:ext cx="244793" cy="433738"/>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693767517"/>
      </p:ext>
    </p:extLst>
  </p:cSld>
  <p:clrMapOvr>
    <a:masterClrMapping/>
  </p:clrMapOvr>
  <mc:AlternateContent xmlns:mc="http://schemas.openxmlformats.org/markup-compatibility/2006" xmlns:p14="http://schemas.microsoft.com/office/powerpoint/2010/main">
    <mc:Choice Requires="p14">
      <p:transition spd="slow" p14:dur="2000" advTm="1254"/>
    </mc:Choice>
    <mc:Fallback xmlns="">
      <p:transition spd="slow" advTm="1254"/>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9E1A254-B45D-4E6B-8639-F8C80103ECFF}"/>
              </a:ext>
            </a:extLst>
          </p:cNvPr>
          <p:cNvSpPr txBox="1"/>
          <p:nvPr/>
        </p:nvSpPr>
        <p:spPr>
          <a:xfrm>
            <a:off x="515937" y="405626"/>
            <a:ext cx="10302023" cy="430887"/>
          </a:xfrm>
          <a:prstGeom prst="rect">
            <a:avLst/>
          </a:prstGeom>
          <a:noFill/>
        </p:spPr>
        <p:txBody>
          <a:bodyPr wrap="square" lIns="0" tIns="0" rIns="0" bIns="0" rtlCol="0">
            <a:spAutoFit/>
          </a:bodyPr>
          <a:lstStyle/>
          <a:p>
            <a:r>
              <a:rPr lang="en-US" sz="28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BROAD SUMMARY OF THE NESG RECOMMENDATIONS</a:t>
            </a:r>
          </a:p>
        </p:txBody>
      </p:sp>
      <p:sp>
        <p:nvSpPr>
          <p:cNvPr id="30" name="Rectangle 29">
            <a:extLst>
              <a:ext uri="{FF2B5EF4-FFF2-40B4-BE49-F238E27FC236}">
                <a16:creationId xmlns:a16="http://schemas.microsoft.com/office/drawing/2014/main" id="{9BBB7300-299A-4173-BEE3-FE20BD542892}"/>
              </a:ext>
            </a:extLst>
          </p:cNvPr>
          <p:cNvSpPr/>
          <p:nvPr/>
        </p:nvSpPr>
        <p:spPr>
          <a:xfrm>
            <a:off x="515937" y="284914"/>
            <a:ext cx="1841500" cy="45719"/>
          </a:xfrm>
          <a:prstGeom prst="rect">
            <a:avLst/>
          </a:prstGeom>
          <a:solidFill>
            <a:srgbClr val="0070C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1E71B8"/>
                </a:solidFill>
              </a:ln>
              <a:solidFill>
                <a:srgbClr val="009900"/>
              </a:solidFill>
            </a:endParaRPr>
          </a:p>
        </p:txBody>
      </p:sp>
      <p:pic>
        <p:nvPicPr>
          <p:cNvPr id="37" name="Picture 36">
            <a:extLst>
              <a:ext uri="{FF2B5EF4-FFF2-40B4-BE49-F238E27FC236}">
                <a16:creationId xmlns:a16="http://schemas.microsoft.com/office/drawing/2014/main" id="{A073CFF6-5A54-4D5B-8709-25036D9DE4B6}"/>
              </a:ext>
            </a:extLst>
          </p:cNvPr>
          <p:cNvPicPr>
            <a:picLocks noChangeAspect="1"/>
          </p:cNvPicPr>
          <p:nvPr/>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6176" t="49541" r="18966" b="11824"/>
          <a:stretch/>
        </p:blipFill>
        <p:spPr>
          <a:xfrm>
            <a:off x="10667996" y="178021"/>
            <a:ext cx="1434136" cy="854268"/>
          </a:xfrm>
          <a:prstGeom prst="rect">
            <a:avLst/>
          </a:prstGeom>
        </p:spPr>
      </p:pic>
      <p:sp>
        <p:nvSpPr>
          <p:cNvPr id="49" name="TextBox 48">
            <a:extLst>
              <a:ext uri="{FF2B5EF4-FFF2-40B4-BE49-F238E27FC236}">
                <a16:creationId xmlns:a16="http://schemas.microsoft.com/office/drawing/2014/main" id="{E9E1A254-B45D-4E6B-8639-F8C80103ECFF}"/>
              </a:ext>
            </a:extLst>
          </p:cNvPr>
          <p:cNvSpPr txBox="1"/>
          <p:nvPr/>
        </p:nvSpPr>
        <p:spPr>
          <a:xfrm>
            <a:off x="6127136" y="1259894"/>
            <a:ext cx="6123291" cy="553998"/>
          </a:xfrm>
          <a:prstGeom prst="rect">
            <a:avLst/>
          </a:prstGeom>
          <a:noFill/>
        </p:spPr>
        <p:txBody>
          <a:bodyPr wrap="square" lIns="0" tIns="0" rIns="0" bIns="0" rtlCol="0">
            <a:spAutoFit/>
          </a:bodyPr>
          <a:lstStyle/>
          <a:p>
            <a:r>
              <a:rPr lang="en-GB" b="1" dirty="0">
                <a:solidFill>
                  <a:srgbClr val="52B47D"/>
                </a:solidFill>
                <a:latin typeface="Open Sans" panose="020B0606030504020204" pitchFamily="34" charset="0"/>
                <a:ea typeface="Open Sans" panose="020B0606030504020204" pitchFamily="34" charset="0"/>
                <a:cs typeface="Open Sans" panose="020B0606030504020204" pitchFamily="34" charset="0"/>
              </a:rPr>
              <a:t>NES#7 (2000)</a:t>
            </a:r>
            <a:r>
              <a:rPr lang="en-GB" dirty="0">
                <a:solidFill>
                  <a:srgbClr val="52B47D"/>
                </a:solidFill>
                <a:latin typeface="Open Sans" panose="020B0606030504020204" pitchFamily="34" charset="0"/>
                <a:ea typeface="Open Sans" panose="020B0606030504020204" pitchFamily="34" charset="0"/>
                <a:cs typeface="Open Sans" panose="020B0606030504020204" pitchFamily="34" charset="0"/>
              </a:rPr>
              <a:t>: “Breakthrough Economic Growth: An Action Plan” </a:t>
            </a:r>
            <a:endParaRPr lang="en-US" b="1" dirty="0">
              <a:solidFill>
                <a:srgbClr val="52B47D"/>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8" name="Rectangle 27"/>
          <p:cNvSpPr/>
          <p:nvPr/>
        </p:nvSpPr>
        <p:spPr>
          <a:xfrm>
            <a:off x="5984923" y="1927152"/>
            <a:ext cx="5962238" cy="1694695"/>
          </a:xfrm>
          <a:prstGeom prst="rect">
            <a:avLst/>
          </a:prstGeom>
        </p:spPr>
        <p:txBody>
          <a:bodyPr wrap="square">
            <a:spAutoFit/>
          </a:bodyPr>
          <a:lstStyle/>
          <a:p>
            <a:pPr marL="342900" marR="0" lvl="0" indent="-342900" algn="just">
              <a:lnSpc>
                <a:spcPct val="107000"/>
              </a:lnSpc>
              <a:spcBef>
                <a:spcPts val="0"/>
              </a:spcBef>
              <a:spcAft>
                <a:spcPts val="0"/>
              </a:spcAft>
              <a:buFont typeface="Wingdings" panose="05000000000000000000" pitchFamily="2" charset="2"/>
              <a:buChar char=""/>
            </a:pPr>
            <a:r>
              <a:rPr lang="en-GB"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Recommended that the Private sector be the engine of economic growth and public sector to enable, support and facilitate economic development; </a:t>
            </a:r>
            <a:endParaRPr lang="en-US" sz="16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gn="just">
              <a:lnSpc>
                <a:spcPct val="107000"/>
              </a:lnSpc>
              <a:spcBef>
                <a:spcPts val="0"/>
              </a:spcBef>
              <a:spcAft>
                <a:spcPts val="800"/>
              </a:spcAft>
              <a:buFont typeface="Wingdings" panose="05000000000000000000" pitchFamily="2" charset="2"/>
              <a:buChar char=""/>
            </a:pPr>
            <a:r>
              <a:rPr lang="en-GB"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Maximise oil wealth and use to develop non-oil economy; and refocusing of Refocus NIPC to become more facilitative and re-orientate other facilitative agencies (CAC, Customs, Immigration, NAFDAC)</a:t>
            </a:r>
            <a:endParaRPr lang="en-US" sz="16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50" name="TextBox 49">
            <a:extLst>
              <a:ext uri="{FF2B5EF4-FFF2-40B4-BE49-F238E27FC236}">
                <a16:creationId xmlns:a16="http://schemas.microsoft.com/office/drawing/2014/main" id="{E9E1A254-B45D-4E6B-8639-F8C80103ECFF}"/>
              </a:ext>
            </a:extLst>
          </p:cNvPr>
          <p:cNvSpPr txBox="1"/>
          <p:nvPr/>
        </p:nvSpPr>
        <p:spPr>
          <a:xfrm>
            <a:off x="38466" y="2629674"/>
            <a:ext cx="5168296" cy="830997"/>
          </a:xfrm>
          <a:prstGeom prst="rect">
            <a:avLst/>
          </a:prstGeom>
          <a:noFill/>
        </p:spPr>
        <p:txBody>
          <a:bodyPr wrap="square" lIns="0" tIns="0" rIns="0" bIns="0" rtlCol="0">
            <a:spAutoFit/>
          </a:bodyPr>
          <a:lstStyle/>
          <a:p>
            <a:pPr algn="r"/>
            <a:r>
              <a:rPr lang="en-US"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NES #8 (2001</a:t>
            </a:r>
            <a:r>
              <a:rPr lang="en-US"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p>
          <a:p>
            <a:pPr algn="r"/>
            <a:r>
              <a:rPr lang="en-US"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“Nigeria’s Economic Priorities: </a:t>
            </a:r>
          </a:p>
          <a:p>
            <a:pPr algn="r"/>
            <a:r>
              <a:rPr lang="en-US"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How Do We Deliver?” </a:t>
            </a:r>
          </a:p>
        </p:txBody>
      </p:sp>
      <p:sp>
        <p:nvSpPr>
          <p:cNvPr id="51" name="Rectangle 50"/>
          <p:cNvSpPr/>
          <p:nvPr/>
        </p:nvSpPr>
        <p:spPr>
          <a:xfrm>
            <a:off x="194872" y="3654646"/>
            <a:ext cx="5049181" cy="2386231"/>
          </a:xfrm>
          <a:prstGeom prst="rect">
            <a:avLst/>
          </a:prstGeom>
        </p:spPr>
        <p:txBody>
          <a:bodyPr wrap="square">
            <a:spAutoFit/>
          </a:bodyPr>
          <a:lstStyle/>
          <a:p>
            <a:pPr marR="0" lvl="0" algn="just">
              <a:lnSpc>
                <a:spcPct val="107000"/>
              </a:lnSpc>
              <a:spcBef>
                <a:spcPts val="0"/>
              </a:spcBef>
              <a:spcAft>
                <a:spcPts val="0"/>
              </a:spcAft>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Five growth drivers must be taken into account in fashioning out the action agenda for the future (job creation, security, social and physical infrastructure, sector reforms/</a:t>
            </a:r>
            <a:r>
              <a:rPr lang="en-US" sz="14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privatisation</a:t>
            </a: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and investment climate); </a:t>
            </a:r>
          </a:p>
          <a:p>
            <a:pPr marR="0" lvl="0" algn="just">
              <a:lnSpc>
                <a:spcPct val="107000"/>
              </a:lnSpc>
              <a:spcBef>
                <a:spcPts val="0"/>
              </a:spcBef>
              <a:spcAft>
                <a:spcPts val="0"/>
              </a:spcAft>
            </a:pPr>
            <a:endPar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R="0" lvl="0" algn="just">
              <a:lnSpc>
                <a:spcPct val="107000"/>
              </a:lnSpc>
              <a:spcBef>
                <a:spcPts val="0"/>
              </a:spcBef>
              <a:spcAft>
                <a:spcPts val="0"/>
              </a:spcAft>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An action plan must be able to demonstrate how it will impact on one or several of these drivers to be valid, and Strengthen private/public sector partnership with suggested new institutional arrangements to enhance the process.</a:t>
            </a:r>
          </a:p>
        </p:txBody>
      </p:sp>
      <p:sp>
        <p:nvSpPr>
          <p:cNvPr id="56" name="TextBox 55">
            <a:extLst>
              <a:ext uri="{FF2B5EF4-FFF2-40B4-BE49-F238E27FC236}">
                <a16:creationId xmlns:a16="http://schemas.microsoft.com/office/drawing/2014/main" id="{E9E1A254-B45D-4E6B-8639-F8C80103ECFF}"/>
              </a:ext>
            </a:extLst>
          </p:cNvPr>
          <p:cNvSpPr txBox="1"/>
          <p:nvPr/>
        </p:nvSpPr>
        <p:spPr>
          <a:xfrm>
            <a:off x="6164430" y="4158488"/>
            <a:ext cx="6123291" cy="276999"/>
          </a:xfrm>
          <a:prstGeom prst="rect">
            <a:avLst/>
          </a:prstGeom>
          <a:noFill/>
        </p:spPr>
        <p:txBody>
          <a:bodyPr wrap="square" lIns="0" tIns="0" rIns="0" bIns="0" rtlCol="0">
            <a:spAutoFit/>
          </a:bodyPr>
          <a:lstStyle/>
          <a:p>
            <a:r>
              <a:rPr lang="en-US" b="1" dirty="0">
                <a:solidFill>
                  <a:srgbClr val="1975BC"/>
                </a:solidFill>
                <a:latin typeface="Open Sans" panose="020B0606030504020204" pitchFamily="34" charset="0"/>
                <a:ea typeface="Open Sans" panose="020B0606030504020204" pitchFamily="34" charset="0"/>
                <a:cs typeface="Open Sans" panose="020B0606030504020204" pitchFamily="34" charset="0"/>
              </a:rPr>
              <a:t>NES#9 (2002) </a:t>
            </a:r>
            <a:r>
              <a:rPr lang="en-US" dirty="0">
                <a:solidFill>
                  <a:srgbClr val="1975BC"/>
                </a:solidFill>
                <a:latin typeface="Open Sans" panose="020B0606030504020204" pitchFamily="34" charset="0"/>
                <a:ea typeface="Open Sans" panose="020B0606030504020204" pitchFamily="34" charset="0"/>
                <a:cs typeface="Open Sans" panose="020B0606030504020204" pitchFamily="34" charset="0"/>
              </a:rPr>
              <a:t>Nigeria: Putting the Economy First</a:t>
            </a:r>
          </a:p>
        </p:txBody>
      </p:sp>
      <p:grpSp>
        <p:nvGrpSpPr>
          <p:cNvPr id="4" name="Group 3">
            <a:extLst>
              <a:ext uri="{FF2B5EF4-FFF2-40B4-BE49-F238E27FC236}">
                <a16:creationId xmlns:a16="http://schemas.microsoft.com/office/drawing/2014/main" id="{6B963669-4E60-4F33-AB48-CDB9AD318EAF}"/>
              </a:ext>
            </a:extLst>
          </p:cNvPr>
          <p:cNvGrpSpPr/>
          <p:nvPr/>
        </p:nvGrpSpPr>
        <p:grpSpPr>
          <a:xfrm>
            <a:off x="5528448" y="1032289"/>
            <a:ext cx="284313" cy="5608354"/>
            <a:chOff x="5528448" y="1032289"/>
            <a:chExt cx="284313" cy="5608354"/>
          </a:xfrm>
        </p:grpSpPr>
        <p:cxnSp>
          <p:nvCxnSpPr>
            <p:cNvPr id="6" name="Straight Connector 5"/>
            <p:cNvCxnSpPr/>
            <p:nvPr/>
          </p:nvCxnSpPr>
          <p:spPr>
            <a:xfrm>
              <a:off x="5666948" y="1032289"/>
              <a:ext cx="0" cy="5608354"/>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grpSp>
          <p:nvGrpSpPr>
            <p:cNvPr id="2" name="Group 1">
              <a:extLst>
                <a:ext uri="{FF2B5EF4-FFF2-40B4-BE49-F238E27FC236}">
                  <a16:creationId xmlns:a16="http://schemas.microsoft.com/office/drawing/2014/main" id="{2093497B-EA9F-4189-950B-B57C20580E6D}"/>
                </a:ext>
              </a:extLst>
            </p:cNvPr>
            <p:cNvGrpSpPr/>
            <p:nvPr/>
          </p:nvGrpSpPr>
          <p:grpSpPr>
            <a:xfrm>
              <a:off x="5528448" y="1243333"/>
              <a:ext cx="284313" cy="3186091"/>
              <a:chOff x="5528448" y="1243333"/>
              <a:chExt cx="284313" cy="3186091"/>
            </a:xfrm>
          </p:grpSpPr>
          <p:sp>
            <p:nvSpPr>
              <p:cNvPr id="29" name="Flowchart: Connector 28"/>
              <p:cNvSpPr/>
              <p:nvPr/>
            </p:nvSpPr>
            <p:spPr>
              <a:xfrm>
                <a:off x="5528448" y="1243333"/>
                <a:ext cx="276999" cy="276999"/>
              </a:xfrm>
              <a:prstGeom prst="flowChartConnector">
                <a:avLst/>
              </a:prstGeom>
              <a:solidFill>
                <a:srgbClr val="52B4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lowchart: Connector 54"/>
              <p:cNvSpPr/>
              <p:nvPr/>
            </p:nvSpPr>
            <p:spPr>
              <a:xfrm>
                <a:off x="5530522" y="2635999"/>
                <a:ext cx="276999" cy="276999"/>
              </a:xfrm>
              <a:prstGeom prst="flowChartConnector">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lowchart: Connector 56"/>
              <p:cNvSpPr/>
              <p:nvPr/>
            </p:nvSpPr>
            <p:spPr>
              <a:xfrm>
                <a:off x="5535762" y="4152425"/>
                <a:ext cx="276999" cy="276999"/>
              </a:xfrm>
              <a:prstGeom prst="flowChartConnector">
                <a:avLst/>
              </a:prstGeom>
              <a:solidFill>
                <a:srgbClr val="19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8" name="Rectangle 57"/>
          <p:cNvSpPr/>
          <p:nvPr/>
        </p:nvSpPr>
        <p:spPr>
          <a:xfrm>
            <a:off x="5984923" y="4490500"/>
            <a:ext cx="5962238" cy="2155718"/>
          </a:xfrm>
          <a:prstGeom prst="rect">
            <a:avLst/>
          </a:prstGeom>
        </p:spPr>
        <p:txBody>
          <a:bodyPr wrap="square">
            <a:spAutoFit/>
          </a:bodyPr>
          <a:lstStyle/>
          <a:p>
            <a:pPr marL="342900" marR="0" lvl="0" indent="-342900" algn="just">
              <a:lnSpc>
                <a:spcPct val="107000"/>
              </a:lnSpc>
              <a:spcBef>
                <a:spcPts val="0"/>
              </a:spcBef>
              <a:spcAft>
                <a:spcPts val="0"/>
              </a:spcAft>
              <a:buFont typeface="Wingdings" panose="05000000000000000000" pitchFamily="2" charset="2"/>
              <a:buChar char=""/>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Actions of every government official must be fully justified to the people in economic terms, not sentiments; Relentlessly pursue credible reforms with a long-term perspective; </a:t>
            </a:r>
          </a:p>
          <a:p>
            <a:pPr marL="342900" marR="0" lvl="0" indent="-342900" algn="just">
              <a:lnSpc>
                <a:spcPct val="107000"/>
              </a:lnSpc>
              <a:spcBef>
                <a:spcPts val="0"/>
              </a:spcBef>
              <a:spcAft>
                <a:spcPts val="0"/>
              </a:spcAft>
              <a:buFont typeface="Wingdings" panose="05000000000000000000" pitchFamily="2" charset="2"/>
              <a:buChar char=""/>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Priorities innovation and promotion of entrepreneurship to accelerate economic growth and development, and put in place appropriate measures to promote risk-taking and innovation; </a:t>
            </a:r>
          </a:p>
          <a:p>
            <a:pPr marL="342900" marR="0" lvl="0" indent="-342900" algn="just">
              <a:lnSpc>
                <a:spcPct val="107000"/>
              </a:lnSpc>
              <a:spcBef>
                <a:spcPts val="0"/>
              </a:spcBef>
              <a:spcAft>
                <a:spcPts val="0"/>
              </a:spcAft>
              <a:buFont typeface="Wingdings" panose="05000000000000000000" pitchFamily="2" charset="2"/>
              <a:buChar char=""/>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Involve the private sector in the design and implementation of strategies and </a:t>
            </a:r>
            <a:r>
              <a:rPr lang="en-US" sz="14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programmes</a:t>
            </a: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of the New Partnership for Africa’s Development (NEPAD).</a:t>
            </a:r>
          </a:p>
        </p:txBody>
      </p:sp>
    </p:spTree>
    <p:extLst>
      <p:ext uri="{BB962C8B-B14F-4D97-AF65-F5344CB8AC3E}">
        <p14:creationId xmlns:p14="http://schemas.microsoft.com/office/powerpoint/2010/main" val="36216691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9E1A254-B45D-4E6B-8639-F8C80103ECFF}"/>
              </a:ext>
            </a:extLst>
          </p:cNvPr>
          <p:cNvSpPr txBox="1"/>
          <p:nvPr/>
        </p:nvSpPr>
        <p:spPr>
          <a:xfrm>
            <a:off x="515937" y="405626"/>
            <a:ext cx="10302023" cy="430887"/>
          </a:xfrm>
          <a:prstGeom prst="rect">
            <a:avLst/>
          </a:prstGeom>
          <a:noFill/>
        </p:spPr>
        <p:txBody>
          <a:bodyPr wrap="square" lIns="0" tIns="0" rIns="0" bIns="0" rtlCol="0">
            <a:spAutoFit/>
          </a:bodyPr>
          <a:lstStyle/>
          <a:p>
            <a:r>
              <a:rPr lang="en-US" sz="28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BROAD SUMMARY OF THE NESG RECOMMENDATIONS</a:t>
            </a:r>
          </a:p>
        </p:txBody>
      </p:sp>
      <p:sp>
        <p:nvSpPr>
          <p:cNvPr id="30" name="Rectangle 29">
            <a:extLst>
              <a:ext uri="{FF2B5EF4-FFF2-40B4-BE49-F238E27FC236}">
                <a16:creationId xmlns:a16="http://schemas.microsoft.com/office/drawing/2014/main" id="{9BBB7300-299A-4173-BEE3-FE20BD542892}"/>
              </a:ext>
            </a:extLst>
          </p:cNvPr>
          <p:cNvSpPr/>
          <p:nvPr/>
        </p:nvSpPr>
        <p:spPr>
          <a:xfrm>
            <a:off x="515937" y="284914"/>
            <a:ext cx="1841500" cy="45719"/>
          </a:xfrm>
          <a:prstGeom prst="rect">
            <a:avLst/>
          </a:prstGeom>
          <a:solidFill>
            <a:srgbClr val="0070C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1E71B8"/>
                </a:solidFill>
              </a:ln>
              <a:solidFill>
                <a:srgbClr val="009900"/>
              </a:solidFill>
            </a:endParaRPr>
          </a:p>
        </p:txBody>
      </p:sp>
      <p:pic>
        <p:nvPicPr>
          <p:cNvPr id="37" name="Picture 36">
            <a:extLst>
              <a:ext uri="{FF2B5EF4-FFF2-40B4-BE49-F238E27FC236}">
                <a16:creationId xmlns:a16="http://schemas.microsoft.com/office/drawing/2014/main" id="{A073CFF6-5A54-4D5B-8709-25036D9DE4B6}"/>
              </a:ext>
            </a:extLst>
          </p:cNvPr>
          <p:cNvPicPr>
            <a:picLocks noChangeAspect="1"/>
          </p:cNvPicPr>
          <p:nvPr/>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6176" t="49541" r="18966" b="11824"/>
          <a:stretch/>
        </p:blipFill>
        <p:spPr>
          <a:xfrm>
            <a:off x="10667996" y="178021"/>
            <a:ext cx="1434136" cy="854268"/>
          </a:xfrm>
          <a:prstGeom prst="rect">
            <a:avLst/>
          </a:prstGeom>
        </p:spPr>
      </p:pic>
      <p:cxnSp>
        <p:nvCxnSpPr>
          <p:cNvPr id="6" name="Straight Connector 5"/>
          <p:cNvCxnSpPr/>
          <p:nvPr/>
        </p:nvCxnSpPr>
        <p:spPr>
          <a:xfrm>
            <a:off x="5666948" y="1032289"/>
            <a:ext cx="0" cy="5608354"/>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sp>
        <p:nvSpPr>
          <p:cNvPr id="49" name="TextBox 48">
            <a:extLst>
              <a:ext uri="{FF2B5EF4-FFF2-40B4-BE49-F238E27FC236}">
                <a16:creationId xmlns:a16="http://schemas.microsoft.com/office/drawing/2014/main" id="{E9E1A254-B45D-4E6B-8639-F8C80103ECFF}"/>
              </a:ext>
            </a:extLst>
          </p:cNvPr>
          <p:cNvSpPr txBox="1"/>
          <p:nvPr/>
        </p:nvSpPr>
        <p:spPr>
          <a:xfrm>
            <a:off x="5984923" y="2676455"/>
            <a:ext cx="6123291" cy="553998"/>
          </a:xfrm>
          <a:prstGeom prst="rect">
            <a:avLst/>
          </a:prstGeom>
          <a:noFill/>
        </p:spPr>
        <p:txBody>
          <a:bodyPr wrap="square" lIns="0" tIns="0" rIns="0" bIns="0" rtlCol="0">
            <a:spAutoFit/>
          </a:bodyPr>
          <a:lstStyle/>
          <a:p>
            <a:r>
              <a:rPr lang="en-US"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NES#11 (2005) </a:t>
            </a:r>
            <a:r>
              <a:rPr lang="en-US"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“Building Momentum for Economic Transformation and Growth”</a:t>
            </a:r>
          </a:p>
        </p:txBody>
      </p:sp>
      <p:sp>
        <p:nvSpPr>
          <p:cNvPr id="28" name="Rectangle 27"/>
          <p:cNvSpPr/>
          <p:nvPr/>
        </p:nvSpPr>
        <p:spPr>
          <a:xfrm>
            <a:off x="5984923" y="3343713"/>
            <a:ext cx="5962238" cy="1003160"/>
          </a:xfrm>
          <a:prstGeom prst="rect">
            <a:avLst/>
          </a:prstGeom>
        </p:spPr>
        <p:txBody>
          <a:bodyPr wrap="square">
            <a:spAutoFit/>
          </a:bodyPr>
          <a:lstStyle/>
          <a:p>
            <a:pPr marL="342900" marR="0" lvl="0" indent="-342900" algn="just">
              <a:lnSpc>
                <a:spcPct val="107000"/>
              </a:lnSpc>
              <a:spcBef>
                <a:spcPts val="0"/>
              </a:spcBef>
              <a:spcAft>
                <a:spcPts val="0"/>
              </a:spcAft>
              <a:buFont typeface="Wingdings" panose="05000000000000000000" pitchFamily="2" charset="2"/>
              <a:buChar char=""/>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Focus on a “core group of issues” including gas and power, food security, financial and macroeconomic stability and security of life and property; and </a:t>
            </a:r>
          </a:p>
          <a:p>
            <a:pPr marL="342900" marR="0" lvl="0" indent="-342900" algn="just">
              <a:lnSpc>
                <a:spcPct val="107000"/>
              </a:lnSpc>
              <a:spcBef>
                <a:spcPts val="0"/>
              </a:spcBef>
              <a:spcAft>
                <a:spcPts val="0"/>
              </a:spcAft>
              <a:buFont typeface="Wingdings" panose="05000000000000000000" pitchFamily="2" charset="2"/>
              <a:buChar char=""/>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Further, deepen public and private sector partnership.</a:t>
            </a:r>
          </a:p>
        </p:txBody>
      </p:sp>
      <p:sp>
        <p:nvSpPr>
          <p:cNvPr id="50" name="TextBox 49">
            <a:extLst>
              <a:ext uri="{FF2B5EF4-FFF2-40B4-BE49-F238E27FC236}">
                <a16:creationId xmlns:a16="http://schemas.microsoft.com/office/drawing/2014/main" id="{E9E1A254-B45D-4E6B-8639-F8C80103ECFF}"/>
              </a:ext>
            </a:extLst>
          </p:cNvPr>
          <p:cNvSpPr txBox="1"/>
          <p:nvPr/>
        </p:nvSpPr>
        <p:spPr>
          <a:xfrm>
            <a:off x="38466" y="1194161"/>
            <a:ext cx="5168296" cy="830997"/>
          </a:xfrm>
          <a:prstGeom prst="rect">
            <a:avLst/>
          </a:prstGeom>
          <a:noFill/>
        </p:spPr>
        <p:txBody>
          <a:bodyPr wrap="square" lIns="0" tIns="0" rIns="0" bIns="0" rtlCol="0">
            <a:spAutoFit/>
          </a:bodyPr>
          <a:lstStyle/>
          <a:p>
            <a:pPr algn="r"/>
            <a:r>
              <a:rPr lang="en-US" b="1" dirty="0">
                <a:solidFill>
                  <a:srgbClr val="1975BC"/>
                </a:solidFill>
                <a:latin typeface="Open Sans" panose="020B0606030504020204" pitchFamily="34" charset="0"/>
                <a:ea typeface="Open Sans" panose="020B0606030504020204" pitchFamily="34" charset="0"/>
                <a:cs typeface="Open Sans" panose="020B0606030504020204" pitchFamily="34" charset="0"/>
              </a:rPr>
              <a:t>NES#10 (2003) </a:t>
            </a:r>
          </a:p>
          <a:p>
            <a:pPr algn="r"/>
            <a:r>
              <a:rPr lang="en-US" dirty="0">
                <a:solidFill>
                  <a:srgbClr val="1975BC"/>
                </a:solidFill>
                <a:latin typeface="Open Sans" panose="020B0606030504020204" pitchFamily="34" charset="0"/>
                <a:ea typeface="Open Sans" panose="020B0606030504020204" pitchFamily="34" charset="0"/>
                <a:cs typeface="Open Sans" panose="020B0606030504020204" pitchFamily="34" charset="0"/>
              </a:rPr>
              <a:t>“Nigeria: Partnering for Growth and Transformation” </a:t>
            </a:r>
          </a:p>
        </p:txBody>
      </p:sp>
      <p:sp>
        <p:nvSpPr>
          <p:cNvPr id="51" name="Rectangle 50"/>
          <p:cNvSpPr/>
          <p:nvPr/>
        </p:nvSpPr>
        <p:spPr>
          <a:xfrm>
            <a:off x="194872" y="2061286"/>
            <a:ext cx="5049181" cy="1854097"/>
          </a:xfrm>
          <a:prstGeom prst="rect">
            <a:avLst/>
          </a:prstGeom>
        </p:spPr>
        <p:txBody>
          <a:bodyPr wrap="square">
            <a:spAutoFit/>
          </a:bodyPr>
          <a:lstStyle/>
          <a:p>
            <a:pPr marR="0" lvl="0" algn="r">
              <a:lnSpc>
                <a:spcPct val="107000"/>
              </a:lnSpc>
              <a:spcBef>
                <a:spcPts val="0"/>
              </a:spcBef>
              <a:spcAft>
                <a:spcPts val="0"/>
              </a:spcAft>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Follow through work on NEEDS to anchor future budget and economic policies; </a:t>
            </a:r>
          </a:p>
          <a:p>
            <a:pPr marR="0" lvl="0" algn="r">
              <a:lnSpc>
                <a:spcPct val="107000"/>
              </a:lnSpc>
              <a:spcBef>
                <a:spcPts val="0"/>
              </a:spcBef>
              <a:spcAft>
                <a:spcPts val="0"/>
              </a:spcAft>
            </a:pPr>
            <a:endParaRPr lang="en-US" sz="8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R="0" lvl="0" algn="r">
              <a:lnSpc>
                <a:spcPct val="107000"/>
              </a:lnSpc>
              <a:spcBef>
                <a:spcPts val="0"/>
              </a:spcBef>
              <a:spcAft>
                <a:spcPts val="0"/>
              </a:spcAft>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Presidential assent to Electric Power Sector Reform Bill and target generation of 10,000MW;</a:t>
            </a:r>
          </a:p>
          <a:p>
            <a:pPr marR="0" lvl="0" algn="r">
              <a:lnSpc>
                <a:spcPct val="107000"/>
              </a:lnSpc>
              <a:spcBef>
                <a:spcPts val="0"/>
              </a:spcBef>
              <a:spcAft>
                <a:spcPts val="0"/>
              </a:spcAft>
            </a:pPr>
            <a:r>
              <a:rPr lang="en-US" sz="1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p>
          <a:p>
            <a:pPr marR="0" lvl="0" algn="r">
              <a:lnSpc>
                <a:spcPct val="107000"/>
              </a:lnSpc>
              <a:spcBef>
                <a:spcPts val="0"/>
              </a:spcBef>
              <a:spcAft>
                <a:spcPts val="0"/>
              </a:spcAft>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Grant 5 years’ tax holiday to SMEs and reduce the tax rate to 10%.</a:t>
            </a:r>
          </a:p>
        </p:txBody>
      </p:sp>
      <p:sp>
        <p:nvSpPr>
          <p:cNvPr id="29" name="Flowchart: Connector 28"/>
          <p:cNvSpPr/>
          <p:nvPr/>
        </p:nvSpPr>
        <p:spPr>
          <a:xfrm>
            <a:off x="5528448" y="2676455"/>
            <a:ext cx="276999" cy="276999"/>
          </a:xfrm>
          <a:prstGeom prst="flowChartConnector">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lowchart: Connector 54"/>
          <p:cNvSpPr/>
          <p:nvPr/>
        </p:nvSpPr>
        <p:spPr>
          <a:xfrm>
            <a:off x="5530522" y="1200486"/>
            <a:ext cx="276999" cy="276999"/>
          </a:xfrm>
          <a:prstGeom prst="flowChartConnector">
            <a:avLst/>
          </a:prstGeom>
          <a:solidFill>
            <a:srgbClr val="19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lowchart: Connector 56"/>
          <p:cNvSpPr/>
          <p:nvPr/>
        </p:nvSpPr>
        <p:spPr>
          <a:xfrm>
            <a:off x="5535762" y="4421263"/>
            <a:ext cx="276999" cy="276999"/>
          </a:xfrm>
          <a:prstGeom prst="flowChartConnector">
            <a:avLst/>
          </a:prstGeom>
          <a:solidFill>
            <a:srgbClr val="52B4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9E1A254-B45D-4E6B-8639-F8C80103ECFF}"/>
              </a:ext>
            </a:extLst>
          </p:cNvPr>
          <p:cNvSpPr txBox="1"/>
          <p:nvPr/>
        </p:nvSpPr>
        <p:spPr>
          <a:xfrm>
            <a:off x="190866" y="4421263"/>
            <a:ext cx="5168296" cy="830997"/>
          </a:xfrm>
          <a:prstGeom prst="rect">
            <a:avLst/>
          </a:prstGeom>
          <a:noFill/>
        </p:spPr>
        <p:txBody>
          <a:bodyPr wrap="square" lIns="0" tIns="0" rIns="0" bIns="0" rtlCol="0">
            <a:spAutoFit/>
          </a:bodyPr>
          <a:lstStyle/>
          <a:p>
            <a:pPr algn="r"/>
            <a:r>
              <a:rPr lang="en-US" b="1" dirty="0">
                <a:solidFill>
                  <a:srgbClr val="52B47D"/>
                </a:solidFill>
                <a:latin typeface="Open Sans" panose="020B0606030504020204" pitchFamily="34" charset="0"/>
                <a:ea typeface="Open Sans" panose="020B0606030504020204" pitchFamily="34" charset="0"/>
                <a:cs typeface="Open Sans" panose="020B0606030504020204" pitchFamily="34" charset="0"/>
              </a:rPr>
              <a:t>NES#12 (2006) </a:t>
            </a:r>
          </a:p>
          <a:p>
            <a:pPr algn="r"/>
            <a:r>
              <a:rPr lang="en-US" dirty="0">
                <a:solidFill>
                  <a:srgbClr val="52B47D"/>
                </a:solidFill>
                <a:latin typeface="Open Sans" panose="020B0606030504020204" pitchFamily="34" charset="0"/>
                <a:ea typeface="Open Sans" panose="020B0606030504020204" pitchFamily="34" charset="0"/>
                <a:cs typeface="Open Sans" panose="020B0606030504020204" pitchFamily="34" charset="0"/>
              </a:rPr>
              <a:t>“Sustaining Reforms and Unlocking Nigeria’s Potential”</a:t>
            </a:r>
          </a:p>
        </p:txBody>
      </p:sp>
      <p:sp>
        <p:nvSpPr>
          <p:cNvPr id="16" name="Rectangle 15"/>
          <p:cNvSpPr/>
          <p:nvPr/>
        </p:nvSpPr>
        <p:spPr>
          <a:xfrm>
            <a:off x="379230" y="5297230"/>
            <a:ext cx="5049181" cy="1464183"/>
          </a:xfrm>
          <a:prstGeom prst="rect">
            <a:avLst/>
          </a:prstGeom>
        </p:spPr>
        <p:txBody>
          <a:bodyPr wrap="square">
            <a:spAutoFit/>
          </a:bodyPr>
          <a:lstStyle/>
          <a:p>
            <a:pPr marR="0" lvl="0" algn="r">
              <a:lnSpc>
                <a:spcPct val="107000"/>
              </a:lnSpc>
              <a:spcBef>
                <a:spcPts val="0"/>
              </a:spcBef>
              <a:spcAft>
                <a:spcPts val="0"/>
              </a:spcAft>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Consolidate the gains and broaden the ownership of and support for NEEDS beyond the present administration, and;</a:t>
            </a:r>
          </a:p>
          <a:p>
            <a:pPr marR="0" lvl="0" algn="r">
              <a:lnSpc>
                <a:spcPct val="107000"/>
              </a:lnSpc>
              <a:spcBef>
                <a:spcPts val="0"/>
              </a:spcBef>
              <a:spcAft>
                <a:spcPts val="0"/>
              </a:spcAft>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p>
          <a:p>
            <a:pPr marR="0" lvl="0" algn="r">
              <a:lnSpc>
                <a:spcPct val="107000"/>
              </a:lnSpc>
              <a:spcBef>
                <a:spcPts val="0"/>
              </a:spcBef>
              <a:spcAft>
                <a:spcPts val="0"/>
              </a:spcAft>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Identify policy implementation constraints and address them</a:t>
            </a:r>
          </a:p>
        </p:txBody>
      </p:sp>
    </p:spTree>
    <p:extLst>
      <p:ext uri="{BB962C8B-B14F-4D97-AF65-F5344CB8AC3E}">
        <p14:creationId xmlns:p14="http://schemas.microsoft.com/office/powerpoint/2010/main" val="22853681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790659-6C9C-614C-BD34-423E3E4C76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519" y="61285"/>
            <a:ext cx="10828962" cy="6796715"/>
          </a:xfrm>
          <a:prstGeom prst="rect">
            <a:avLst/>
          </a:prstGeom>
        </p:spPr>
      </p:pic>
    </p:spTree>
    <p:extLst>
      <p:ext uri="{BB962C8B-B14F-4D97-AF65-F5344CB8AC3E}">
        <p14:creationId xmlns:p14="http://schemas.microsoft.com/office/powerpoint/2010/main" val="30735660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9E1A254-B45D-4E6B-8639-F8C80103ECFF}"/>
              </a:ext>
            </a:extLst>
          </p:cNvPr>
          <p:cNvSpPr txBox="1"/>
          <p:nvPr/>
        </p:nvSpPr>
        <p:spPr>
          <a:xfrm>
            <a:off x="515937" y="405626"/>
            <a:ext cx="10302023" cy="430887"/>
          </a:xfrm>
          <a:prstGeom prst="rect">
            <a:avLst/>
          </a:prstGeom>
          <a:noFill/>
        </p:spPr>
        <p:txBody>
          <a:bodyPr wrap="square" lIns="0" tIns="0" rIns="0" bIns="0" rtlCol="0">
            <a:spAutoFit/>
          </a:bodyPr>
          <a:lstStyle/>
          <a:p>
            <a:r>
              <a:rPr lang="en-US" sz="28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THE IMPACT OF THE NEEDS ERA 2000-2006</a:t>
            </a:r>
          </a:p>
        </p:txBody>
      </p:sp>
      <p:sp>
        <p:nvSpPr>
          <p:cNvPr id="30" name="Rectangle 29">
            <a:extLst>
              <a:ext uri="{FF2B5EF4-FFF2-40B4-BE49-F238E27FC236}">
                <a16:creationId xmlns:a16="http://schemas.microsoft.com/office/drawing/2014/main" id="{9BBB7300-299A-4173-BEE3-FE20BD542892}"/>
              </a:ext>
            </a:extLst>
          </p:cNvPr>
          <p:cNvSpPr/>
          <p:nvPr/>
        </p:nvSpPr>
        <p:spPr>
          <a:xfrm>
            <a:off x="515937" y="284914"/>
            <a:ext cx="1841500" cy="45719"/>
          </a:xfrm>
          <a:prstGeom prst="rect">
            <a:avLst/>
          </a:prstGeom>
          <a:solidFill>
            <a:srgbClr val="0070C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1E71B8"/>
                </a:solidFill>
              </a:ln>
              <a:solidFill>
                <a:srgbClr val="009900"/>
              </a:solidFill>
            </a:endParaRPr>
          </a:p>
        </p:txBody>
      </p:sp>
      <p:pic>
        <p:nvPicPr>
          <p:cNvPr id="37" name="Picture 36">
            <a:extLst>
              <a:ext uri="{FF2B5EF4-FFF2-40B4-BE49-F238E27FC236}">
                <a16:creationId xmlns:a16="http://schemas.microsoft.com/office/drawing/2014/main" id="{A073CFF6-5A54-4D5B-8709-25036D9DE4B6}"/>
              </a:ext>
            </a:extLst>
          </p:cNvPr>
          <p:cNvPicPr>
            <a:picLocks noChangeAspect="1"/>
          </p:cNvPicPr>
          <p:nvPr/>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6176" t="49541" r="18966" b="11824"/>
          <a:stretch/>
        </p:blipFill>
        <p:spPr>
          <a:xfrm>
            <a:off x="10667996" y="178021"/>
            <a:ext cx="1434136" cy="854268"/>
          </a:xfrm>
          <a:prstGeom prst="rect">
            <a:avLst/>
          </a:prstGeom>
        </p:spPr>
      </p:pic>
      <p:sp>
        <p:nvSpPr>
          <p:cNvPr id="17" name="Shape 714"/>
          <p:cNvSpPr/>
          <p:nvPr/>
        </p:nvSpPr>
        <p:spPr>
          <a:xfrm>
            <a:off x="1032430" y="1455772"/>
            <a:ext cx="7746846" cy="1374932"/>
          </a:xfrm>
          <a:prstGeom prst="homePlate">
            <a:avLst>
              <a:gd name="adj" fmla="val 50000"/>
            </a:avLst>
          </a:prstGeom>
          <a:solidFill>
            <a:srgbClr val="52B47D"/>
          </a:solid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ctr" rtl="0">
              <a:spcBef>
                <a:spcPts val="0"/>
              </a:spcBef>
              <a:buNone/>
            </a:pPr>
            <a:endParaRPr sz="1800">
              <a:solidFill>
                <a:schemeClr val="lt1"/>
              </a:solidFill>
              <a:latin typeface="Arial"/>
              <a:ea typeface="Arial"/>
              <a:cs typeface="Arial"/>
              <a:sym typeface="Arial"/>
            </a:endParaRPr>
          </a:p>
        </p:txBody>
      </p:sp>
      <p:sp>
        <p:nvSpPr>
          <p:cNvPr id="18" name="Shape 715"/>
          <p:cNvSpPr/>
          <p:nvPr/>
        </p:nvSpPr>
        <p:spPr>
          <a:xfrm>
            <a:off x="1011802" y="3211948"/>
            <a:ext cx="9073385" cy="1374932"/>
          </a:xfrm>
          <a:prstGeom prst="homePlate">
            <a:avLst>
              <a:gd name="adj" fmla="val 50000"/>
            </a:avLst>
          </a:prstGeom>
          <a:solidFill>
            <a:srgbClr val="1975BC"/>
          </a:solid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ctr" rtl="0">
              <a:spcBef>
                <a:spcPts val="0"/>
              </a:spcBef>
              <a:buNone/>
            </a:pPr>
            <a:endParaRPr sz="1800">
              <a:solidFill>
                <a:schemeClr val="lt1"/>
              </a:solidFill>
              <a:latin typeface="Arial"/>
              <a:ea typeface="Arial"/>
              <a:cs typeface="Arial"/>
              <a:sym typeface="Arial"/>
            </a:endParaRPr>
          </a:p>
        </p:txBody>
      </p:sp>
      <p:sp>
        <p:nvSpPr>
          <p:cNvPr id="19" name="Shape 716"/>
          <p:cNvSpPr/>
          <p:nvPr/>
        </p:nvSpPr>
        <p:spPr>
          <a:xfrm>
            <a:off x="999997" y="4948029"/>
            <a:ext cx="7461284" cy="1374932"/>
          </a:xfrm>
          <a:prstGeom prst="homePlate">
            <a:avLst>
              <a:gd name="adj" fmla="val 50000"/>
            </a:avLst>
          </a:prstGeom>
          <a:solidFill>
            <a:schemeClr val="bg2">
              <a:lumMod val="50000"/>
            </a:schemeClr>
          </a:solid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ctr" rtl="0">
              <a:spcBef>
                <a:spcPts val="0"/>
              </a:spcBef>
              <a:buNone/>
            </a:pPr>
            <a:endParaRPr sz="1800">
              <a:solidFill>
                <a:schemeClr val="lt1"/>
              </a:solidFill>
              <a:latin typeface="Arial"/>
              <a:ea typeface="Arial"/>
              <a:cs typeface="Arial"/>
              <a:sym typeface="Arial"/>
            </a:endParaRPr>
          </a:p>
        </p:txBody>
      </p:sp>
      <p:sp>
        <p:nvSpPr>
          <p:cNvPr id="20" name="Shape 717"/>
          <p:cNvSpPr/>
          <p:nvPr/>
        </p:nvSpPr>
        <p:spPr>
          <a:xfrm rot="8027191">
            <a:off x="9007761" y="1537691"/>
            <a:ext cx="1221669" cy="1154245"/>
          </a:xfrm>
          <a:custGeom>
            <a:avLst/>
            <a:gdLst/>
            <a:ahLst/>
            <a:cxnLst/>
            <a:rect l="0" t="0" r="0" b="0"/>
            <a:pathLst>
              <a:path w="120000" h="120000" extrusionOk="0">
                <a:moveTo>
                  <a:pt x="119123" y="89078"/>
                </a:moveTo>
                <a:lnTo>
                  <a:pt x="95499" y="93079"/>
                </a:lnTo>
                <a:cubicBezTo>
                  <a:pt x="97912" y="97224"/>
                  <a:pt x="103765" y="104351"/>
                  <a:pt x="102165" y="106819"/>
                </a:cubicBezTo>
                <a:cubicBezTo>
                  <a:pt x="99137" y="109027"/>
                  <a:pt x="92669" y="102288"/>
                  <a:pt x="87921" y="100022"/>
                </a:cubicBezTo>
                <a:lnTo>
                  <a:pt x="79878" y="120000"/>
                </a:lnTo>
                <a:lnTo>
                  <a:pt x="72137" y="108089"/>
                </a:lnTo>
                <a:lnTo>
                  <a:pt x="78150" y="91133"/>
                </a:lnTo>
                <a:lnTo>
                  <a:pt x="47525" y="62452"/>
                </a:lnTo>
                <a:lnTo>
                  <a:pt x="21683" y="118353"/>
                </a:lnTo>
                <a:lnTo>
                  <a:pt x="15320" y="104624"/>
                </a:lnTo>
                <a:lnTo>
                  <a:pt x="27194" y="39112"/>
                </a:lnTo>
                <a:cubicBezTo>
                  <a:pt x="16986" y="27659"/>
                  <a:pt x="-3734" y="5208"/>
                  <a:pt x="583" y="280"/>
                </a:cubicBezTo>
                <a:cubicBezTo>
                  <a:pt x="5803" y="-2661"/>
                  <a:pt x="28990" y="18256"/>
                  <a:pt x="40326" y="29481"/>
                </a:cubicBezTo>
                <a:lnTo>
                  <a:pt x="106676" y="26226"/>
                </a:lnTo>
                <a:lnTo>
                  <a:pt x="120000" y="33776"/>
                </a:lnTo>
                <a:lnTo>
                  <a:pt x="58782" y="51178"/>
                </a:lnTo>
                <a:lnTo>
                  <a:pt x="87607" y="81979"/>
                </a:lnTo>
                <a:cubicBezTo>
                  <a:pt x="93812" y="80985"/>
                  <a:pt x="109471" y="79369"/>
                  <a:pt x="109471" y="79369"/>
                </a:cubicBezTo>
              </a:path>
            </a:pathLst>
          </a:custGeom>
          <a:solidFill>
            <a:srgbClr val="52B47D"/>
          </a:solid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ctr" rtl="0">
              <a:spcBef>
                <a:spcPts val="0"/>
              </a:spcBef>
              <a:buNone/>
            </a:pPr>
            <a:endParaRPr sz="1800">
              <a:solidFill>
                <a:schemeClr val="lt1"/>
              </a:solidFill>
              <a:latin typeface="Arial"/>
              <a:ea typeface="Arial"/>
              <a:cs typeface="Arial"/>
              <a:sym typeface="Arial"/>
            </a:endParaRPr>
          </a:p>
        </p:txBody>
      </p:sp>
      <p:sp>
        <p:nvSpPr>
          <p:cNvPr id="21" name="Shape 718"/>
          <p:cNvSpPr txBox="1"/>
          <p:nvPr/>
        </p:nvSpPr>
        <p:spPr>
          <a:xfrm>
            <a:off x="1291002" y="1631849"/>
            <a:ext cx="7151012" cy="784763"/>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lvl="0">
              <a:buSzPct val="25000"/>
            </a:pPr>
            <a:r>
              <a:rPr lang="en-US" sz="1600" dirty="0">
                <a:solidFill>
                  <a:schemeClr val="lt1"/>
                </a:solidFill>
                <a:latin typeface="Open Sans" panose="020B0606030504020204" pitchFamily="34" charset="0"/>
                <a:ea typeface="Open Sans" panose="020B0606030504020204" pitchFamily="34" charset="0"/>
                <a:cs typeface="Open Sans" panose="020B0606030504020204" pitchFamily="34" charset="0"/>
              </a:rPr>
              <a:t>This consisted of Banks, Oil Marketing and Cement Companies. This phase was executed through a combination of initial public offers and core investors’ sale strategies to give a larger chunk of the Nigerian investing public the opportunity to own shares in the enterprises.</a:t>
            </a:r>
            <a:endParaRPr lang="en" sz="16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22" name="Shape 719"/>
          <p:cNvSpPr/>
          <p:nvPr/>
        </p:nvSpPr>
        <p:spPr>
          <a:xfrm rot="8027191">
            <a:off x="10313672" y="3279371"/>
            <a:ext cx="1221669" cy="1154245"/>
          </a:xfrm>
          <a:custGeom>
            <a:avLst/>
            <a:gdLst/>
            <a:ahLst/>
            <a:cxnLst/>
            <a:rect l="0" t="0" r="0" b="0"/>
            <a:pathLst>
              <a:path w="120000" h="120000" extrusionOk="0">
                <a:moveTo>
                  <a:pt x="119123" y="89078"/>
                </a:moveTo>
                <a:lnTo>
                  <a:pt x="95499" y="93079"/>
                </a:lnTo>
                <a:cubicBezTo>
                  <a:pt x="97912" y="97224"/>
                  <a:pt x="103765" y="104351"/>
                  <a:pt x="102165" y="106819"/>
                </a:cubicBezTo>
                <a:cubicBezTo>
                  <a:pt x="99137" y="109027"/>
                  <a:pt x="92669" y="102288"/>
                  <a:pt x="87921" y="100022"/>
                </a:cubicBezTo>
                <a:lnTo>
                  <a:pt x="79878" y="120000"/>
                </a:lnTo>
                <a:lnTo>
                  <a:pt x="72137" y="108089"/>
                </a:lnTo>
                <a:lnTo>
                  <a:pt x="78150" y="91133"/>
                </a:lnTo>
                <a:lnTo>
                  <a:pt x="47525" y="62452"/>
                </a:lnTo>
                <a:lnTo>
                  <a:pt x="21683" y="118353"/>
                </a:lnTo>
                <a:lnTo>
                  <a:pt x="15320" y="104624"/>
                </a:lnTo>
                <a:lnTo>
                  <a:pt x="27194" y="39112"/>
                </a:lnTo>
                <a:cubicBezTo>
                  <a:pt x="16986" y="27659"/>
                  <a:pt x="-3734" y="5208"/>
                  <a:pt x="583" y="280"/>
                </a:cubicBezTo>
                <a:cubicBezTo>
                  <a:pt x="5803" y="-2661"/>
                  <a:pt x="28990" y="18256"/>
                  <a:pt x="40326" y="29481"/>
                </a:cubicBezTo>
                <a:lnTo>
                  <a:pt x="106676" y="26226"/>
                </a:lnTo>
                <a:lnTo>
                  <a:pt x="120000" y="33776"/>
                </a:lnTo>
                <a:lnTo>
                  <a:pt x="58782" y="51178"/>
                </a:lnTo>
                <a:lnTo>
                  <a:pt x="87607" y="81979"/>
                </a:lnTo>
                <a:cubicBezTo>
                  <a:pt x="93812" y="80985"/>
                  <a:pt x="109471" y="79369"/>
                  <a:pt x="109471" y="79369"/>
                </a:cubicBezTo>
              </a:path>
            </a:pathLst>
          </a:custGeom>
          <a:solidFill>
            <a:srgbClr val="1975BC"/>
          </a:solid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ctr" rtl="0">
              <a:spcBef>
                <a:spcPts val="0"/>
              </a:spcBef>
              <a:buNone/>
            </a:pPr>
            <a:endParaRPr sz="1800">
              <a:solidFill>
                <a:schemeClr val="lt1"/>
              </a:solidFill>
              <a:latin typeface="Arial"/>
              <a:ea typeface="Arial"/>
              <a:cs typeface="Arial"/>
              <a:sym typeface="Arial"/>
            </a:endParaRPr>
          </a:p>
        </p:txBody>
      </p:sp>
      <p:sp>
        <p:nvSpPr>
          <p:cNvPr id="23" name="Shape 720"/>
          <p:cNvSpPr/>
          <p:nvPr/>
        </p:nvSpPr>
        <p:spPr>
          <a:xfrm rot="8027191">
            <a:off x="8571352" y="5065910"/>
            <a:ext cx="1221669" cy="1154245"/>
          </a:xfrm>
          <a:custGeom>
            <a:avLst/>
            <a:gdLst/>
            <a:ahLst/>
            <a:cxnLst/>
            <a:rect l="0" t="0" r="0" b="0"/>
            <a:pathLst>
              <a:path w="120000" h="120000" extrusionOk="0">
                <a:moveTo>
                  <a:pt x="119123" y="89078"/>
                </a:moveTo>
                <a:lnTo>
                  <a:pt x="95499" y="93079"/>
                </a:lnTo>
                <a:cubicBezTo>
                  <a:pt x="97912" y="97224"/>
                  <a:pt x="103765" y="104351"/>
                  <a:pt x="102165" y="106819"/>
                </a:cubicBezTo>
                <a:cubicBezTo>
                  <a:pt x="99137" y="109027"/>
                  <a:pt x="92669" y="102288"/>
                  <a:pt x="87921" y="100022"/>
                </a:cubicBezTo>
                <a:lnTo>
                  <a:pt x="79878" y="120000"/>
                </a:lnTo>
                <a:lnTo>
                  <a:pt x="72137" y="108089"/>
                </a:lnTo>
                <a:lnTo>
                  <a:pt x="78150" y="91133"/>
                </a:lnTo>
                <a:lnTo>
                  <a:pt x="47525" y="62452"/>
                </a:lnTo>
                <a:lnTo>
                  <a:pt x="21683" y="118353"/>
                </a:lnTo>
                <a:lnTo>
                  <a:pt x="15320" y="104624"/>
                </a:lnTo>
                <a:lnTo>
                  <a:pt x="27194" y="39112"/>
                </a:lnTo>
                <a:cubicBezTo>
                  <a:pt x="16986" y="27659"/>
                  <a:pt x="-3734" y="5208"/>
                  <a:pt x="583" y="280"/>
                </a:cubicBezTo>
                <a:cubicBezTo>
                  <a:pt x="5803" y="-2661"/>
                  <a:pt x="28990" y="18256"/>
                  <a:pt x="40326" y="29481"/>
                </a:cubicBezTo>
                <a:lnTo>
                  <a:pt x="106676" y="26226"/>
                </a:lnTo>
                <a:lnTo>
                  <a:pt x="120000" y="33776"/>
                </a:lnTo>
                <a:lnTo>
                  <a:pt x="58782" y="51178"/>
                </a:lnTo>
                <a:lnTo>
                  <a:pt x="87607" y="81979"/>
                </a:lnTo>
                <a:cubicBezTo>
                  <a:pt x="93812" y="80985"/>
                  <a:pt x="109471" y="79369"/>
                  <a:pt x="109471" y="79369"/>
                </a:cubicBezTo>
              </a:path>
            </a:pathLst>
          </a:custGeom>
          <a:solidFill>
            <a:schemeClr val="bg2">
              <a:lumMod val="50000"/>
            </a:schemeClr>
          </a:solid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ctr" rtl="0">
              <a:spcBef>
                <a:spcPts val="0"/>
              </a:spcBef>
              <a:buNone/>
            </a:pPr>
            <a:endParaRPr sz="1800">
              <a:solidFill>
                <a:schemeClr val="lt1"/>
              </a:solidFill>
              <a:latin typeface="Arial"/>
              <a:ea typeface="Arial"/>
              <a:cs typeface="Arial"/>
              <a:sym typeface="Arial"/>
            </a:endParaRPr>
          </a:p>
        </p:txBody>
      </p:sp>
      <p:sp>
        <p:nvSpPr>
          <p:cNvPr id="2" name="Rectangle 1"/>
          <p:cNvSpPr/>
          <p:nvPr/>
        </p:nvSpPr>
        <p:spPr>
          <a:xfrm>
            <a:off x="515937" y="4948029"/>
            <a:ext cx="437802" cy="1374932"/>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t>PHASE  03</a:t>
            </a:r>
          </a:p>
        </p:txBody>
      </p:sp>
      <p:sp>
        <p:nvSpPr>
          <p:cNvPr id="26" name="Rectangle 25"/>
          <p:cNvSpPr/>
          <p:nvPr/>
        </p:nvSpPr>
        <p:spPr>
          <a:xfrm>
            <a:off x="515937" y="3211948"/>
            <a:ext cx="437802" cy="1374932"/>
          </a:xfrm>
          <a:prstGeom prst="rect">
            <a:avLst/>
          </a:prstGeom>
          <a:solidFill>
            <a:srgbClr val="1975BC"/>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t>PHASE  02</a:t>
            </a:r>
          </a:p>
        </p:txBody>
      </p:sp>
      <p:sp>
        <p:nvSpPr>
          <p:cNvPr id="27" name="Rectangle 26"/>
          <p:cNvSpPr/>
          <p:nvPr/>
        </p:nvSpPr>
        <p:spPr>
          <a:xfrm>
            <a:off x="515937" y="1455772"/>
            <a:ext cx="437802" cy="1374932"/>
          </a:xfrm>
          <a:prstGeom prst="rect">
            <a:avLst/>
          </a:prstGeom>
          <a:solidFill>
            <a:srgbClr val="52B47D"/>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a:t>PHASE  01</a:t>
            </a:r>
          </a:p>
        </p:txBody>
      </p:sp>
      <p:sp>
        <p:nvSpPr>
          <p:cNvPr id="31" name="Shape 718"/>
          <p:cNvSpPr txBox="1"/>
          <p:nvPr/>
        </p:nvSpPr>
        <p:spPr>
          <a:xfrm>
            <a:off x="1155132" y="3403182"/>
            <a:ext cx="8183739" cy="784763"/>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lvl="0">
              <a:buSzPct val="25000"/>
            </a:pPr>
            <a:r>
              <a:rPr lang="en-US" sz="1600" dirty="0">
                <a:solidFill>
                  <a:schemeClr val="lt1"/>
                </a:solidFill>
                <a:latin typeface="Open Sans" panose="020B0606030504020204" pitchFamily="34" charset="0"/>
                <a:ea typeface="Open Sans" panose="020B0606030504020204" pitchFamily="34" charset="0"/>
                <a:cs typeface="Open Sans" panose="020B0606030504020204" pitchFamily="34" charset="0"/>
              </a:rPr>
              <a:t>This phase consisted of Hotels, Vehicle Assembly Plants, Fertilizer, Sugar, Paper, Steel, Media and Insurance companies. This phase was executed through a competitive asset sale, guided liquidation or core investors’ sale strategies, depending on the peculiarity of each enterprise.</a:t>
            </a:r>
            <a:endParaRPr lang="en" sz="16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32" name="Shape 718"/>
          <p:cNvSpPr txBox="1"/>
          <p:nvPr/>
        </p:nvSpPr>
        <p:spPr>
          <a:xfrm>
            <a:off x="1155132" y="5206139"/>
            <a:ext cx="6624763" cy="784763"/>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lvl="0">
              <a:buSzPct val="25000"/>
            </a:pPr>
            <a:r>
              <a:rPr lang="en-US" sz="1600" dirty="0">
                <a:solidFill>
                  <a:schemeClr val="lt1"/>
                </a:solidFill>
                <a:latin typeface="Open Sans" panose="020B0606030504020204" pitchFamily="34" charset="0"/>
                <a:ea typeface="Open Sans" panose="020B0606030504020204" pitchFamily="34" charset="0"/>
                <a:cs typeface="Open Sans" panose="020B0606030504020204" pitchFamily="34" charset="0"/>
              </a:rPr>
              <a:t>This phase consists of Telecommunications, Aviation, Downstream Oil and Gas, Power and the Postal sectors. It is the current phase of the programme.</a:t>
            </a:r>
            <a:endParaRPr lang="en" sz="16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Tree>
    <p:extLst>
      <p:ext uri="{BB962C8B-B14F-4D97-AF65-F5344CB8AC3E}">
        <p14:creationId xmlns:p14="http://schemas.microsoft.com/office/powerpoint/2010/main" val="4879373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3C7CCE-2342-E540-8E22-A15A551066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FA81EA25-0E24-3C45-9C34-1FB3B39B26AB}"/>
              </a:ext>
            </a:extLst>
          </p:cNvPr>
          <p:cNvSpPr txBox="1"/>
          <p:nvPr/>
        </p:nvSpPr>
        <p:spPr>
          <a:xfrm>
            <a:off x="4818580" y="1808251"/>
            <a:ext cx="3298004" cy="769441"/>
          </a:xfrm>
          <a:prstGeom prst="rect">
            <a:avLst/>
          </a:prstGeom>
          <a:noFill/>
        </p:spPr>
        <p:txBody>
          <a:bodyPr wrap="square" rtlCol="0">
            <a:spAutoFit/>
          </a:bodyPr>
          <a:lstStyle/>
          <a:p>
            <a:r>
              <a:rPr lang="en-US" sz="4400" b="1" dirty="0"/>
              <a:t>PHASE 3</a:t>
            </a:r>
          </a:p>
        </p:txBody>
      </p:sp>
    </p:spTree>
    <p:extLst>
      <p:ext uri="{BB962C8B-B14F-4D97-AF65-F5344CB8AC3E}">
        <p14:creationId xmlns:p14="http://schemas.microsoft.com/office/powerpoint/2010/main" val="4026383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9E1A254-B45D-4E6B-8639-F8C80103ECFF}"/>
              </a:ext>
            </a:extLst>
          </p:cNvPr>
          <p:cNvSpPr txBox="1"/>
          <p:nvPr/>
        </p:nvSpPr>
        <p:spPr>
          <a:xfrm>
            <a:off x="515937" y="405626"/>
            <a:ext cx="10302023" cy="861774"/>
          </a:xfrm>
          <a:prstGeom prst="rect">
            <a:avLst/>
          </a:prstGeom>
          <a:noFill/>
        </p:spPr>
        <p:txBody>
          <a:bodyPr wrap="square" lIns="0" tIns="0" rIns="0" bIns="0" rtlCol="0">
            <a:spAutoFit/>
          </a:bodyPr>
          <a:lstStyle/>
          <a:p>
            <a:r>
              <a:rPr lang="en-US" sz="28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CONTRIBUTION OF SECTORS TO THE ACHIEVEMENT </a:t>
            </a:r>
          </a:p>
          <a:p>
            <a:r>
              <a:rPr lang="en-US" sz="28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OF NEEDS</a:t>
            </a:r>
          </a:p>
        </p:txBody>
      </p:sp>
      <p:sp>
        <p:nvSpPr>
          <p:cNvPr id="30" name="Rectangle 29">
            <a:extLst>
              <a:ext uri="{FF2B5EF4-FFF2-40B4-BE49-F238E27FC236}">
                <a16:creationId xmlns:a16="http://schemas.microsoft.com/office/drawing/2014/main" id="{9BBB7300-299A-4173-BEE3-FE20BD542892}"/>
              </a:ext>
            </a:extLst>
          </p:cNvPr>
          <p:cNvSpPr/>
          <p:nvPr/>
        </p:nvSpPr>
        <p:spPr>
          <a:xfrm>
            <a:off x="515937" y="284914"/>
            <a:ext cx="1841500" cy="45719"/>
          </a:xfrm>
          <a:prstGeom prst="rect">
            <a:avLst/>
          </a:prstGeom>
          <a:solidFill>
            <a:srgbClr val="0070C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1E71B8"/>
                </a:solidFill>
              </a:ln>
              <a:solidFill>
                <a:srgbClr val="009900"/>
              </a:solidFill>
            </a:endParaRPr>
          </a:p>
        </p:txBody>
      </p:sp>
      <p:pic>
        <p:nvPicPr>
          <p:cNvPr id="37" name="Picture 36">
            <a:extLst>
              <a:ext uri="{FF2B5EF4-FFF2-40B4-BE49-F238E27FC236}">
                <a16:creationId xmlns:a16="http://schemas.microsoft.com/office/drawing/2014/main" id="{A073CFF6-5A54-4D5B-8709-25036D9DE4B6}"/>
              </a:ext>
            </a:extLst>
          </p:cNvPr>
          <p:cNvPicPr>
            <a:picLocks noChangeAspect="1"/>
          </p:cNvPicPr>
          <p:nvPr/>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6176" t="49541" r="18966" b="11824"/>
          <a:stretch/>
        </p:blipFill>
        <p:spPr>
          <a:xfrm>
            <a:off x="10667996" y="178021"/>
            <a:ext cx="1434136" cy="854268"/>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2346363165"/>
              </p:ext>
            </p:extLst>
          </p:nvPr>
        </p:nvGraphicFramePr>
        <p:xfrm>
          <a:off x="515937" y="1711859"/>
          <a:ext cx="10987790" cy="3619500"/>
        </p:xfrm>
        <a:graphic>
          <a:graphicData uri="http://schemas.openxmlformats.org/drawingml/2006/table">
            <a:tbl>
              <a:tblPr firstRow="1" firstCol="1" bandRow="1" bandCol="1">
                <a:tableStyleId>{5C22544A-7EE6-4342-B048-85BDC9FD1C3A}</a:tableStyleId>
              </a:tblPr>
              <a:tblGrid>
                <a:gridCol w="3244211">
                  <a:extLst>
                    <a:ext uri="{9D8B030D-6E8A-4147-A177-3AD203B41FA5}">
                      <a16:colId xmlns:a16="http://schemas.microsoft.com/office/drawing/2014/main" val="20000"/>
                    </a:ext>
                  </a:extLst>
                </a:gridCol>
                <a:gridCol w="1079732">
                  <a:extLst>
                    <a:ext uri="{9D8B030D-6E8A-4147-A177-3AD203B41FA5}">
                      <a16:colId xmlns:a16="http://schemas.microsoft.com/office/drawing/2014/main" val="20001"/>
                    </a:ext>
                  </a:extLst>
                </a:gridCol>
                <a:gridCol w="1079732">
                  <a:extLst>
                    <a:ext uri="{9D8B030D-6E8A-4147-A177-3AD203B41FA5}">
                      <a16:colId xmlns:a16="http://schemas.microsoft.com/office/drawing/2014/main" val="20002"/>
                    </a:ext>
                  </a:extLst>
                </a:gridCol>
                <a:gridCol w="960326">
                  <a:extLst>
                    <a:ext uri="{9D8B030D-6E8A-4147-A177-3AD203B41FA5}">
                      <a16:colId xmlns:a16="http://schemas.microsoft.com/office/drawing/2014/main" val="20003"/>
                    </a:ext>
                  </a:extLst>
                </a:gridCol>
                <a:gridCol w="1201677">
                  <a:extLst>
                    <a:ext uri="{9D8B030D-6E8A-4147-A177-3AD203B41FA5}">
                      <a16:colId xmlns:a16="http://schemas.microsoft.com/office/drawing/2014/main" val="20004"/>
                    </a:ext>
                  </a:extLst>
                </a:gridCol>
                <a:gridCol w="1079732">
                  <a:extLst>
                    <a:ext uri="{9D8B030D-6E8A-4147-A177-3AD203B41FA5}">
                      <a16:colId xmlns:a16="http://schemas.microsoft.com/office/drawing/2014/main" val="20005"/>
                    </a:ext>
                  </a:extLst>
                </a:gridCol>
                <a:gridCol w="1083542">
                  <a:extLst>
                    <a:ext uri="{9D8B030D-6E8A-4147-A177-3AD203B41FA5}">
                      <a16:colId xmlns:a16="http://schemas.microsoft.com/office/drawing/2014/main" val="20006"/>
                    </a:ext>
                  </a:extLst>
                </a:gridCol>
                <a:gridCol w="1258838">
                  <a:extLst>
                    <a:ext uri="{9D8B030D-6E8A-4147-A177-3AD203B41FA5}">
                      <a16:colId xmlns:a16="http://schemas.microsoft.com/office/drawing/2014/main" val="20007"/>
                    </a:ext>
                  </a:extLst>
                </a:gridCol>
              </a:tblGrid>
              <a:tr h="402590">
                <a:tc>
                  <a:txBody>
                    <a:bodyPr/>
                    <a:lstStyle/>
                    <a:p>
                      <a:pPr marL="164465" marR="0" algn="just">
                        <a:lnSpc>
                          <a:spcPct val="107000"/>
                        </a:lnSpc>
                        <a:spcBef>
                          <a:spcPts val="0"/>
                        </a:spcBef>
                        <a:spcAft>
                          <a:spcPts val="800"/>
                        </a:spcAft>
                      </a:pPr>
                      <a:r>
                        <a:rPr lang="en-GB" sz="1600" dirty="0">
                          <a:effectLst/>
                          <a:latin typeface="Open Sans" panose="020B0606030504020204" pitchFamily="34" charset="0"/>
                          <a:ea typeface="Open Sans" panose="020B0606030504020204" pitchFamily="34" charset="0"/>
                          <a:cs typeface="Open Sans" panose="020B0606030504020204" pitchFamily="34" charset="0"/>
                        </a:rPr>
                        <a:t>SECTORS </a:t>
                      </a:r>
                      <a:endParaRPr lang="en-US" sz="320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marL="120650" marR="0" algn="ctr">
                        <a:lnSpc>
                          <a:spcPct val="107000"/>
                        </a:lnSpc>
                        <a:spcBef>
                          <a:spcPts val="0"/>
                        </a:spcBef>
                        <a:spcAft>
                          <a:spcPts val="800"/>
                        </a:spcAft>
                      </a:pPr>
                      <a:r>
                        <a:rPr lang="en-GB" sz="1600" dirty="0">
                          <a:effectLst/>
                          <a:latin typeface="Open Sans" panose="020B0606030504020204" pitchFamily="34" charset="0"/>
                          <a:ea typeface="Open Sans" panose="020B0606030504020204" pitchFamily="34" charset="0"/>
                          <a:cs typeface="Open Sans" panose="020B0606030504020204" pitchFamily="34" charset="0"/>
                        </a:rPr>
                        <a:t>2001 </a:t>
                      </a:r>
                      <a:endParaRPr lang="en-US" sz="320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marL="120650" marR="0" algn="ctr">
                        <a:lnSpc>
                          <a:spcPct val="107000"/>
                        </a:lnSpc>
                        <a:spcBef>
                          <a:spcPts val="0"/>
                        </a:spcBef>
                        <a:spcAft>
                          <a:spcPts val="800"/>
                        </a:spcAft>
                      </a:pPr>
                      <a:r>
                        <a:rPr lang="en-GB" sz="1600">
                          <a:effectLst/>
                          <a:latin typeface="Open Sans" panose="020B0606030504020204" pitchFamily="34" charset="0"/>
                          <a:ea typeface="Open Sans" panose="020B0606030504020204" pitchFamily="34" charset="0"/>
                          <a:cs typeface="Open Sans" panose="020B0606030504020204" pitchFamily="34" charset="0"/>
                        </a:rPr>
                        <a:t>2002 </a:t>
                      </a:r>
                      <a:endParaRPr lang="en-US" sz="32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marL="120650" marR="0" algn="ctr">
                        <a:lnSpc>
                          <a:spcPct val="107000"/>
                        </a:lnSpc>
                        <a:spcBef>
                          <a:spcPts val="0"/>
                        </a:spcBef>
                        <a:spcAft>
                          <a:spcPts val="800"/>
                        </a:spcAft>
                      </a:pPr>
                      <a:r>
                        <a:rPr lang="en-GB" sz="1600" dirty="0">
                          <a:effectLst/>
                          <a:latin typeface="Open Sans" panose="020B0606030504020204" pitchFamily="34" charset="0"/>
                          <a:ea typeface="Open Sans" panose="020B0606030504020204" pitchFamily="34" charset="0"/>
                          <a:cs typeface="Open Sans" panose="020B0606030504020204" pitchFamily="34" charset="0"/>
                        </a:rPr>
                        <a:t>2003 </a:t>
                      </a:r>
                      <a:endParaRPr lang="en-US" sz="320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marL="120650" marR="0" algn="ctr">
                        <a:lnSpc>
                          <a:spcPct val="107000"/>
                        </a:lnSpc>
                        <a:spcBef>
                          <a:spcPts val="0"/>
                        </a:spcBef>
                        <a:spcAft>
                          <a:spcPts val="800"/>
                        </a:spcAft>
                      </a:pPr>
                      <a:r>
                        <a:rPr lang="en-GB" sz="1600" dirty="0">
                          <a:effectLst/>
                          <a:latin typeface="Open Sans" panose="020B0606030504020204" pitchFamily="34" charset="0"/>
                          <a:ea typeface="Open Sans" panose="020B0606030504020204" pitchFamily="34" charset="0"/>
                          <a:cs typeface="Open Sans" panose="020B0606030504020204" pitchFamily="34" charset="0"/>
                        </a:rPr>
                        <a:t>2004 </a:t>
                      </a:r>
                      <a:endParaRPr lang="en-US" sz="320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marL="120650" marR="0" algn="ctr">
                        <a:lnSpc>
                          <a:spcPct val="107000"/>
                        </a:lnSpc>
                        <a:spcBef>
                          <a:spcPts val="0"/>
                        </a:spcBef>
                        <a:spcAft>
                          <a:spcPts val="800"/>
                        </a:spcAft>
                      </a:pPr>
                      <a:r>
                        <a:rPr lang="en-GB" sz="1600" dirty="0">
                          <a:effectLst/>
                          <a:latin typeface="Open Sans" panose="020B0606030504020204" pitchFamily="34" charset="0"/>
                          <a:ea typeface="Open Sans" panose="020B0606030504020204" pitchFamily="34" charset="0"/>
                          <a:cs typeface="Open Sans" panose="020B0606030504020204" pitchFamily="34" charset="0"/>
                        </a:rPr>
                        <a:t>2005 </a:t>
                      </a:r>
                      <a:endParaRPr lang="en-US" sz="320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marL="120650" marR="0" algn="ctr">
                        <a:lnSpc>
                          <a:spcPct val="107000"/>
                        </a:lnSpc>
                        <a:spcBef>
                          <a:spcPts val="0"/>
                        </a:spcBef>
                        <a:spcAft>
                          <a:spcPts val="800"/>
                        </a:spcAft>
                      </a:pPr>
                      <a:r>
                        <a:rPr lang="en-GB" sz="1600" dirty="0">
                          <a:effectLst/>
                          <a:latin typeface="Open Sans" panose="020B0606030504020204" pitchFamily="34" charset="0"/>
                          <a:ea typeface="Open Sans" panose="020B0606030504020204" pitchFamily="34" charset="0"/>
                          <a:cs typeface="Open Sans" panose="020B0606030504020204" pitchFamily="34" charset="0"/>
                        </a:rPr>
                        <a:t>2006 </a:t>
                      </a:r>
                      <a:endParaRPr lang="en-US" sz="320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marL="120650" marR="0" algn="ctr">
                        <a:lnSpc>
                          <a:spcPct val="107000"/>
                        </a:lnSpc>
                        <a:spcBef>
                          <a:spcPts val="0"/>
                        </a:spcBef>
                        <a:spcAft>
                          <a:spcPts val="800"/>
                        </a:spcAft>
                      </a:pPr>
                      <a:r>
                        <a:rPr lang="en-GB" sz="1600" dirty="0">
                          <a:effectLst/>
                          <a:latin typeface="Open Sans" panose="020B0606030504020204" pitchFamily="34" charset="0"/>
                          <a:ea typeface="Open Sans" panose="020B0606030504020204" pitchFamily="34" charset="0"/>
                          <a:cs typeface="Open Sans" panose="020B0606030504020204" pitchFamily="34" charset="0"/>
                        </a:rPr>
                        <a:t>2007 </a:t>
                      </a:r>
                      <a:endParaRPr lang="en-US" sz="320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extLst>
                  <a:ext uri="{0D108BD9-81ED-4DB2-BD59-A6C34878D82A}">
                    <a16:rowId xmlns:a16="http://schemas.microsoft.com/office/drawing/2014/main" val="10000"/>
                  </a:ext>
                </a:extLst>
              </a:tr>
              <a:tr h="403860">
                <a:tc>
                  <a:txBody>
                    <a:bodyPr/>
                    <a:lstStyle/>
                    <a:p>
                      <a:pPr marL="164465" marR="0" algn="l">
                        <a:lnSpc>
                          <a:spcPct val="107000"/>
                        </a:lnSpc>
                        <a:spcBef>
                          <a:spcPts val="0"/>
                        </a:spcBef>
                        <a:spcAft>
                          <a:spcPts val="800"/>
                        </a:spcAft>
                      </a:pPr>
                      <a:r>
                        <a:rPr lang="en-GB" sz="1600" dirty="0">
                          <a:effectLst/>
                          <a:latin typeface="Open Sans" panose="020B0606030504020204" pitchFamily="34" charset="0"/>
                          <a:ea typeface="Open Sans" panose="020B0606030504020204" pitchFamily="34" charset="0"/>
                          <a:cs typeface="Open Sans" panose="020B0606030504020204" pitchFamily="34" charset="0"/>
                        </a:rPr>
                        <a:t>Agricultural </a:t>
                      </a:r>
                      <a:endParaRPr lang="en-US" sz="320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marL="120650" marR="0" algn="ctr">
                        <a:lnSpc>
                          <a:spcPct val="107000"/>
                        </a:lnSpc>
                        <a:spcBef>
                          <a:spcPts val="0"/>
                        </a:spcBef>
                        <a:spcAft>
                          <a:spcPts val="800"/>
                        </a:spcAft>
                      </a:pPr>
                      <a:r>
                        <a:rPr lang="en-GB" sz="1600">
                          <a:effectLst/>
                          <a:latin typeface="Open Sans" panose="020B0606030504020204" pitchFamily="34" charset="0"/>
                          <a:ea typeface="Open Sans" panose="020B0606030504020204" pitchFamily="34" charset="0"/>
                          <a:cs typeface="Open Sans" panose="020B0606030504020204" pitchFamily="34" charset="0"/>
                        </a:rPr>
                        <a:t>42.30 </a:t>
                      </a:r>
                      <a:endParaRPr lang="en-US" sz="32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marL="120650" marR="0" algn="ctr">
                        <a:lnSpc>
                          <a:spcPct val="107000"/>
                        </a:lnSpc>
                        <a:spcBef>
                          <a:spcPts val="0"/>
                        </a:spcBef>
                        <a:spcAft>
                          <a:spcPts val="800"/>
                        </a:spcAft>
                      </a:pPr>
                      <a:r>
                        <a:rPr lang="en-GB" sz="1600">
                          <a:effectLst/>
                          <a:latin typeface="Open Sans" panose="020B0606030504020204" pitchFamily="34" charset="0"/>
                          <a:ea typeface="Open Sans" panose="020B0606030504020204" pitchFamily="34" charset="0"/>
                          <a:cs typeface="Open Sans" panose="020B0606030504020204" pitchFamily="34" charset="0"/>
                        </a:rPr>
                        <a:t>42.14 </a:t>
                      </a:r>
                      <a:endParaRPr lang="en-US" sz="32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marL="120650" marR="0" algn="ctr">
                        <a:lnSpc>
                          <a:spcPct val="107000"/>
                        </a:lnSpc>
                        <a:spcBef>
                          <a:spcPts val="0"/>
                        </a:spcBef>
                        <a:spcAft>
                          <a:spcPts val="800"/>
                        </a:spcAft>
                      </a:pPr>
                      <a:r>
                        <a:rPr lang="en-GB" sz="1600">
                          <a:effectLst/>
                          <a:latin typeface="Open Sans" panose="020B0606030504020204" pitchFamily="34" charset="0"/>
                          <a:ea typeface="Open Sans" panose="020B0606030504020204" pitchFamily="34" charset="0"/>
                          <a:cs typeface="Open Sans" panose="020B0606030504020204" pitchFamily="34" charset="0"/>
                        </a:rPr>
                        <a:t>41.02 </a:t>
                      </a:r>
                      <a:endParaRPr lang="en-US" sz="32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marL="120650" marR="0" algn="ctr">
                        <a:lnSpc>
                          <a:spcPct val="107000"/>
                        </a:lnSpc>
                        <a:spcBef>
                          <a:spcPts val="0"/>
                        </a:spcBef>
                        <a:spcAft>
                          <a:spcPts val="800"/>
                        </a:spcAft>
                      </a:pPr>
                      <a:r>
                        <a:rPr lang="en-GB" sz="1600">
                          <a:effectLst/>
                          <a:latin typeface="Open Sans" panose="020B0606030504020204" pitchFamily="34" charset="0"/>
                          <a:ea typeface="Open Sans" panose="020B0606030504020204" pitchFamily="34" charset="0"/>
                          <a:cs typeface="Open Sans" panose="020B0606030504020204" pitchFamily="34" charset="0"/>
                        </a:rPr>
                        <a:t>40.99 </a:t>
                      </a:r>
                      <a:endParaRPr lang="en-US" sz="32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marL="120650" marR="0" algn="ctr">
                        <a:lnSpc>
                          <a:spcPct val="107000"/>
                        </a:lnSpc>
                        <a:spcBef>
                          <a:spcPts val="0"/>
                        </a:spcBef>
                        <a:spcAft>
                          <a:spcPts val="800"/>
                        </a:spcAft>
                      </a:pPr>
                      <a:r>
                        <a:rPr lang="en-GB" sz="1600">
                          <a:effectLst/>
                          <a:latin typeface="Open Sans" panose="020B0606030504020204" pitchFamily="34" charset="0"/>
                          <a:ea typeface="Open Sans" panose="020B0606030504020204" pitchFamily="34" charset="0"/>
                          <a:cs typeface="Open Sans" panose="020B0606030504020204" pitchFamily="34" charset="0"/>
                        </a:rPr>
                        <a:t>40.99 </a:t>
                      </a:r>
                      <a:endParaRPr lang="en-US" sz="32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marL="120650" marR="0" algn="ctr">
                        <a:lnSpc>
                          <a:spcPct val="107000"/>
                        </a:lnSpc>
                        <a:spcBef>
                          <a:spcPts val="0"/>
                        </a:spcBef>
                        <a:spcAft>
                          <a:spcPts val="800"/>
                        </a:spcAft>
                      </a:pPr>
                      <a:r>
                        <a:rPr lang="en-GB" sz="1600">
                          <a:effectLst/>
                          <a:latin typeface="Open Sans" panose="020B0606030504020204" pitchFamily="34" charset="0"/>
                          <a:ea typeface="Open Sans" panose="020B0606030504020204" pitchFamily="34" charset="0"/>
                          <a:cs typeface="Open Sans" panose="020B0606030504020204" pitchFamily="34" charset="0"/>
                        </a:rPr>
                        <a:t>41.73 </a:t>
                      </a:r>
                      <a:endParaRPr lang="en-US" sz="32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marL="120650" marR="0" algn="ctr">
                        <a:lnSpc>
                          <a:spcPct val="107000"/>
                        </a:lnSpc>
                        <a:spcBef>
                          <a:spcPts val="0"/>
                        </a:spcBef>
                        <a:spcAft>
                          <a:spcPts val="800"/>
                        </a:spcAft>
                      </a:pPr>
                      <a:r>
                        <a:rPr lang="en-GB" sz="1600">
                          <a:effectLst/>
                          <a:latin typeface="Open Sans" panose="020B0606030504020204" pitchFamily="34" charset="0"/>
                          <a:ea typeface="Open Sans" panose="020B0606030504020204" pitchFamily="34" charset="0"/>
                          <a:cs typeface="Open Sans" panose="020B0606030504020204" pitchFamily="34" charset="0"/>
                        </a:rPr>
                        <a:t>42.08 </a:t>
                      </a:r>
                      <a:endParaRPr lang="en-US" sz="32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extLst>
                  <a:ext uri="{0D108BD9-81ED-4DB2-BD59-A6C34878D82A}">
                    <a16:rowId xmlns:a16="http://schemas.microsoft.com/office/drawing/2014/main" val="10001"/>
                  </a:ext>
                </a:extLst>
              </a:tr>
              <a:tr h="402590">
                <a:tc>
                  <a:txBody>
                    <a:bodyPr/>
                    <a:lstStyle/>
                    <a:p>
                      <a:pPr marL="164465" marR="0" algn="l">
                        <a:lnSpc>
                          <a:spcPct val="107000"/>
                        </a:lnSpc>
                        <a:spcBef>
                          <a:spcPts val="0"/>
                        </a:spcBef>
                        <a:spcAft>
                          <a:spcPts val="800"/>
                        </a:spcAft>
                      </a:pPr>
                      <a:r>
                        <a:rPr lang="en-GB" sz="1600" dirty="0">
                          <a:effectLst/>
                          <a:latin typeface="Open Sans" panose="020B0606030504020204" pitchFamily="34" charset="0"/>
                          <a:ea typeface="Open Sans" panose="020B0606030504020204" pitchFamily="34" charset="0"/>
                          <a:cs typeface="Open Sans" panose="020B0606030504020204" pitchFamily="34" charset="0"/>
                        </a:rPr>
                        <a:t>Mining &amp;Quarrying </a:t>
                      </a:r>
                      <a:endParaRPr lang="en-US" sz="320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marL="120650" marR="0" algn="ctr">
                        <a:lnSpc>
                          <a:spcPct val="107000"/>
                        </a:lnSpc>
                        <a:spcBef>
                          <a:spcPts val="0"/>
                        </a:spcBef>
                        <a:spcAft>
                          <a:spcPts val="800"/>
                        </a:spcAft>
                      </a:pPr>
                      <a:r>
                        <a:rPr lang="en-GB" sz="1600">
                          <a:effectLst/>
                          <a:latin typeface="Open Sans" panose="020B0606030504020204" pitchFamily="34" charset="0"/>
                          <a:ea typeface="Open Sans" panose="020B0606030504020204" pitchFamily="34" charset="0"/>
                          <a:cs typeface="Open Sans" panose="020B0606030504020204" pitchFamily="34" charset="0"/>
                        </a:rPr>
                        <a:t>26.43 </a:t>
                      </a:r>
                      <a:endParaRPr lang="en-US" sz="32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marL="120650" marR="0" algn="ctr">
                        <a:lnSpc>
                          <a:spcPct val="107000"/>
                        </a:lnSpc>
                        <a:spcBef>
                          <a:spcPts val="0"/>
                        </a:spcBef>
                        <a:spcAft>
                          <a:spcPts val="800"/>
                        </a:spcAft>
                      </a:pPr>
                      <a:r>
                        <a:rPr lang="en-GB" sz="1600">
                          <a:effectLst/>
                          <a:latin typeface="Open Sans" panose="020B0606030504020204" pitchFamily="34" charset="0"/>
                          <a:ea typeface="Open Sans" panose="020B0606030504020204" pitchFamily="34" charset="0"/>
                          <a:cs typeface="Open Sans" panose="020B0606030504020204" pitchFamily="34" charset="0"/>
                        </a:rPr>
                        <a:t>23.83 </a:t>
                      </a:r>
                      <a:endParaRPr lang="en-US" sz="32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marL="120650" marR="0" algn="ctr">
                        <a:lnSpc>
                          <a:spcPct val="107000"/>
                        </a:lnSpc>
                        <a:spcBef>
                          <a:spcPts val="0"/>
                        </a:spcBef>
                        <a:spcAft>
                          <a:spcPts val="800"/>
                        </a:spcAft>
                      </a:pPr>
                      <a:r>
                        <a:rPr lang="en-GB" sz="1600">
                          <a:effectLst/>
                          <a:latin typeface="Open Sans" panose="020B0606030504020204" pitchFamily="34" charset="0"/>
                          <a:ea typeface="Open Sans" panose="020B0606030504020204" pitchFamily="34" charset="0"/>
                          <a:cs typeface="Open Sans" panose="020B0606030504020204" pitchFamily="34" charset="0"/>
                        </a:rPr>
                        <a:t>26.89 </a:t>
                      </a:r>
                      <a:endParaRPr lang="en-US" sz="32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marL="120650" marR="0" algn="ctr">
                        <a:lnSpc>
                          <a:spcPct val="107000"/>
                        </a:lnSpc>
                        <a:spcBef>
                          <a:spcPts val="0"/>
                        </a:spcBef>
                        <a:spcAft>
                          <a:spcPts val="800"/>
                        </a:spcAft>
                      </a:pPr>
                      <a:r>
                        <a:rPr lang="en-GB" sz="1600">
                          <a:effectLst/>
                          <a:latin typeface="Open Sans" panose="020B0606030504020204" pitchFamily="34" charset="0"/>
                          <a:ea typeface="Open Sans" panose="020B0606030504020204" pitchFamily="34" charset="0"/>
                          <a:cs typeface="Open Sans" panose="020B0606030504020204" pitchFamily="34" charset="0"/>
                        </a:rPr>
                        <a:t>26.10 </a:t>
                      </a:r>
                      <a:endParaRPr lang="en-US" sz="32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marL="120650" marR="0" algn="ctr">
                        <a:lnSpc>
                          <a:spcPct val="107000"/>
                        </a:lnSpc>
                        <a:spcBef>
                          <a:spcPts val="0"/>
                        </a:spcBef>
                        <a:spcAft>
                          <a:spcPts val="800"/>
                        </a:spcAft>
                      </a:pPr>
                      <a:r>
                        <a:rPr lang="en-GB" sz="1600">
                          <a:effectLst/>
                          <a:latin typeface="Open Sans" panose="020B0606030504020204" pitchFamily="34" charset="0"/>
                          <a:ea typeface="Open Sans" panose="020B0606030504020204" pitchFamily="34" charset="0"/>
                          <a:cs typeface="Open Sans" panose="020B0606030504020204" pitchFamily="34" charset="0"/>
                        </a:rPr>
                        <a:t>24.65 </a:t>
                      </a:r>
                      <a:endParaRPr lang="en-US" sz="32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marL="120650" marR="0" algn="ctr">
                        <a:lnSpc>
                          <a:spcPct val="107000"/>
                        </a:lnSpc>
                        <a:spcBef>
                          <a:spcPts val="0"/>
                        </a:spcBef>
                        <a:spcAft>
                          <a:spcPts val="800"/>
                        </a:spcAft>
                      </a:pPr>
                      <a:r>
                        <a:rPr lang="en-GB" sz="1600">
                          <a:effectLst/>
                          <a:latin typeface="Open Sans" panose="020B0606030504020204" pitchFamily="34" charset="0"/>
                          <a:ea typeface="Open Sans" panose="020B0606030504020204" pitchFamily="34" charset="0"/>
                          <a:cs typeface="Open Sans" panose="020B0606030504020204" pitchFamily="34" charset="0"/>
                        </a:rPr>
                        <a:t>22.26 </a:t>
                      </a:r>
                      <a:endParaRPr lang="en-US" sz="32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marL="120650" marR="0" algn="ctr">
                        <a:lnSpc>
                          <a:spcPct val="107000"/>
                        </a:lnSpc>
                        <a:spcBef>
                          <a:spcPts val="0"/>
                        </a:spcBef>
                        <a:spcAft>
                          <a:spcPts val="800"/>
                        </a:spcAft>
                      </a:pPr>
                      <a:r>
                        <a:rPr lang="en-GB" sz="1600">
                          <a:effectLst/>
                          <a:latin typeface="Open Sans" panose="020B0606030504020204" pitchFamily="34" charset="0"/>
                          <a:ea typeface="Open Sans" panose="020B0606030504020204" pitchFamily="34" charset="0"/>
                          <a:cs typeface="Open Sans" panose="020B0606030504020204" pitchFamily="34" charset="0"/>
                        </a:rPr>
                        <a:t>20.00 </a:t>
                      </a:r>
                      <a:endParaRPr lang="en-US" sz="32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extLst>
                  <a:ext uri="{0D108BD9-81ED-4DB2-BD59-A6C34878D82A}">
                    <a16:rowId xmlns:a16="http://schemas.microsoft.com/office/drawing/2014/main" val="10002"/>
                  </a:ext>
                </a:extLst>
              </a:tr>
              <a:tr h="402590">
                <a:tc>
                  <a:txBody>
                    <a:bodyPr/>
                    <a:lstStyle/>
                    <a:p>
                      <a:pPr marL="164465" marR="0" algn="l">
                        <a:lnSpc>
                          <a:spcPct val="107000"/>
                        </a:lnSpc>
                        <a:spcBef>
                          <a:spcPts val="0"/>
                        </a:spcBef>
                        <a:spcAft>
                          <a:spcPts val="800"/>
                        </a:spcAft>
                      </a:pPr>
                      <a:r>
                        <a:rPr lang="en-GB" sz="1600">
                          <a:effectLst/>
                          <a:latin typeface="Open Sans" panose="020B0606030504020204" pitchFamily="34" charset="0"/>
                          <a:ea typeface="Open Sans" panose="020B0606030504020204" pitchFamily="34" charset="0"/>
                          <a:cs typeface="Open Sans" panose="020B0606030504020204" pitchFamily="34" charset="0"/>
                        </a:rPr>
                        <a:t>Manufacturing </a:t>
                      </a:r>
                      <a:endParaRPr lang="en-US" sz="32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marL="147320" marR="0" algn="ctr">
                        <a:lnSpc>
                          <a:spcPct val="107000"/>
                        </a:lnSpc>
                        <a:spcBef>
                          <a:spcPts val="0"/>
                        </a:spcBef>
                        <a:spcAft>
                          <a:spcPts val="800"/>
                        </a:spcAft>
                      </a:pPr>
                      <a:r>
                        <a:rPr lang="en-GB" sz="1600">
                          <a:effectLst/>
                          <a:latin typeface="Open Sans" panose="020B0606030504020204" pitchFamily="34" charset="0"/>
                          <a:ea typeface="Open Sans" panose="020B0606030504020204" pitchFamily="34" charset="0"/>
                          <a:cs typeface="Open Sans" panose="020B0606030504020204" pitchFamily="34" charset="0"/>
                        </a:rPr>
                        <a:t>3.39 </a:t>
                      </a:r>
                      <a:endParaRPr lang="en-US" sz="32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marL="147320" marR="0" algn="ctr">
                        <a:lnSpc>
                          <a:spcPct val="107000"/>
                        </a:lnSpc>
                        <a:spcBef>
                          <a:spcPts val="0"/>
                        </a:spcBef>
                        <a:spcAft>
                          <a:spcPts val="800"/>
                        </a:spcAft>
                      </a:pPr>
                      <a:r>
                        <a:rPr lang="en-GB" sz="1600">
                          <a:effectLst/>
                          <a:latin typeface="Open Sans" panose="020B0606030504020204" pitchFamily="34" charset="0"/>
                          <a:ea typeface="Open Sans" panose="020B0606030504020204" pitchFamily="34" charset="0"/>
                          <a:cs typeface="Open Sans" panose="020B0606030504020204" pitchFamily="34" charset="0"/>
                        </a:rPr>
                        <a:t>3.59 </a:t>
                      </a:r>
                      <a:endParaRPr lang="en-US" sz="32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marL="147320" marR="0" algn="ctr">
                        <a:lnSpc>
                          <a:spcPct val="107000"/>
                        </a:lnSpc>
                        <a:spcBef>
                          <a:spcPts val="0"/>
                        </a:spcBef>
                        <a:spcAft>
                          <a:spcPts val="800"/>
                        </a:spcAft>
                      </a:pPr>
                      <a:r>
                        <a:rPr lang="en-GB" sz="1600">
                          <a:effectLst/>
                          <a:latin typeface="Open Sans" panose="020B0606030504020204" pitchFamily="34" charset="0"/>
                          <a:ea typeface="Open Sans" panose="020B0606030504020204" pitchFamily="34" charset="0"/>
                          <a:cs typeface="Open Sans" panose="020B0606030504020204" pitchFamily="34" charset="0"/>
                        </a:rPr>
                        <a:t>3.46 </a:t>
                      </a:r>
                      <a:endParaRPr lang="en-US" sz="32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marL="147320" marR="0" algn="ctr">
                        <a:lnSpc>
                          <a:spcPct val="107000"/>
                        </a:lnSpc>
                        <a:spcBef>
                          <a:spcPts val="0"/>
                        </a:spcBef>
                        <a:spcAft>
                          <a:spcPts val="800"/>
                        </a:spcAft>
                      </a:pPr>
                      <a:r>
                        <a:rPr lang="en-GB" sz="1600">
                          <a:effectLst/>
                          <a:latin typeface="Open Sans" panose="020B0606030504020204" pitchFamily="34" charset="0"/>
                          <a:ea typeface="Open Sans" panose="020B0606030504020204" pitchFamily="34" charset="0"/>
                          <a:cs typeface="Open Sans" panose="020B0606030504020204" pitchFamily="34" charset="0"/>
                        </a:rPr>
                        <a:t>3.57 </a:t>
                      </a:r>
                      <a:endParaRPr lang="en-US" sz="32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marL="147320" marR="0" algn="ctr">
                        <a:lnSpc>
                          <a:spcPct val="107000"/>
                        </a:lnSpc>
                        <a:spcBef>
                          <a:spcPts val="0"/>
                        </a:spcBef>
                        <a:spcAft>
                          <a:spcPts val="800"/>
                        </a:spcAft>
                      </a:pPr>
                      <a:r>
                        <a:rPr lang="en-GB" sz="1600">
                          <a:effectLst/>
                          <a:latin typeface="Open Sans" panose="020B0606030504020204" pitchFamily="34" charset="0"/>
                          <a:ea typeface="Open Sans" panose="020B0606030504020204" pitchFamily="34" charset="0"/>
                          <a:cs typeface="Open Sans" panose="020B0606030504020204" pitchFamily="34" charset="0"/>
                        </a:rPr>
                        <a:t>3.67 </a:t>
                      </a:r>
                      <a:endParaRPr lang="en-US" sz="32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marL="147320" marR="0" algn="ctr">
                        <a:lnSpc>
                          <a:spcPct val="107000"/>
                        </a:lnSpc>
                        <a:spcBef>
                          <a:spcPts val="0"/>
                        </a:spcBef>
                        <a:spcAft>
                          <a:spcPts val="800"/>
                        </a:spcAft>
                      </a:pPr>
                      <a:r>
                        <a:rPr lang="en-GB" sz="1600">
                          <a:effectLst/>
                          <a:latin typeface="Open Sans" panose="020B0606030504020204" pitchFamily="34" charset="0"/>
                          <a:ea typeface="Open Sans" panose="020B0606030504020204" pitchFamily="34" charset="0"/>
                          <a:cs typeface="Open Sans" panose="020B0606030504020204" pitchFamily="34" charset="0"/>
                        </a:rPr>
                        <a:t>3.78 </a:t>
                      </a:r>
                      <a:endParaRPr lang="en-US" sz="32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marL="147320" marR="0" algn="ctr">
                        <a:lnSpc>
                          <a:spcPct val="107000"/>
                        </a:lnSpc>
                        <a:spcBef>
                          <a:spcPts val="0"/>
                        </a:spcBef>
                        <a:spcAft>
                          <a:spcPts val="800"/>
                        </a:spcAft>
                      </a:pPr>
                      <a:r>
                        <a:rPr lang="en-GB" sz="1600">
                          <a:effectLst/>
                          <a:latin typeface="Open Sans" panose="020B0606030504020204" pitchFamily="34" charset="0"/>
                          <a:ea typeface="Open Sans" panose="020B0606030504020204" pitchFamily="34" charset="0"/>
                          <a:cs typeface="Open Sans" panose="020B0606030504020204" pitchFamily="34" charset="0"/>
                        </a:rPr>
                        <a:t>3.88 </a:t>
                      </a:r>
                      <a:endParaRPr lang="en-US" sz="32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extLst>
                  <a:ext uri="{0D108BD9-81ED-4DB2-BD59-A6C34878D82A}">
                    <a16:rowId xmlns:a16="http://schemas.microsoft.com/office/drawing/2014/main" val="10003"/>
                  </a:ext>
                </a:extLst>
              </a:tr>
              <a:tr h="402590">
                <a:tc>
                  <a:txBody>
                    <a:bodyPr/>
                    <a:lstStyle/>
                    <a:p>
                      <a:pPr marL="164465" marR="0" algn="l">
                        <a:lnSpc>
                          <a:spcPct val="107000"/>
                        </a:lnSpc>
                        <a:spcBef>
                          <a:spcPts val="0"/>
                        </a:spcBef>
                        <a:spcAft>
                          <a:spcPts val="800"/>
                        </a:spcAft>
                      </a:pPr>
                      <a:r>
                        <a:rPr lang="en-GB" sz="1600" dirty="0">
                          <a:effectLst/>
                          <a:latin typeface="Open Sans" panose="020B0606030504020204" pitchFamily="34" charset="0"/>
                          <a:ea typeface="Open Sans" panose="020B0606030504020204" pitchFamily="34" charset="0"/>
                          <a:cs typeface="Open Sans" panose="020B0606030504020204" pitchFamily="34" charset="0"/>
                        </a:rPr>
                        <a:t>Utilities </a:t>
                      </a:r>
                      <a:endParaRPr lang="en-US" sz="320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marL="57150" marR="0" algn="ctr">
                        <a:lnSpc>
                          <a:spcPct val="107000"/>
                        </a:lnSpc>
                        <a:spcBef>
                          <a:spcPts val="0"/>
                        </a:spcBef>
                        <a:spcAft>
                          <a:spcPts val="800"/>
                        </a:spcAft>
                      </a:pPr>
                      <a:r>
                        <a:rPr lang="en-GB" sz="1600">
                          <a:effectLst/>
                          <a:latin typeface="Open Sans" panose="020B0606030504020204" pitchFamily="34" charset="0"/>
                          <a:ea typeface="Open Sans" panose="020B0606030504020204" pitchFamily="34" charset="0"/>
                          <a:cs typeface="Open Sans" panose="020B0606030504020204" pitchFamily="34" charset="0"/>
                        </a:rPr>
                        <a:t>2.98 </a:t>
                      </a:r>
                      <a:endParaRPr lang="en-US" sz="32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marL="57150" marR="0" algn="ctr">
                        <a:lnSpc>
                          <a:spcPct val="107000"/>
                        </a:lnSpc>
                        <a:spcBef>
                          <a:spcPts val="0"/>
                        </a:spcBef>
                        <a:spcAft>
                          <a:spcPts val="800"/>
                        </a:spcAft>
                      </a:pPr>
                      <a:r>
                        <a:rPr lang="en-GB" sz="1600">
                          <a:effectLst/>
                          <a:latin typeface="Open Sans" panose="020B0606030504020204" pitchFamily="34" charset="0"/>
                          <a:ea typeface="Open Sans" panose="020B0606030504020204" pitchFamily="34" charset="0"/>
                          <a:cs typeface="Open Sans" panose="020B0606030504020204" pitchFamily="34" charset="0"/>
                        </a:rPr>
                        <a:t>3.64 </a:t>
                      </a:r>
                      <a:endParaRPr lang="en-US" sz="32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marL="57150" marR="0" algn="ctr">
                        <a:lnSpc>
                          <a:spcPct val="107000"/>
                        </a:lnSpc>
                        <a:spcBef>
                          <a:spcPts val="0"/>
                        </a:spcBef>
                        <a:spcAft>
                          <a:spcPts val="800"/>
                        </a:spcAft>
                      </a:pPr>
                      <a:r>
                        <a:rPr lang="en-GB" sz="1600">
                          <a:effectLst/>
                          <a:latin typeface="Open Sans" panose="020B0606030504020204" pitchFamily="34" charset="0"/>
                          <a:ea typeface="Open Sans" panose="020B0606030504020204" pitchFamily="34" charset="0"/>
                          <a:cs typeface="Open Sans" panose="020B0606030504020204" pitchFamily="34" charset="0"/>
                        </a:rPr>
                        <a:t>3.44 </a:t>
                      </a:r>
                      <a:endParaRPr lang="en-US" sz="32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marL="57150" marR="0" algn="ctr">
                        <a:lnSpc>
                          <a:spcPct val="107000"/>
                        </a:lnSpc>
                        <a:spcBef>
                          <a:spcPts val="0"/>
                        </a:spcBef>
                        <a:spcAft>
                          <a:spcPts val="800"/>
                        </a:spcAft>
                      </a:pPr>
                      <a:r>
                        <a:rPr lang="en-GB" sz="1600">
                          <a:effectLst/>
                          <a:latin typeface="Open Sans" panose="020B0606030504020204" pitchFamily="34" charset="0"/>
                          <a:ea typeface="Open Sans" panose="020B0606030504020204" pitchFamily="34" charset="0"/>
                          <a:cs typeface="Open Sans" panose="020B0606030504020204" pitchFamily="34" charset="0"/>
                        </a:rPr>
                        <a:t>3.58 </a:t>
                      </a:r>
                      <a:endParaRPr lang="en-US" sz="32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marL="57150" marR="0" algn="ctr">
                        <a:lnSpc>
                          <a:spcPct val="107000"/>
                        </a:lnSpc>
                        <a:spcBef>
                          <a:spcPts val="0"/>
                        </a:spcBef>
                        <a:spcAft>
                          <a:spcPts val="800"/>
                        </a:spcAft>
                      </a:pPr>
                      <a:r>
                        <a:rPr lang="en-GB" sz="1600">
                          <a:effectLst/>
                          <a:latin typeface="Open Sans" panose="020B0606030504020204" pitchFamily="34" charset="0"/>
                          <a:ea typeface="Open Sans" panose="020B0606030504020204" pitchFamily="34" charset="0"/>
                          <a:cs typeface="Open Sans" panose="020B0606030504020204" pitchFamily="34" charset="0"/>
                        </a:rPr>
                        <a:t>3.58 </a:t>
                      </a:r>
                      <a:endParaRPr lang="en-US" sz="32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marL="57150" marR="0" algn="ctr">
                        <a:lnSpc>
                          <a:spcPct val="107000"/>
                        </a:lnSpc>
                        <a:spcBef>
                          <a:spcPts val="0"/>
                        </a:spcBef>
                        <a:spcAft>
                          <a:spcPts val="800"/>
                        </a:spcAft>
                      </a:pPr>
                      <a:r>
                        <a:rPr lang="en-GB" sz="1600">
                          <a:effectLst/>
                          <a:latin typeface="Open Sans" panose="020B0606030504020204" pitchFamily="34" charset="0"/>
                          <a:ea typeface="Open Sans" panose="020B0606030504020204" pitchFamily="34" charset="0"/>
                          <a:cs typeface="Open Sans" panose="020B0606030504020204" pitchFamily="34" charset="0"/>
                        </a:rPr>
                        <a:t>3.54 </a:t>
                      </a:r>
                      <a:endParaRPr lang="en-US" sz="32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marL="57150" marR="0" algn="ctr">
                        <a:lnSpc>
                          <a:spcPct val="107000"/>
                        </a:lnSpc>
                        <a:spcBef>
                          <a:spcPts val="0"/>
                        </a:spcBef>
                        <a:spcAft>
                          <a:spcPts val="800"/>
                        </a:spcAft>
                      </a:pPr>
                      <a:r>
                        <a:rPr lang="en-GB" sz="1600">
                          <a:effectLst/>
                          <a:latin typeface="Open Sans" panose="020B0606030504020204" pitchFamily="34" charset="0"/>
                          <a:ea typeface="Open Sans" panose="020B0606030504020204" pitchFamily="34" charset="0"/>
                          <a:cs typeface="Open Sans" panose="020B0606030504020204" pitchFamily="34" charset="0"/>
                        </a:rPr>
                        <a:t>3.47 </a:t>
                      </a:r>
                      <a:endParaRPr lang="en-US" sz="32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extLst>
                  <a:ext uri="{0D108BD9-81ED-4DB2-BD59-A6C34878D82A}">
                    <a16:rowId xmlns:a16="http://schemas.microsoft.com/office/drawing/2014/main" val="10004"/>
                  </a:ext>
                </a:extLst>
              </a:tr>
              <a:tr h="402590">
                <a:tc>
                  <a:txBody>
                    <a:bodyPr/>
                    <a:lstStyle/>
                    <a:p>
                      <a:pPr marL="164465" marR="0" algn="l">
                        <a:lnSpc>
                          <a:spcPct val="107000"/>
                        </a:lnSpc>
                        <a:spcBef>
                          <a:spcPts val="0"/>
                        </a:spcBef>
                        <a:spcAft>
                          <a:spcPts val="800"/>
                        </a:spcAft>
                      </a:pPr>
                      <a:r>
                        <a:rPr lang="en-GB" sz="1600">
                          <a:effectLst/>
                          <a:latin typeface="Open Sans" panose="020B0606030504020204" pitchFamily="34" charset="0"/>
                          <a:ea typeface="Open Sans" panose="020B0606030504020204" pitchFamily="34" charset="0"/>
                          <a:cs typeface="Open Sans" panose="020B0606030504020204" pitchFamily="34" charset="0"/>
                        </a:rPr>
                        <a:t>Transportation </a:t>
                      </a:r>
                      <a:endParaRPr lang="en-US" sz="32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marL="57150" marR="0" algn="ctr">
                        <a:lnSpc>
                          <a:spcPct val="107000"/>
                        </a:lnSpc>
                        <a:spcBef>
                          <a:spcPts val="0"/>
                        </a:spcBef>
                        <a:spcAft>
                          <a:spcPts val="800"/>
                        </a:spcAft>
                      </a:pPr>
                      <a:r>
                        <a:rPr lang="en-GB" sz="1600">
                          <a:effectLst/>
                          <a:latin typeface="Open Sans" panose="020B0606030504020204" pitchFamily="34" charset="0"/>
                          <a:ea typeface="Open Sans" panose="020B0606030504020204" pitchFamily="34" charset="0"/>
                          <a:cs typeface="Open Sans" panose="020B0606030504020204" pitchFamily="34" charset="0"/>
                        </a:rPr>
                        <a:t>2.56 </a:t>
                      </a:r>
                      <a:endParaRPr lang="en-US" sz="32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marL="57150" marR="0" algn="ctr">
                        <a:lnSpc>
                          <a:spcPct val="107000"/>
                        </a:lnSpc>
                        <a:spcBef>
                          <a:spcPts val="0"/>
                        </a:spcBef>
                        <a:spcAft>
                          <a:spcPts val="800"/>
                        </a:spcAft>
                      </a:pPr>
                      <a:r>
                        <a:rPr lang="en-GB" sz="1600">
                          <a:effectLst/>
                          <a:latin typeface="Open Sans" panose="020B0606030504020204" pitchFamily="34" charset="0"/>
                          <a:ea typeface="Open Sans" panose="020B0606030504020204" pitchFamily="34" charset="0"/>
                          <a:cs typeface="Open Sans" panose="020B0606030504020204" pitchFamily="34" charset="0"/>
                        </a:rPr>
                        <a:t>2.89 </a:t>
                      </a:r>
                      <a:endParaRPr lang="en-US" sz="32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marL="57150" marR="0" algn="ctr">
                        <a:lnSpc>
                          <a:spcPct val="107000"/>
                        </a:lnSpc>
                        <a:spcBef>
                          <a:spcPts val="0"/>
                        </a:spcBef>
                        <a:spcAft>
                          <a:spcPts val="800"/>
                        </a:spcAft>
                      </a:pPr>
                      <a:r>
                        <a:rPr lang="en-GB" sz="1600">
                          <a:effectLst/>
                          <a:latin typeface="Open Sans" panose="020B0606030504020204" pitchFamily="34" charset="0"/>
                          <a:ea typeface="Open Sans" panose="020B0606030504020204" pitchFamily="34" charset="0"/>
                          <a:cs typeface="Open Sans" panose="020B0606030504020204" pitchFamily="34" charset="0"/>
                        </a:rPr>
                        <a:t>2.67 </a:t>
                      </a:r>
                      <a:endParaRPr lang="en-US" sz="32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marL="57150" marR="0" algn="ctr">
                        <a:lnSpc>
                          <a:spcPct val="107000"/>
                        </a:lnSpc>
                        <a:spcBef>
                          <a:spcPts val="0"/>
                        </a:spcBef>
                        <a:spcAft>
                          <a:spcPts val="800"/>
                        </a:spcAft>
                      </a:pPr>
                      <a:r>
                        <a:rPr lang="en-GB" sz="1600">
                          <a:effectLst/>
                          <a:latin typeface="Open Sans" panose="020B0606030504020204" pitchFamily="34" charset="0"/>
                          <a:ea typeface="Open Sans" panose="020B0606030504020204" pitchFamily="34" charset="0"/>
                          <a:cs typeface="Open Sans" panose="020B0606030504020204" pitchFamily="34" charset="0"/>
                        </a:rPr>
                        <a:t>2.65 </a:t>
                      </a:r>
                      <a:endParaRPr lang="en-US" sz="32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marL="57150" marR="0" algn="ctr">
                        <a:lnSpc>
                          <a:spcPct val="107000"/>
                        </a:lnSpc>
                        <a:spcBef>
                          <a:spcPts val="0"/>
                        </a:spcBef>
                        <a:spcAft>
                          <a:spcPts val="800"/>
                        </a:spcAft>
                      </a:pPr>
                      <a:r>
                        <a:rPr lang="en-GB" sz="1600">
                          <a:effectLst/>
                          <a:latin typeface="Open Sans" panose="020B0606030504020204" pitchFamily="34" charset="0"/>
                          <a:ea typeface="Open Sans" panose="020B0606030504020204" pitchFamily="34" charset="0"/>
                          <a:cs typeface="Open Sans" panose="020B0606030504020204" pitchFamily="34" charset="0"/>
                        </a:rPr>
                        <a:t>2.65 </a:t>
                      </a:r>
                      <a:endParaRPr lang="en-US" sz="32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marL="57150" marR="0" algn="ctr">
                        <a:lnSpc>
                          <a:spcPct val="107000"/>
                        </a:lnSpc>
                        <a:spcBef>
                          <a:spcPts val="0"/>
                        </a:spcBef>
                        <a:spcAft>
                          <a:spcPts val="800"/>
                        </a:spcAft>
                      </a:pPr>
                      <a:r>
                        <a:rPr lang="en-GB" sz="1600">
                          <a:effectLst/>
                          <a:latin typeface="Open Sans" panose="020B0606030504020204" pitchFamily="34" charset="0"/>
                          <a:ea typeface="Open Sans" panose="020B0606030504020204" pitchFamily="34" charset="0"/>
                          <a:cs typeface="Open Sans" panose="020B0606030504020204" pitchFamily="34" charset="0"/>
                        </a:rPr>
                        <a:t>2.67 </a:t>
                      </a:r>
                      <a:endParaRPr lang="en-US" sz="32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marL="57150" marR="0" algn="ctr">
                        <a:lnSpc>
                          <a:spcPct val="107000"/>
                        </a:lnSpc>
                        <a:spcBef>
                          <a:spcPts val="0"/>
                        </a:spcBef>
                        <a:spcAft>
                          <a:spcPts val="800"/>
                        </a:spcAft>
                      </a:pPr>
                      <a:r>
                        <a:rPr lang="en-GB" sz="1600">
                          <a:effectLst/>
                          <a:latin typeface="Open Sans" panose="020B0606030504020204" pitchFamily="34" charset="0"/>
                          <a:ea typeface="Open Sans" panose="020B0606030504020204" pitchFamily="34" charset="0"/>
                          <a:cs typeface="Open Sans" panose="020B0606030504020204" pitchFamily="34" charset="0"/>
                        </a:rPr>
                        <a:t>2.68 </a:t>
                      </a:r>
                      <a:endParaRPr lang="en-US" sz="32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extLst>
                  <a:ext uri="{0D108BD9-81ED-4DB2-BD59-A6C34878D82A}">
                    <a16:rowId xmlns:a16="http://schemas.microsoft.com/office/drawing/2014/main" val="10005"/>
                  </a:ext>
                </a:extLst>
              </a:tr>
              <a:tr h="600710">
                <a:tc>
                  <a:txBody>
                    <a:bodyPr/>
                    <a:lstStyle/>
                    <a:p>
                      <a:pPr marL="164465" marR="0" algn="l">
                        <a:lnSpc>
                          <a:spcPct val="107000"/>
                        </a:lnSpc>
                        <a:spcBef>
                          <a:spcPts val="0"/>
                        </a:spcBef>
                        <a:spcAft>
                          <a:spcPts val="800"/>
                        </a:spcAft>
                      </a:pPr>
                      <a:r>
                        <a:rPr lang="en-GB" sz="1600" dirty="0">
                          <a:effectLst/>
                          <a:latin typeface="Open Sans" panose="020B0606030504020204" pitchFamily="34" charset="0"/>
                          <a:ea typeface="Open Sans" panose="020B0606030504020204" pitchFamily="34" charset="0"/>
                          <a:cs typeface="Open Sans" panose="020B0606030504020204" pitchFamily="34" charset="0"/>
                        </a:rPr>
                        <a:t>Post &amp; Telecommunication </a:t>
                      </a:r>
                      <a:endParaRPr lang="en-US" sz="320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marL="57150" marR="0" algn="ctr">
                        <a:lnSpc>
                          <a:spcPct val="107000"/>
                        </a:lnSpc>
                        <a:spcBef>
                          <a:spcPts val="0"/>
                        </a:spcBef>
                        <a:spcAft>
                          <a:spcPts val="800"/>
                        </a:spcAft>
                      </a:pPr>
                      <a:r>
                        <a:rPr lang="en-GB" sz="1600">
                          <a:effectLst/>
                          <a:latin typeface="Open Sans" panose="020B0606030504020204" pitchFamily="34" charset="0"/>
                          <a:ea typeface="Open Sans" panose="020B0606030504020204" pitchFamily="34" charset="0"/>
                          <a:cs typeface="Open Sans" panose="020B0606030504020204" pitchFamily="34" charset="0"/>
                        </a:rPr>
                        <a:t>0.55 </a:t>
                      </a:r>
                      <a:endParaRPr lang="en-US" sz="32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marL="57150" marR="0" algn="ctr">
                        <a:lnSpc>
                          <a:spcPct val="107000"/>
                        </a:lnSpc>
                        <a:spcBef>
                          <a:spcPts val="0"/>
                        </a:spcBef>
                        <a:spcAft>
                          <a:spcPts val="800"/>
                        </a:spcAft>
                      </a:pPr>
                      <a:r>
                        <a:rPr lang="en-GB" sz="1600">
                          <a:effectLst/>
                          <a:latin typeface="Open Sans" panose="020B0606030504020204" pitchFamily="34" charset="0"/>
                          <a:ea typeface="Open Sans" panose="020B0606030504020204" pitchFamily="34" charset="0"/>
                          <a:cs typeface="Open Sans" panose="020B0606030504020204" pitchFamily="34" charset="0"/>
                        </a:rPr>
                        <a:t>0.78 </a:t>
                      </a:r>
                      <a:endParaRPr lang="en-US" sz="32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marL="57150" marR="0" algn="ctr">
                        <a:lnSpc>
                          <a:spcPct val="107000"/>
                        </a:lnSpc>
                        <a:spcBef>
                          <a:spcPts val="0"/>
                        </a:spcBef>
                        <a:spcAft>
                          <a:spcPts val="800"/>
                        </a:spcAft>
                      </a:pPr>
                      <a:r>
                        <a:rPr lang="en-GB" sz="1600">
                          <a:effectLst/>
                          <a:latin typeface="Open Sans" panose="020B0606030504020204" pitchFamily="34" charset="0"/>
                          <a:ea typeface="Open Sans" panose="020B0606030504020204" pitchFamily="34" charset="0"/>
                          <a:cs typeface="Open Sans" panose="020B0606030504020204" pitchFamily="34" charset="0"/>
                        </a:rPr>
                        <a:t>0.98 </a:t>
                      </a:r>
                      <a:endParaRPr lang="en-US" sz="32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marL="57150" marR="0" algn="ctr">
                        <a:lnSpc>
                          <a:spcPct val="107000"/>
                        </a:lnSpc>
                        <a:spcBef>
                          <a:spcPts val="0"/>
                        </a:spcBef>
                        <a:spcAft>
                          <a:spcPts val="800"/>
                        </a:spcAft>
                      </a:pPr>
                      <a:r>
                        <a:rPr lang="en-GB" sz="1600">
                          <a:effectLst/>
                          <a:latin typeface="Open Sans" panose="020B0606030504020204" pitchFamily="34" charset="0"/>
                          <a:ea typeface="Open Sans" panose="020B0606030504020204" pitchFamily="34" charset="0"/>
                          <a:cs typeface="Open Sans" panose="020B0606030504020204" pitchFamily="34" charset="0"/>
                        </a:rPr>
                        <a:t>1.20 </a:t>
                      </a:r>
                      <a:endParaRPr lang="en-US" sz="32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marL="57150" marR="0" algn="ctr">
                        <a:lnSpc>
                          <a:spcPct val="107000"/>
                        </a:lnSpc>
                        <a:spcBef>
                          <a:spcPts val="0"/>
                        </a:spcBef>
                        <a:spcAft>
                          <a:spcPts val="800"/>
                        </a:spcAft>
                      </a:pPr>
                      <a:r>
                        <a:rPr lang="en-GB" sz="1600">
                          <a:effectLst/>
                          <a:latin typeface="Open Sans" panose="020B0606030504020204" pitchFamily="34" charset="0"/>
                          <a:ea typeface="Open Sans" panose="020B0606030504020204" pitchFamily="34" charset="0"/>
                          <a:cs typeface="Open Sans" panose="020B0606030504020204" pitchFamily="34" charset="0"/>
                        </a:rPr>
                        <a:t>1.46 </a:t>
                      </a:r>
                      <a:endParaRPr lang="en-US" sz="32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marL="57150" marR="0" algn="ctr">
                        <a:lnSpc>
                          <a:spcPct val="107000"/>
                        </a:lnSpc>
                        <a:spcBef>
                          <a:spcPts val="0"/>
                        </a:spcBef>
                        <a:spcAft>
                          <a:spcPts val="800"/>
                        </a:spcAft>
                      </a:pPr>
                      <a:r>
                        <a:rPr lang="en-GB" sz="1600">
                          <a:effectLst/>
                          <a:latin typeface="Open Sans" panose="020B0606030504020204" pitchFamily="34" charset="0"/>
                          <a:ea typeface="Open Sans" panose="020B0606030504020204" pitchFamily="34" charset="0"/>
                          <a:cs typeface="Open Sans" panose="020B0606030504020204" pitchFamily="34" charset="0"/>
                        </a:rPr>
                        <a:t>1.83 </a:t>
                      </a:r>
                      <a:endParaRPr lang="en-US" sz="32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marL="57150" marR="0" algn="ctr">
                        <a:lnSpc>
                          <a:spcPct val="107000"/>
                        </a:lnSpc>
                        <a:spcBef>
                          <a:spcPts val="0"/>
                        </a:spcBef>
                        <a:spcAft>
                          <a:spcPts val="800"/>
                        </a:spcAft>
                      </a:pPr>
                      <a:r>
                        <a:rPr lang="en-GB" sz="1600">
                          <a:effectLst/>
                          <a:latin typeface="Open Sans" panose="020B0606030504020204" pitchFamily="34" charset="0"/>
                          <a:ea typeface="Open Sans" panose="020B0606030504020204" pitchFamily="34" charset="0"/>
                          <a:cs typeface="Open Sans" panose="020B0606030504020204" pitchFamily="34" charset="0"/>
                        </a:rPr>
                        <a:t>2.30 </a:t>
                      </a:r>
                      <a:endParaRPr lang="en-US" sz="32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extLst>
                  <a:ext uri="{0D108BD9-81ED-4DB2-BD59-A6C34878D82A}">
                    <a16:rowId xmlns:a16="http://schemas.microsoft.com/office/drawing/2014/main" val="10006"/>
                  </a:ext>
                </a:extLst>
              </a:tr>
              <a:tr h="601980">
                <a:tc>
                  <a:txBody>
                    <a:bodyPr/>
                    <a:lstStyle/>
                    <a:p>
                      <a:pPr marL="164465" marR="0" algn="l">
                        <a:lnSpc>
                          <a:spcPct val="107000"/>
                        </a:lnSpc>
                        <a:spcBef>
                          <a:spcPts val="0"/>
                        </a:spcBef>
                        <a:spcAft>
                          <a:spcPts val="800"/>
                        </a:spcAft>
                      </a:pPr>
                      <a:r>
                        <a:rPr lang="en-GB" sz="1600" dirty="0">
                          <a:effectLst/>
                          <a:latin typeface="Open Sans" panose="020B0606030504020204" pitchFamily="34" charset="0"/>
                          <a:ea typeface="Open Sans" panose="020B0606030504020204" pitchFamily="34" charset="0"/>
                          <a:cs typeface="Open Sans" panose="020B0606030504020204" pitchFamily="34" charset="0"/>
                        </a:rPr>
                        <a:t>Banks &amp;  other Financial institutions </a:t>
                      </a:r>
                      <a:endParaRPr lang="en-US" sz="320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marL="57150" marR="0" algn="ctr">
                        <a:lnSpc>
                          <a:spcPct val="107000"/>
                        </a:lnSpc>
                        <a:spcBef>
                          <a:spcPts val="0"/>
                        </a:spcBef>
                        <a:spcAft>
                          <a:spcPts val="800"/>
                        </a:spcAft>
                      </a:pPr>
                      <a:r>
                        <a:rPr lang="en-GB" sz="1600">
                          <a:effectLst/>
                          <a:latin typeface="Open Sans" panose="020B0606030504020204" pitchFamily="34" charset="0"/>
                          <a:ea typeface="Open Sans" panose="020B0606030504020204" pitchFamily="34" charset="0"/>
                          <a:cs typeface="Open Sans" panose="020B0606030504020204" pitchFamily="34" charset="0"/>
                        </a:rPr>
                        <a:t>4.15 </a:t>
                      </a:r>
                      <a:endParaRPr lang="en-US" sz="32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marL="57150" marR="0" algn="ctr">
                        <a:lnSpc>
                          <a:spcPct val="107000"/>
                        </a:lnSpc>
                        <a:spcBef>
                          <a:spcPts val="0"/>
                        </a:spcBef>
                        <a:spcAft>
                          <a:spcPts val="800"/>
                        </a:spcAft>
                      </a:pPr>
                      <a:r>
                        <a:rPr lang="en-GB" sz="1600">
                          <a:effectLst/>
                          <a:latin typeface="Open Sans" panose="020B0606030504020204" pitchFamily="34" charset="0"/>
                          <a:ea typeface="Open Sans" panose="020B0606030504020204" pitchFamily="34" charset="0"/>
                          <a:cs typeface="Open Sans" panose="020B0606030504020204" pitchFamily="34" charset="0"/>
                        </a:rPr>
                        <a:t>5.03 </a:t>
                      </a:r>
                      <a:endParaRPr lang="en-US" sz="32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marL="57150" marR="0" algn="ctr">
                        <a:lnSpc>
                          <a:spcPct val="107000"/>
                        </a:lnSpc>
                        <a:spcBef>
                          <a:spcPts val="0"/>
                        </a:spcBef>
                        <a:spcAft>
                          <a:spcPts val="800"/>
                        </a:spcAft>
                      </a:pPr>
                      <a:r>
                        <a:rPr lang="en-GB" sz="1600">
                          <a:effectLst/>
                          <a:latin typeface="Open Sans" panose="020B0606030504020204" pitchFamily="34" charset="0"/>
                          <a:ea typeface="Open Sans" panose="020B0606030504020204" pitchFamily="34" charset="0"/>
                          <a:cs typeface="Open Sans" panose="020B0606030504020204" pitchFamily="34" charset="0"/>
                        </a:rPr>
                        <a:t>4.24 </a:t>
                      </a:r>
                      <a:endParaRPr lang="en-US" sz="32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marL="57150" marR="0" algn="ctr">
                        <a:lnSpc>
                          <a:spcPct val="107000"/>
                        </a:lnSpc>
                        <a:spcBef>
                          <a:spcPts val="0"/>
                        </a:spcBef>
                        <a:spcAft>
                          <a:spcPts val="800"/>
                        </a:spcAft>
                      </a:pPr>
                      <a:r>
                        <a:rPr lang="en-GB" sz="1600">
                          <a:effectLst/>
                          <a:latin typeface="Open Sans" panose="020B0606030504020204" pitchFamily="34" charset="0"/>
                          <a:ea typeface="Open Sans" panose="020B0606030504020204" pitchFamily="34" charset="0"/>
                          <a:cs typeface="Open Sans" panose="020B0606030504020204" pitchFamily="34" charset="0"/>
                        </a:rPr>
                        <a:t>4.08 </a:t>
                      </a:r>
                      <a:endParaRPr lang="en-US" sz="32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marL="57150" marR="0" algn="ctr">
                        <a:lnSpc>
                          <a:spcPct val="107000"/>
                        </a:lnSpc>
                        <a:spcBef>
                          <a:spcPts val="0"/>
                        </a:spcBef>
                        <a:spcAft>
                          <a:spcPts val="800"/>
                        </a:spcAft>
                      </a:pPr>
                      <a:r>
                        <a:rPr lang="en-GB" sz="1600">
                          <a:effectLst/>
                          <a:latin typeface="Open Sans" panose="020B0606030504020204" pitchFamily="34" charset="0"/>
                          <a:ea typeface="Open Sans" panose="020B0606030504020204" pitchFamily="34" charset="0"/>
                          <a:cs typeface="Open Sans" panose="020B0606030504020204" pitchFamily="34" charset="0"/>
                        </a:rPr>
                        <a:t>3.94 </a:t>
                      </a:r>
                      <a:endParaRPr lang="en-US" sz="32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marL="57150" marR="0" algn="ctr">
                        <a:lnSpc>
                          <a:spcPct val="107000"/>
                        </a:lnSpc>
                        <a:spcBef>
                          <a:spcPts val="0"/>
                        </a:spcBef>
                        <a:spcAft>
                          <a:spcPts val="800"/>
                        </a:spcAft>
                      </a:pPr>
                      <a:r>
                        <a:rPr lang="en-GB" sz="1600">
                          <a:effectLst/>
                          <a:latin typeface="Open Sans" panose="020B0606030504020204" pitchFamily="34" charset="0"/>
                          <a:ea typeface="Open Sans" panose="020B0606030504020204" pitchFamily="34" charset="0"/>
                          <a:cs typeface="Open Sans" panose="020B0606030504020204" pitchFamily="34" charset="0"/>
                        </a:rPr>
                        <a:t>3.90 </a:t>
                      </a:r>
                      <a:endParaRPr lang="en-US" sz="32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marL="57150" marR="0" algn="ctr">
                        <a:lnSpc>
                          <a:spcPct val="107000"/>
                        </a:lnSpc>
                        <a:spcBef>
                          <a:spcPts val="0"/>
                        </a:spcBef>
                        <a:spcAft>
                          <a:spcPts val="800"/>
                        </a:spcAft>
                      </a:pPr>
                      <a:r>
                        <a:rPr lang="en-GB" sz="1600" dirty="0">
                          <a:effectLst/>
                          <a:latin typeface="Open Sans" panose="020B0606030504020204" pitchFamily="34" charset="0"/>
                          <a:ea typeface="Open Sans" panose="020B0606030504020204" pitchFamily="34" charset="0"/>
                          <a:cs typeface="Open Sans" panose="020B0606030504020204" pitchFamily="34" charset="0"/>
                        </a:rPr>
                        <a:t>3.85 </a:t>
                      </a:r>
                      <a:endParaRPr lang="en-US" sz="320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extLst>
                  <a:ext uri="{0D108BD9-81ED-4DB2-BD59-A6C34878D82A}">
                    <a16:rowId xmlns:a16="http://schemas.microsoft.com/office/drawing/2014/main" val="10007"/>
                  </a:ext>
                </a:extLst>
              </a:tr>
            </a:tbl>
          </a:graphicData>
        </a:graphic>
      </p:graphicFrame>
      <p:sp>
        <p:nvSpPr>
          <p:cNvPr id="4" name="Rectangle 3"/>
          <p:cNvSpPr/>
          <p:nvPr/>
        </p:nvSpPr>
        <p:spPr>
          <a:xfrm>
            <a:off x="0" y="5581470"/>
            <a:ext cx="9887237" cy="342979"/>
          </a:xfrm>
          <a:prstGeom prst="rect">
            <a:avLst/>
          </a:prstGeom>
        </p:spPr>
        <p:txBody>
          <a:bodyPr wrap="square">
            <a:spAutoFit/>
          </a:bodyPr>
          <a:lstStyle/>
          <a:p>
            <a:pPr marL="457200" marR="0">
              <a:lnSpc>
                <a:spcPct val="107000"/>
              </a:lnSpc>
              <a:spcBef>
                <a:spcPts val="0"/>
              </a:spcBef>
              <a:spcAft>
                <a:spcPts val="800"/>
              </a:spcAft>
            </a:pPr>
            <a:r>
              <a:rPr lang="en-GB" sz="1600" b="1" dirty="0">
                <a:latin typeface="Open Sans" panose="020B0606030504020204" pitchFamily="34" charset="0"/>
                <a:ea typeface="Open Sans" panose="020B0606030504020204" pitchFamily="34" charset="0"/>
                <a:cs typeface="Open Sans" panose="020B0606030504020204" pitchFamily="34" charset="0"/>
              </a:rPr>
              <a:t>Source:</a:t>
            </a:r>
            <a:r>
              <a:rPr lang="en-GB" sz="1600" dirty="0">
                <a:latin typeface="Open Sans" panose="020B0606030504020204" pitchFamily="34" charset="0"/>
                <a:ea typeface="Open Sans" panose="020B0606030504020204" pitchFamily="34" charset="0"/>
                <a:cs typeface="Open Sans" panose="020B0606030504020204" pitchFamily="34" charset="0"/>
              </a:rPr>
              <a:t> CBN Statistical Bulletin Vol. 17, December 2006 &amp;Vol. 18, December 2007 </a:t>
            </a:r>
            <a:endParaRPr lang="en-US"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780240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938032"/>
            <a:ext cx="12192000" cy="856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9E1A254-B45D-4E6B-8639-F8C80103ECFF}"/>
              </a:ext>
            </a:extLst>
          </p:cNvPr>
          <p:cNvSpPr txBox="1"/>
          <p:nvPr/>
        </p:nvSpPr>
        <p:spPr>
          <a:xfrm>
            <a:off x="472251" y="485163"/>
            <a:ext cx="10302023" cy="492443"/>
          </a:xfrm>
          <a:prstGeom prst="rect">
            <a:avLst/>
          </a:prstGeom>
          <a:noFill/>
        </p:spPr>
        <p:txBody>
          <a:bodyPr wrap="square" lIns="0" tIns="0" rIns="0" bIns="0" rtlCol="0">
            <a:spAutoFit/>
          </a:bodyPr>
          <a:lstStyle/>
          <a:p>
            <a:r>
              <a:rPr lang="en-GB" sz="3200" b="1" dirty="0">
                <a:solidFill>
                  <a:srgbClr val="52B47D"/>
                </a:solidFill>
                <a:latin typeface="Open Sans" panose="020B0606030504020204" pitchFamily="34" charset="0"/>
                <a:ea typeface="Open Sans" panose="020B0606030504020204" pitchFamily="34" charset="0"/>
                <a:cs typeface="Open Sans" panose="020B0606030504020204" pitchFamily="34" charset="0"/>
              </a:rPr>
              <a:t>KEY AREAS OF IMPACT 1999-2006</a:t>
            </a:r>
            <a:endParaRPr lang="en-US" sz="3200" b="1" dirty="0">
              <a:solidFill>
                <a:srgbClr val="52B47D"/>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0" name="Rectangle 29">
            <a:extLst>
              <a:ext uri="{FF2B5EF4-FFF2-40B4-BE49-F238E27FC236}">
                <a16:creationId xmlns:a16="http://schemas.microsoft.com/office/drawing/2014/main" id="{9BBB7300-299A-4173-BEE3-FE20BD542892}"/>
              </a:ext>
            </a:extLst>
          </p:cNvPr>
          <p:cNvSpPr/>
          <p:nvPr/>
        </p:nvSpPr>
        <p:spPr>
          <a:xfrm>
            <a:off x="515937" y="284914"/>
            <a:ext cx="1841500" cy="45719"/>
          </a:xfrm>
          <a:prstGeom prst="rect">
            <a:avLst/>
          </a:prstGeom>
          <a:solidFill>
            <a:srgbClr val="0070C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1E71B8"/>
                </a:solidFill>
              </a:ln>
              <a:solidFill>
                <a:srgbClr val="009900"/>
              </a:solidFill>
            </a:endParaRPr>
          </a:p>
        </p:txBody>
      </p:sp>
      <p:pic>
        <p:nvPicPr>
          <p:cNvPr id="37" name="Picture 36">
            <a:extLst>
              <a:ext uri="{FF2B5EF4-FFF2-40B4-BE49-F238E27FC236}">
                <a16:creationId xmlns:a16="http://schemas.microsoft.com/office/drawing/2014/main" id="{A073CFF6-5A54-4D5B-8709-25036D9DE4B6}"/>
              </a:ext>
            </a:extLst>
          </p:cNvPr>
          <p:cNvPicPr>
            <a:picLocks noChangeAspect="1"/>
          </p:cNvPicPr>
          <p:nvPr/>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6176" t="49541" r="18966" b="11824"/>
          <a:stretch/>
        </p:blipFill>
        <p:spPr>
          <a:xfrm>
            <a:off x="10667996" y="178021"/>
            <a:ext cx="1434136" cy="854268"/>
          </a:xfrm>
          <a:prstGeom prst="rect">
            <a:avLst/>
          </a:prstGeom>
        </p:spPr>
      </p:pic>
      <p:sp>
        <p:nvSpPr>
          <p:cNvPr id="47" name="Shape 785"/>
          <p:cNvSpPr txBox="1"/>
          <p:nvPr/>
        </p:nvSpPr>
        <p:spPr>
          <a:xfrm>
            <a:off x="2400535" y="3189153"/>
            <a:ext cx="2859972" cy="2710266"/>
          </a:xfrm>
          <a:prstGeom prst="rect">
            <a:avLst/>
          </a:prstGeom>
          <a:noFill/>
          <a:ln>
            <a:noFill/>
          </a:ln>
        </p:spPr>
        <p:txBody>
          <a:bodyPr lIns="91425" tIns="45700" rIns="91425" bIns="45700" anchor="t" anchorCtr="0">
            <a:noAutofit/>
          </a:bodyPr>
          <a:lstStyle/>
          <a:p>
            <a:pPr lvl="0">
              <a:buSzPct val="25000"/>
            </a:pPr>
            <a:r>
              <a:rPr lang="en-US" sz="1400" dirty="0">
                <a:solidFill>
                  <a:srgbClr val="3F3F3F"/>
                </a:solidFill>
                <a:latin typeface="Open Sans" panose="020B0606030504020204" pitchFamily="34" charset="0"/>
                <a:ea typeface="Open Sans" panose="020B0606030504020204" pitchFamily="34" charset="0"/>
                <a:cs typeface="Open Sans" panose="020B0606030504020204" pitchFamily="34" charset="0"/>
                <a:sym typeface="Arial"/>
              </a:rPr>
              <a:t>Establishment of new telecommunications laws in 2003 establishing broader regulatory powers for the NCC and strengthening its role as an Independent Industry Regulator of the Telecommunications Sector. Increased contribution to the National Gross Domestic Product (GDP). </a:t>
            </a:r>
          </a:p>
          <a:p>
            <a:pPr lvl="0">
              <a:buSzPct val="25000"/>
            </a:pPr>
            <a:r>
              <a:rPr lang="en-US" sz="1400" dirty="0">
                <a:solidFill>
                  <a:srgbClr val="3F3F3F"/>
                </a:solidFill>
                <a:latin typeface="Open Sans" panose="020B0606030504020204" pitchFamily="34" charset="0"/>
                <a:ea typeface="Open Sans" panose="020B0606030504020204" pitchFamily="34" charset="0"/>
                <a:cs typeface="Open Sans" panose="020B0606030504020204" pitchFamily="34" charset="0"/>
                <a:sym typeface="Arial"/>
              </a:rPr>
              <a:t>The Establishment of the Ministry of Communication Technology </a:t>
            </a:r>
            <a:r>
              <a:rPr lang="en-US" sz="1400" i="1" dirty="0">
                <a:solidFill>
                  <a:srgbClr val="3F3F3F"/>
                </a:solidFill>
                <a:latin typeface="Open Sans" panose="020B0606030504020204" pitchFamily="34" charset="0"/>
                <a:ea typeface="Open Sans" panose="020B0606030504020204" pitchFamily="34" charset="0"/>
                <a:cs typeface="Open Sans" panose="020B0606030504020204" pitchFamily="34" charset="0"/>
                <a:sym typeface="Arial"/>
              </a:rPr>
              <a:t>(a key recommendation of the Nigerian Economic Summit Group).</a:t>
            </a:r>
            <a:endParaRPr lang="en" sz="1400" i="1" dirty="0">
              <a:solidFill>
                <a:srgbClr val="3F3F3F"/>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48" name="Shape 786"/>
          <p:cNvSpPr txBox="1"/>
          <p:nvPr/>
        </p:nvSpPr>
        <p:spPr>
          <a:xfrm>
            <a:off x="2400534" y="2888811"/>
            <a:ext cx="2650324" cy="324703"/>
          </a:xfrm>
          <a:prstGeom prst="rect">
            <a:avLst/>
          </a:prstGeom>
          <a:noFill/>
          <a:ln>
            <a:noFill/>
          </a:ln>
        </p:spPr>
        <p:txBody>
          <a:bodyPr lIns="91425" tIns="45700" rIns="91425" bIns="45700" anchor="t" anchorCtr="0">
            <a:noAutofit/>
          </a:bodyPr>
          <a:lstStyle/>
          <a:p>
            <a:pPr lvl="0">
              <a:buSzPct val="25000"/>
            </a:pPr>
            <a:r>
              <a:rPr lang="en-US" sz="1400" b="1" dirty="0">
                <a:solidFill>
                  <a:srgbClr val="3F3F3F"/>
                </a:solidFill>
                <a:latin typeface="Open Sans" panose="020B0606030504020204" pitchFamily="34" charset="0"/>
                <a:ea typeface="Open Sans" panose="020B0606030504020204" pitchFamily="34" charset="0"/>
                <a:cs typeface="Open Sans" panose="020B0606030504020204" pitchFamily="34" charset="0"/>
                <a:sym typeface="Arial"/>
              </a:rPr>
              <a:t>Telecommunications</a:t>
            </a:r>
            <a:endParaRPr lang="en" sz="1400" b="1" dirty="0">
              <a:solidFill>
                <a:srgbClr val="3F3F3F"/>
              </a:solidFill>
              <a:latin typeface="Open Sans" panose="020B0606030504020204" pitchFamily="34" charset="0"/>
              <a:ea typeface="Open Sans" panose="020B0606030504020204" pitchFamily="34" charset="0"/>
              <a:cs typeface="Open Sans" panose="020B0606030504020204" pitchFamily="34" charset="0"/>
              <a:sym typeface="Arial"/>
            </a:endParaRPr>
          </a:p>
        </p:txBody>
      </p:sp>
      <p:grpSp>
        <p:nvGrpSpPr>
          <p:cNvPr id="49" name="Shape 787"/>
          <p:cNvGrpSpPr/>
          <p:nvPr/>
        </p:nvGrpSpPr>
        <p:grpSpPr>
          <a:xfrm>
            <a:off x="177729" y="2888811"/>
            <a:ext cx="2353319" cy="1340365"/>
            <a:chOff x="1793273" y="783073"/>
            <a:chExt cx="2445248" cy="1340365"/>
          </a:xfrm>
        </p:grpSpPr>
        <p:sp>
          <p:nvSpPr>
            <p:cNvPr id="50" name="Shape 788"/>
            <p:cNvSpPr txBox="1"/>
            <p:nvPr/>
          </p:nvSpPr>
          <p:spPr>
            <a:xfrm>
              <a:off x="1793274" y="1107776"/>
              <a:ext cx="2298850" cy="1015662"/>
            </a:xfrm>
            <a:prstGeom prst="rect">
              <a:avLst/>
            </a:prstGeom>
            <a:noFill/>
            <a:ln>
              <a:noFill/>
            </a:ln>
          </p:spPr>
          <p:txBody>
            <a:bodyPr lIns="91425" tIns="45700" rIns="91425" bIns="45700" anchor="t" anchorCtr="0">
              <a:noAutofit/>
            </a:bodyPr>
            <a:lstStyle/>
            <a:p>
              <a:pPr lvl="0">
                <a:buSzPct val="25000"/>
              </a:pPr>
              <a:r>
                <a:rPr lang="en-US" sz="1400" dirty="0">
                  <a:solidFill>
                    <a:srgbClr val="3F3F3F"/>
                  </a:solidFill>
                  <a:latin typeface="Open Sans" panose="020B0606030504020204" pitchFamily="34" charset="0"/>
                  <a:ea typeface="Open Sans" panose="020B0606030504020204" pitchFamily="34" charset="0"/>
                  <a:cs typeface="Open Sans" panose="020B0606030504020204" pitchFamily="34" charset="0"/>
                  <a:sym typeface="Arial"/>
                </a:rPr>
                <a:t>In 2004, Revitalised banking and finance sector to drive its new economic imperative</a:t>
              </a:r>
              <a:endParaRPr lang="en" sz="1400" dirty="0">
                <a:solidFill>
                  <a:srgbClr val="3F3F3F"/>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51" name="Shape 789"/>
            <p:cNvSpPr txBox="1"/>
            <p:nvPr/>
          </p:nvSpPr>
          <p:spPr>
            <a:xfrm>
              <a:off x="1793273" y="783073"/>
              <a:ext cx="2445248" cy="300342"/>
            </a:xfrm>
            <a:prstGeom prst="rect">
              <a:avLst/>
            </a:prstGeom>
            <a:noFill/>
            <a:ln>
              <a:noFill/>
            </a:ln>
          </p:spPr>
          <p:txBody>
            <a:bodyPr lIns="91425" tIns="45700" rIns="91425" bIns="45700" anchor="t" anchorCtr="0">
              <a:noAutofit/>
            </a:bodyPr>
            <a:lstStyle/>
            <a:p>
              <a:pPr lvl="0">
                <a:buSzPct val="25000"/>
              </a:pPr>
              <a:r>
                <a:rPr lang="en-US" sz="1400" b="1" dirty="0">
                  <a:solidFill>
                    <a:srgbClr val="3F3F3F"/>
                  </a:solidFill>
                  <a:latin typeface="Open Sans" panose="020B0606030504020204" pitchFamily="34" charset="0"/>
                  <a:ea typeface="Open Sans" panose="020B0606030504020204" pitchFamily="34" charset="0"/>
                  <a:cs typeface="Open Sans" panose="020B0606030504020204" pitchFamily="34" charset="0"/>
                  <a:sym typeface="Arial"/>
                </a:rPr>
                <a:t>Banking and Finance</a:t>
              </a:r>
              <a:endParaRPr lang="en" sz="1400" b="1" dirty="0">
                <a:solidFill>
                  <a:srgbClr val="3F3F3F"/>
                </a:solidFill>
                <a:latin typeface="Open Sans" panose="020B0606030504020204" pitchFamily="34" charset="0"/>
                <a:ea typeface="Open Sans" panose="020B0606030504020204" pitchFamily="34" charset="0"/>
                <a:cs typeface="Open Sans" panose="020B0606030504020204" pitchFamily="34" charset="0"/>
                <a:sym typeface="Arial"/>
              </a:endParaRPr>
            </a:p>
          </p:txBody>
        </p:sp>
      </p:grpSp>
      <p:grpSp>
        <p:nvGrpSpPr>
          <p:cNvPr id="52" name="Shape 790"/>
          <p:cNvGrpSpPr/>
          <p:nvPr/>
        </p:nvGrpSpPr>
        <p:grpSpPr>
          <a:xfrm>
            <a:off x="4944131" y="2896140"/>
            <a:ext cx="4052951" cy="3774482"/>
            <a:chOff x="1303686" y="790402"/>
            <a:chExt cx="2994239" cy="3774482"/>
          </a:xfrm>
        </p:grpSpPr>
        <p:sp>
          <p:nvSpPr>
            <p:cNvPr id="53" name="Shape 791"/>
            <p:cNvSpPr txBox="1"/>
            <p:nvPr/>
          </p:nvSpPr>
          <p:spPr>
            <a:xfrm>
              <a:off x="1359056" y="1213111"/>
              <a:ext cx="2938869" cy="3351773"/>
            </a:xfrm>
            <a:prstGeom prst="rect">
              <a:avLst/>
            </a:prstGeom>
            <a:noFill/>
            <a:ln>
              <a:noFill/>
            </a:ln>
          </p:spPr>
          <p:txBody>
            <a:bodyPr lIns="91425" tIns="45700" rIns="91425" bIns="45700" anchor="t" anchorCtr="0">
              <a:noAutofit/>
            </a:bodyPr>
            <a:lstStyle/>
            <a:p>
              <a:pPr marL="285750" lvl="0" indent="-285750">
                <a:buSzPct val="25000"/>
                <a:buFont typeface="Arial" panose="020B0604020202020204" pitchFamily="34" charset="0"/>
                <a:buChar char="•"/>
              </a:pPr>
              <a:r>
                <a:rPr lang="en-US" sz="1400" dirty="0">
                  <a:solidFill>
                    <a:srgbClr val="3F3F3F"/>
                  </a:solidFill>
                  <a:latin typeface="Open Sans" panose="020B0606030504020204" pitchFamily="34" charset="0"/>
                  <a:ea typeface="Open Sans" panose="020B0606030504020204" pitchFamily="34" charset="0"/>
                  <a:cs typeface="Open Sans" panose="020B0606030504020204" pitchFamily="34" charset="0"/>
                  <a:sym typeface="Arial"/>
                </a:rPr>
                <a:t>The accelerated ratification and domestication of all pending International Maritime and Shipping Codes</a:t>
              </a:r>
            </a:p>
            <a:p>
              <a:pPr marL="285750" lvl="0" indent="-285750">
                <a:buSzPct val="25000"/>
                <a:buFont typeface="Arial" panose="020B0604020202020204" pitchFamily="34" charset="0"/>
                <a:buChar char="•"/>
              </a:pPr>
              <a:r>
                <a:rPr lang="en-US" sz="1400" dirty="0">
                  <a:solidFill>
                    <a:srgbClr val="3F3F3F"/>
                  </a:solidFill>
                  <a:latin typeface="Open Sans" panose="020B0606030504020204" pitchFamily="34" charset="0"/>
                  <a:ea typeface="Open Sans" panose="020B0606030504020204" pitchFamily="34" charset="0"/>
                  <a:cs typeface="Open Sans" panose="020B0606030504020204" pitchFamily="34" charset="0"/>
                  <a:sym typeface="Arial"/>
                </a:rPr>
                <a:t>The strategic concession, </a:t>
              </a:r>
              <a:r>
                <a:rPr lang="en-US" sz="1400" dirty="0" err="1">
                  <a:solidFill>
                    <a:srgbClr val="3F3F3F"/>
                  </a:solidFill>
                  <a:latin typeface="Open Sans" panose="020B0606030504020204" pitchFamily="34" charset="0"/>
                  <a:ea typeface="Open Sans" panose="020B0606030504020204" pitchFamily="34" charset="0"/>
                  <a:cs typeface="Open Sans" panose="020B0606030504020204" pitchFamily="34" charset="0"/>
                  <a:sym typeface="Arial"/>
                </a:rPr>
                <a:t>commercialisation</a:t>
              </a:r>
              <a:r>
                <a:rPr lang="en-US" sz="1400" dirty="0">
                  <a:solidFill>
                    <a:srgbClr val="3F3F3F"/>
                  </a:solidFill>
                  <a:latin typeface="Open Sans" panose="020B0606030504020204" pitchFamily="34" charset="0"/>
                  <a:ea typeface="Open Sans" panose="020B0606030504020204" pitchFamily="34" charset="0"/>
                  <a:cs typeface="Open Sans" panose="020B0606030504020204" pitchFamily="34" charset="0"/>
                  <a:sym typeface="Arial"/>
                </a:rPr>
                <a:t> and </a:t>
              </a:r>
              <a:r>
                <a:rPr lang="en-US" sz="1400" dirty="0" err="1">
                  <a:solidFill>
                    <a:srgbClr val="3F3F3F"/>
                  </a:solidFill>
                  <a:latin typeface="Open Sans" panose="020B0606030504020204" pitchFamily="34" charset="0"/>
                  <a:ea typeface="Open Sans" panose="020B0606030504020204" pitchFamily="34" charset="0"/>
                  <a:cs typeface="Open Sans" panose="020B0606030504020204" pitchFamily="34" charset="0"/>
                  <a:sym typeface="Arial"/>
                </a:rPr>
                <a:t>privatisation</a:t>
              </a:r>
              <a:r>
                <a:rPr lang="en-US" sz="1400" dirty="0">
                  <a:solidFill>
                    <a:srgbClr val="3F3F3F"/>
                  </a:solidFill>
                  <a:latin typeface="Open Sans" panose="020B0606030504020204" pitchFamily="34" charset="0"/>
                  <a:ea typeface="Open Sans" panose="020B0606030504020204" pitchFamily="34" charset="0"/>
                  <a:cs typeface="Open Sans" panose="020B0606030504020204" pitchFamily="34" charset="0"/>
                  <a:sym typeface="Arial"/>
                </a:rPr>
                <a:t> of Nigeria’s Sea Ports.</a:t>
              </a:r>
            </a:p>
            <a:p>
              <a:pPr marL="285750" lvl="0" indent="-285750">
                <a:buSzPct val="25000"/>
                <a:buFont typeface="Arial" panose="020B0604020202020204" pitchFamily="34" charset="0"/>
                <a:buChar char="•"/>
              </a:pPr>
              <a:r>
                <a:rPr lang="en-US" sz="1400" dirty="0">
                  <a:solidFill>
                    <a:srgbClr val="3F3F3F"/>
                  </a:solidFill>
                  <a:latin typeface="Open Sans" panose="020B0606030504020204" pitchFamily="34" charset="0"/>
                  <a:ea typeface="Open Sans" panose="020B0606030504020204" pitchFamily="34" charset="0"/>
                  <a:cs typeface="Open Sans" panose="020B0606030504020204" pitchFamily="34" charset="0"/>
                  <a:sym typeface="Arial"/>
                </a:rPr>
                <a:t>Establishment of Maritime Local Content Development through the </a:t>
              </a:r>
              <a:r>
                <a:rPr lang="en-US" sz="1400" dirty="0" err="1">
                  <a:solidFill>
                    <a:srgbClr val="3F3F3F"/>
                  </a:solidFill>
                  <a:latin typeface="Open Sans" panose="020B0606030504020204" pitchFamily="34" charset="0"/>
                  <a:ea typeface="Open Sans" panose="020B0606030504020204" pitchFamily="34" charset="0"/>
                  <a:cs typeface="Open Sans" panose="020B0606030504020204" pitchFamily="34" charset="0"/>
                  <a:sym typeface="Arial"/>
                </a:rPr>
                <a:t>Cabotage</a:t>
              </a:r>
              <a:r>
                <a:rPr lang="en-US" sz="1400" dirty="0">
                  <a:solidFill>
                    <a:srgbClr val="3F3F3F"/>
                  </a:solidFill>
                  <a:latin typeface="Open Sans" panose="020B0606030504020204" pitchFamily="34" charset="0"/>
                  <a:ea typeface="Open Sans" panose="020B0606030504020204" pitchFamily="34" charset="0"/>
                  <a:cs typeface="Open Sans" panose="020B0606030504020204" pitchFamily="34" charset="0"/>
                  <a:sym typeface="Arial"/>
                </a:rPr>
                <a:t> Act and Bareboat Charter Regulations to boost tonnage.</a:t>
              </a:r>
            </a:p>
            <a:p>
              <a:pPr marL="285750" lvl="0" indent="-285750">
                <a:buSzPct val="25000"/>
                <a:buFont typeface="Arial" panose="020B0604020202020204" pitchFamily="34" charset="0"/>
                <a:buChar char="•"/>
              </a:pPr>
              <a:r>
                <a:rPr lang="en-US" sz="1400" dirty="0">
                  <a:solidFill>
                    <a:srgbClr val="3F3F3F"/>
                  </a:solidFill>
                  <a:latin typeface="Open Sans" panose="020B0606030504020204" pitchFamily="34" charset="0"/>
                  <a:ea typeface="Open Sans" panose="020B0606030504020204" pitchFamily="34" charset="0"/>
                  <a:cs typeface="Open Sans" panose="020B0606030504020204" pitchFamily="34" charset="0"/>
                  <a:sym typeface="Arial"/>
                </a:rPr>
                <a:t>The establishment of Unified Maritime Administration for the full implementation of all Maritime Codes, Conventions and Protocols</a:t>
              </a:r>
            </a:p>
            <a:p>
              <a:pPr marL="285750" lvl="0" indent="-285750">
                <a:buSzPct val="25000"/>
                <a:buFont typeface="Arial" panose="020B0604020202020204" pitchFamily="34" charset="0"/>
                <a:buChar char="•"/>
              </a:pPr>
              <a:r>
                <a:rPr lang="en-US" sz="1400" dirty="0">
                  <a:solidFill>
                    <a:srgbClr val="3F3F3F"/>
                  </a:solidFill>
                  <a:latin typeface="Open Sans" panose="020B0606030504020204" pitchFamily="34" charset="0"/>
                  <a:ea typeface="Open Sans" panose="020B0606030504020204" pitchFamily="34" charset="0"/>
                  <a:cs typeface="Open Sans" panose="020B0606030504020204" pitchFamily="34" charset="0"/>
                  <a:sym typeface="Arial"/>
                </a:rPr>
                <a:t>Improved Security and Safety of Nigerian Maritime Domain.</a:t>
              </a:r>
              <a:endParaRPr lang="en" sz="1400" dirty="0">
                <a:solidFill>
                  <a:srgbClr val="3F3F3F"/>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54" name="Shape 792"/>
            <p:cNvSpPr txBox="1"/>
            <p:nvPr/>
          </p:nvSpPr>
          <p:spPr>
            <a:xfrm>
              <a:off x="1303686" y="790402"/>
              <a:ext cx="2765964" cy="276998"/>
            </a:xfrm>
            <a:prstGeom prst="rect">
              <a:avLst/>
            </a:prstGeom>
            <a:noFill/>
            <a:ln>
              <a:noFill/>
            </a:ln>
          </p:spPr>
          <p:txBody>
            <a:bodyPr lIns="91425" tIns="45700" rIns="91425" bIns="45700" anchor="t" anchorCtr="0">
              <a:noAutofit/>
            </a:bodyPr>
            <a:lstStyle/>
            <a:p>
              <a:pPr lvl="0" algn="ctr">
                <a:buSzPct val="25000"/>
              </a:pPr>
              <a:r>
                <a:rPr lang="en-US" sz="1400" b="1" dirty="0">
                  <a:solidFill>
                    <a:srgbClr val="3F3F3F"/>
                  </a:solidFill>
                  <a:latin typeface="Open Sans" panose="020B0606030504020204" pitchFamily="34" charset="0"/>
                  <a:ea typeface="Open Sans" panose="020B0606030504020204" pitchFamily="34" charset="0"/>
                  <a:cs typeface="Open Sans" panose="020B0606030504020204" pitchFamily="34" charset="0"/>
                  <a:sym typeface="Arial"/>
                </a:rPr>
                <a:t>Maritime and Sea Ports Reforms</a:t>
              </a:r>
              <a:endParaRPr lang="en" sz="1400" b="1" dirty="0">
                <a:solidFill>
                  <a:srgbClr val="3F3F3F"/>
                </a:solidFill>
                <a:latin typeface="Open Sans" panose="020B0606030504020204" pitchFamily="34" charset="0"/>
                <a:ea typeface="Open Sans" panose="020B0606030504020204" pitchFamily="34" charset="0"/>
                <a:cs typeface="Open Sans" panose="020B0606030504020204" pitchFamily="34" charset="0"/>
                <a:sym typeface="Arial"/>
              </a:endParaRPr>
            </a:p>
          </p:txBody>
        </p:sp>
      </p:grpSp>
      <p:grpSp>
        <p:nvGrpSpPr>
          <p:cNvPr id="8" name="Group 7"/>
          <p:cNvGrpSpPr/>
          <p:nvPr/>
        </p:nvGrpSpPr>
        <p:grpSpPr>
          <a:xfrm>
            <a:off x="509802" y="1284748"/>
            <a:ext cx="1412902" cy="1412902"/>
            <a:chOff x="1321641" y="1284748"/>
            <a:chExt cx="1412902" cy="1412902"/>
          </a:xfrm>
        </p:grpSpPr>
        <p:sp>
          <p:nvSpPr>
            <p:cNvPr id="57" name="Flowchart: Connector 56"/>
            <p:cNvSpPr/>
            <p:nvPr/>
          </p:nvSpPr>
          <p:spPr>
            <a:xfrm>
              <a:off x="1321641" y="1284748"/>
              <a:ext cx="1412902" cy="1412902"/>
            </a:xfrm>
            <a:prstGeom prst="flowChartConnector">
              <a:avLst/>
            </a:prstGeom>
            <a:solidFill>
              <a:schemeClr val="bg1"/>
            </a:solidFill>
            <a:ln w="28575">
              <a:solidFill>
                <a:srgbClr val="52B4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616015" y="1579122"/>
              <a:ext cx="824154" cy="824154"/>
            </a:xfrm>
            <a:prstGeom prst="rect">
              <a:avLst/>
            </a:prstGeom>
          </p:spPr>
        </p:pic>
      </p:grpSp>
      <p:grpSp>
        <p:nvGrpSpPr>
          <p:cNvPr id="60" name="Group 59"/>
          <p:cNvGrpSpPr/>
          <p:nvPr/>
        </p:nvGrpSpPr>
        <p:grpSpPr>
          <a:xfrm>
            <a:off x="2982905" y="1284748"/>
            <a:ext cx="1412902" cy="1412902"/>
            <a:chOff x="5375196" y="1284748"/>
            <a:chExt cx="1412902" cy="1412902"/>
          </a:xfrm>
        </p:grpSpPr>
        <p:sp>
          <p:nvSpPr>
            <p:cNvPr id="58" name="Flowchart: Connector 57"/>
            <p:cNvSpPr/>
            <p:nvPr/>
          </p:nvSpPr>
          <p:spPr>
            <a:xfrm>
              <a:off x="5375196" y="1284748"/>
              <a:ext cx="1412902" cy="1412902"/>
            </a:xfrm>
            <a:prstGeom prst="flowChartConnector">
              <a:avLst/>
            </a:prstGeom>
            <a:solidFill>
              <a:schemeClr val="bg1"/>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662075" y="1623197"/>
              <a:ext cx="839144" cy="839144"/>
            </a:xfrm>
            <a:prstGeom prst="rect">
              <a:avLst/>
            </a:prstGeom>
          </p:spPr>
        </p:pic>
      </p:grpSp>
      <p:grpSp>
        <p:nvGrpSpPr>
          <p:cNvPr id="63" name="Group 62"/>
          <p:cNvGrpSpPr/>
          <p:nvPr/>
        </p:nvGrpSpPr>
        <p:grpSpPr>
          <a:xfrm>
            <a:off x="6075540" y="1279809"/>
            <a:ext cx="1412902" cy="1412902"/>
            <a:chOff x="5262859" y="1317221"/>
            <a:chExt cx="1412902" cy="1412902"/>
          </a:xfrm>
        </p:grpSpPr>
        <p:sp>
          <p:nvSpPr>
            <p:cNvPr id="61" name="Flowchart: Connector 60"/>
            <p:cNvSpPr/>
            <p:nvPr/>
          </p:nvSpPr>
          <p:spPr>
            <a:xfrm>
              <a:off x="5262859" y="1317221"/>
              <a:ext cx="1412902" cy="1412902"/>
            </a:xfrm>
            <a:prstGeom prst="flowChartConnector">
              <a:avLst/>
            </a:prstGeom>
            <a:solidFill>
              <a:schemeClr val="bg1"/>
            </a:solidFill>
            <a:ln w="28575">
              <a:solidFill>
                <a:srgbClr val="52B4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Picture 61"/>
            <p:cNvPicPr>
              <a:picLocks noChangeAspect="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5500572" y="1498273"/>
              <a:ext cx="937476" cy="937476"/>
            </a:xfrm>
            <a:prstGeom prst="rect">
              <a:avLst/>
            </a:prstGeom>
          </p:spPr>
        </p:pic>
      </p:grpSp>
      <p:grpSp>
        <p:nvGrpSpPr>
          <p:cNvPr id="64" name="Shape 787"/>
          <p:cNvGrpSpPr/>
          <p:nvPr/>
        </p:nvGrpSpPr>
        <p:grpSpPr>
          <a:xfrm>
            <a:off x="8713866" y="2902473"/>
            <a:ext cx="3278264" cy="3768149"/>
            <a:chOff x="1231658" y="783073"/>
            <a:chExt cx="3406324" cy="3768149"/>
          </a:xfrm>
        </p:grpSpPr>
        <p:sp>
          <p:nvSpPr>
            <p:cNvPr id="65" name="Shape 788"/>
            <p:cNvSpPr txBox="1"/>
            <p:nvPr/>
          </p:nvSpPr>
          <p:spPr>
            <a:xfrm>
              <a:off x="1552374" y="1107776"/>
              <a:ext cx="3085608" cy="3443446"/>
            </a:xfrm>
            <a:prstGeom prst="rect">
              <a:avLst/>
            </a:prstGeom>
            <a:noFill/>
            <a:ln>
              <a:noFill/>
            </a:ln>
          </p:spPr>
          <p:txBody>
            <a:bodyPr lIns="91425" tIns="45700" rIns="91425" bIns="45700" anchor="t" anchorCtr="0">
              <a:noAutofit/>
            </a:bodyPr>
            <a:lstStyle/>
            <a:p>
              <a:pPr lvl="0">
                <a:buSzPct val="25000"/>
              </a:pPr>
              <a:r>
                <a:rPr lang="en-US" sz="1400" dirty="0">
                  <a:solidFill>
                    <a:srgbClr val="3F3F3F"/>
                  </a:solidFill>
                  <a:latin typeface="Open Sans" panose="020B0606030504020204" pitchFamily="34" charset="0"/>
                  <a:ea typeface="Open Sans" panose="020B0606030504020204" pitchFamily="34" charset="0"/>
                  <a:cs typeface="Open Sans" panose="020B0606030504020204" pitchFamily="34" charset="0"/>
                  <a:sym typeface="Arial"/>
                </a:rPr>
                <a:t>Power Reform Act was passed into law by the National Assembly and accented by the erstwhile President Obasanjo in 2005. The National Electric Power Authority was renamed Power Holding Company of Nigeria (PHCN). by the end of 2007 PHCN would have been broken up into 18 companies in a takeover that was expected involve the private sector in the generation, transmission and distribution of electricity and further improve on the performance of the sector</a:t>
              </a:r>
              <a:endParaRPr lang="en" sz="1400" dirty="0">
                <a:solidFill>
                  <a:srgbClr val="3F3F3F"/>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66" name="Shape 789"/>
            <p:cNvSpPr txBox="1"/>
            <p:nvPr/>
          </p:nvSpPr>
          <p:spPr>
            <a:xfrm>
              <a:off x="1231658" y="783073"/>
              <a:ext cx="2765964" cy="276998"/>
            </a:xfrm>
            <a:prstGeom prst="rect">
              <a:avLst/>
            </a:prstGeom>
            <a:noFill/>
            <a:ln>
              <a:noFill/>
            </a:ln>
          </p:spPr>
          <p:txBody>
            <a:bodyPr lIns="91425" tIns="45700" rIns="91425" bIns="45700" anchor="t" anchorCtr="0">
              <a:noAutofit/>
            </a:bodyPr>
            <a:lstStyle/>
            <a:p>
              <a:pPr lvl="0" algn="ctr">
                <a:buSzPct val="25000"/>
              </a:pPr>
              <a:r>
                <a:rPr lang="en-US" sz="1400" b="1" dirty="0">
                  <a:solidFill>
                    <a:srgbClr val="3F3F3F"/>
                  </a:solidFill>
                  <a:latin typeface="Open Sans" panose="020B0606030504020204" pitchFamily="34" charset="0"/>
                  <a:ea typeface="Open Sans" panose="020B0606030504020204" pitchFamily="34" charset="0"/>
                  <a:cs typeface="Open Sans" panose="020B0606030504020204" pitchFamily="34" charset="0"/>
                  <a:sym typeface="Arial"/>
                </a:rPr>
                <a:t>Power Sector Reforms</a:t>
              </a:r>
              <a:endParaRPr lang="en" sz="1400" b="1" dirty="0">
                <a:solidFill>
                  <a:srgbClr val="3F3F3F"/>
                </a:solidFill>
                <a:latin typeface="Open Sans" panose="020B0606030504020204" pitchFamily="34" charset="0"/>
                <a:ea typeface="Open Sans" panose="020B0606030504020204" pitchFamily="34" charset="0"/>
                <a:cs typeface="Open Sans" panose="020B0606030504020204" pitchFamily="34" charset="0"/>
                <a:sym typeface="Arial"/>
              </a:endParaRPr>
            </a:p>
          </p:txBody>
        </p:sp>
      </p:grpSp>
      <p:grpSp>
        <p:nvGrpSpPr>
          <p:cNvPr id="68" name="Group 67"/>
          <p:cNvGrpSpPr/>
          <p:nvPr/>
        </p:nvGrpSpPr>
        <p:grpSpPr>
          <a:xfrm>
            <a:off x="9255094" y="1284748"/>
            <a:ext cx="1412902" cy="1412902"/>
            <a:chOff x="9646392" y="1284748"/>
            <a:chExt cx="1412902" cy="1412902"/>
          </a:xfrm>
        </p:grpSpPr>
        <p:sp>
          <p:nvSpPr>
            <p:cNvPr id="59" name="Flowchart: Connector 58"/>
            <p:cNvSpPr/>
            <p:nvPr/>
          </p:nvSpPr>
          <p:spPr>
            <a:xfrm>
              <a:off x="9646392" y="1284748"/>
              <a:ext cx="1412902" cy="1412902"/>
            </a:xfrm>
            <a:prstGeom prst="flowChartConnector">
              <a:avLst/>
            </a:prstGeom>
            <a:solidFill>
              <a:schemeClr val="bg1"/>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Picture 66"/>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9876206" y="1509068"/>
              <a:ext cx="953273" cy="953273"/>
            </a:xfrm>
            <a:prstGeom prst="rect">
              <a:avLst/>
            </a:prstGeom>
          </p:spPr>
        </p:pic>
      </p:grpSp>
    </p:spTree>
    <p:extLst>
      <p:ext uri="{BB962C8B-B14F-4D97-AF65-F5344CB8AC3E}">
        <p14:creationId xmlns:p14="http://schemas.microsoft.com/office/powerpoint/2010/main" val="40492112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1C77699D-ADC9-4716-B5F8-CB17C21C9636}"/>
              </a:ext>
            </a:extLst>
          </p:cNvPr>
          <p:cNvPicPr>
            <a:picLocks noChangeAspect="1"/>
          </p:cNvPicPr>
          <p:nvPr/>
        </p:nvPicPr>
        <p:blipFill>
          <a:blip r:embed="rId2"/>
          <a:stretch>
            <a:fillRect/>
          </a:stretch>
        </p:blipFill>
        <p:spPr>
          <a:xfrm rot="5400000" flipV="1">
            <a:off x="228967" y="3711378"/>
            <a:ext cx="3643370" cy="178662"/>
          </a:xfrm>
          <a:prstGeom prst="rect">
            <a:avLst/>
          </a:prstGeom>
        </p:spPr>
      </p:pic>
      <p:pic>
        <p:nvPicPr>
          <p:cNvPr id="29" name="Picture 28">
            <a:extLst>
              <a:ext uri="{FF2B5EF4-FFF2-40B4-BE49-F238E27FC236}">
                <a16:creationId xmlns:a16="http://schemas.microsoft.com/office/drawing/2014/main" id="{EF9F8915-1822-4935-86A2-3DEC1AA2D734}"/>
              </a:ext>
            </a:extLst>
          </p:cNvPr>
          <p:cNvPicPr>
            <a:picLocks noChangeAspect="1"/>
          </p:cNvPicPr>
          <p:nvPr/>
        </p:nvPicPr>
        <p:blipFill>
          <a:blip r:embed="rId2"/>
          <a:stretch>
            <a:fillRect/>
          </a:stretch>
        </p:blipFill>
        <p:spPr>
          <a:xfrm rot="5400000" flipV="1">
            <a:off x="2022962" y="3711378"/>
            <a:ext cx="3643370" cy="178662"/>
          </a:xfrm>
          <a:prstGeom prst="rect">
            <a:avLst/>
          </a:prstGeom>
        </p:spPr>
      </p:pic>
      <p:pic>
        <p:nvPicPr>
          <p:cNvPr id="30" name="Picture 29">
            <a:extLst>
              <a:ext uri="{FF2B5EF4-FFF2-40B4-BE49-F238E27FC236}">
                <a16:creationId xmlns:a16="http://schemas.microsoft.com/office/drawing/2014/main" id="{46743D54-5F4E-44CB-A370-5711C269B3F8}"/>
              </a:ext>
            </a:extLst>
          </p:cNvPr>
          <p:cNvPicPr>
            <a:picLocks noChangeAspect="1"/>
          </p:cNvPicPr>
          <p:nvPr/>
        </p:nvPicPr>
        <p:blipFill>
          <a:blip r:embed="rId2"/>
          <a:stretch>
            <a:fillRect/>
          </a:stretch>
        </p:blipFill>
        <p:spPr>
          <a:xfrm rot="5400000" flipV="1">
            <a:off x="4146140" y="3711378"/>
            <a:ext cx="3643370" cy="178662"/>
          </a:xfrm>
          <a:prstGeom prst="rect">
            <a:avLst/>
          </a:prstGeom>
        </p:spPr>
      </p:pic>
      <p:pic>
        <p:nvPicPr>
          <p:cNvPr id="31" name="Picture 30">
            <a:extLst>
              <a:ext uri="{FF2B5EF4-FFF2-40B4-BE49-F238E27FC236}">
                <a16:creationId xmlns:a16="http://schemas.microsoft.com/office/drawing/2014/main" id="{78CDAC59-6212-4A44-A407-8E1E9BB56C00}"/>
              </a:ext>
            </a:extLst>
          </p:cNvPr>
          <p:cNvPicPr>
            <a:picLocks noChangeAspect="1"/>
          </p:cNvPicPr>
          <p:nvPr/>
        </p:nvPicPr>
        <p:blipFill>
          <a:blip r:embed="rId2"/>
          <a:stretch>
            <a:fillRect/>
          </a:stretch>
        </p:blipFill>
        <p:spPr>
          <a:xfrm rot="5400000" flipV="1">
            <a:off x="6306296" y="3711378"/>
            <a:ext cx="3643370" cy="178662"/>
          </a:xfrm>
          <a:prstGeom prst="rect">
            <a:avLst/>
          </a:prstGeom>
        </p:spPr>
      </p:pic>
      <p:grpSp>
        <p:nvGrpSpPr>
          <p:cNvPr id="26" name="Group 25">
            <a:extLst>
              <a:ext uri="{FF2B5EF4-FFF2-40B4-BE49-F238E27FC236}">
                <a16:creationId xmlns:a16="http://schemas.microsoft.com/office/drawing/2014/main" id="{7BF34475-5147-475A-B688-2B64FD7439F7}"/>
              </a:ext>
            </a:extLst>
          </p:cNvPr>
          <p:cNvGrpSpPr/>
          <p:nvPr/>
        </p:nvGrpSpPr>
        <p:grpSpPr>
          <a:xfrm>
            <a:off x="1215301" y="1354284"/>
            <a:ext cx="10228357" cy="4648075"/>
            <a:chOff x="653635" y="129887"/>
            <a:chExt cx="10467492" cy="5167489"/>
          </a:xfrm>
        </p:grpSpPr>
        <p:grpSp>
          <p:nvGrpSpPr>
            <p:cNvPr id="16" name="Group 15">
              <a:extLst>
                <a:ext uri="{FF2B5EF4-FFF2-40B4-BE49-F238E27FC236}">
                  <a16:creationId xmlns:a16="http://schemas.microsoft.com/office/drawing/2014/main" id="{13C99A85-78A9-4103-B7A3-E6B5494D3D86}"/>
                </a:ext>
              </a:extLst>
            </p:cNvPr>
            <p:cNvGrpSpPr/>
            <p:nvPr/>
          </p:nvGrpSpPr>
          <p:grpSpPr>
            <a:xfrm>
              <a:off x="653635" y="129887"/>
              <a:ext cx="10445066" cy="5167489"/>
              <a:chOff x="1671302" y="1117599"/>
              <a:chExt cx="7196666" cy="5167489"/>
            </a:xfrm>
            <a:solidFill>
              <a:schemeClr val="accent6"/>
            </a:solidFill>
          </p:grpSpPr>
          <p:sp>
            <p:nvSpPr>
              <p:cNvPr id="17" name="Arrow: Right 16">
                <a:extLst>
                  <a:ext uri="{FF2B5EF4-FFF2-40B4-BE49-F238E27FC236}">
                    <a16:creationId xmlns:a16="http://schemas.microsoft.com/office/drawing/2014/main" id="{4BB0344B-4DF5-4616-A437-A532A3709CF4}"/>
                  </a:ext>
                </a:extLst>
              </p:cNvPr>
              <p:cNvSpPr/>
              <p:nvPr/>
            </p:nvSpPr>
            <p:spPr>
              <a:xfrm>
                <a:off x="1671302" y="1117599"/>
                <a:ext cx="7196666" cy="5167489"/>
              </a:xfrm>
              <a:prstGeom prst="rightArrow">
                <a:avLst/>
              </a:prstGeom>
              <a:grp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8" name="Freeform: Shape 17">
                <a:extLst>
                  <a:ext uri="{FF2B5EF4-FFF2-40B4-BE49-F238E27FC236}">
                    <a16:creationId xmlns:a16="http://schemas.microsoft.com/office/drawing/2014/main" id="{0AB4F98E-60AC-4964-B409-C76656ED4656}"/>
                  </a:ext>
                </a:extLst>
              </p:cNvPr>
              <p:cNvSpPr/>
              <p:nvPr/>
            </p:nvSpPr>
            <p:spPr>
              <a:xfrm>
                <a:off x="1704622" y="3071988"/>
                <a:ext cx="1017437" cy="1327568"/>
              </a:xfrm>
              <a:custGeom>
                <a:avLst/>
                <a:gdLst>
                  <a:gd name="connsiteX0" fmla="*/ 0 w 1975561"/>
                  <a:gd name="connsiteY0" fmla="*/ 283828 h 1702935"/>
                  <a:gd name="connsiteX1" fmla="*/ 283828 w 1975561"/>
                  <a:gd name="connsiteY1" fmla="*/ 0 h 1702935"/>
                  <a:gd name="connsiteX2" fmla="*/ 1691733 w 1975561"/>
                  <a:gd name="connsiteY2" fmla="*/ 0 h 1702935"/>
                  <a:gd name="connsiteX3" fmla="*/ 1975561 w 1975561"/>
                  <a:gd name="connsiteY3" fmla="*/ 283828 h 1702935"/>
                  <a:gd name="connsiteX4" fmla="*/ 1975561 w 1975561"/>
                  <a:gd name="connsiteY4" fmla="*/ 1419107 h 1702935"/>
                  <a:gd name="connsiteX5" fmla="*/ 1691733 w 1975561"/>
                  <a:gd name="connsiteY5" fmla="*/ 1702935 h 1702935"/>
                  <a:gd name="connsiteX6" fmla="*/ 283828 w 1975561"/>
                  <a:gd name="connsiteY6" fmla="*/ 1702935 h 1702935"/>
                  <a:gd name="connsiteX7" fmla="*/ 0 w 1975561"/>
                  <a:gd name="connsiteY7" fmla="*/ 1419107 h 1702935"/>
                  <a:gd name="connsiteX8" fmla="*/ 0 w 1975561"/>
                  <a:gd name="connsiteY8" fmla="*/ 283828 h 1702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5561" h="1702935">
                    <a:moveTo>
                      <a:pt x="0" y="283828"/>
                    </a:moveTo>
                    <a:cubicBezTo>
                      <a:pt x="0" y="127074"/>
                      <a:pt x="127074" y="0"/>
                      <a:pt x="283828" y="0"/>
                    </a:cubicBezTo>
                    <a:lnTo>
                      <a:pt x="1691733" y="0"/>
                    </a:lnTo>
                    <a:cubicBezTo>
                      <a:pt x="1848487" y="0"/>
                      <a:pt x="1975561" y="127074"/>
                      <a:pt x="1975561" y="283828"/>
                    </a:cubicBezTo>
                    <a:lnTo>
                      <a:pt x="1975561" y="1419107"/>
                    </a:lnTo>
                    <a:cubicBezTo>
                      <a:pt x="1975561" y="1575861"/>
                      <a:pt x="1848487" y="1702935"/>
                      <a:pt x="1691733" y="1702935"/>
                    </a:cubicBezTo>
                    <a:lnTo>
                      <a:pt x="283828" y="1702935"/>
                    </a:lnTo>
                    <a:cubicBezTo>
                      <a:pt x="127074" y="1702935"/>
                      <a:pt x="0" y="1575861"/>
                      <a:pt x="0" y="1419107"/>
                    </a:cubicBezTo>
                    <a:lnTo>
                      <a:pt x="0" y="283828"/>
                    </a:lnTo>
                    <a:close/>
                  </a:path>
                </a:pathLst>
              </a:cu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69820" tIns="269820" rIns="269820" bIns="269820" numCol="1" spcCol="1270" anchor="ctr" anchorCtr="0">
                <a:noAutofit/>
              </a:bodyPr>
              <a:lstStyle/>
              <a:p>
                <a:pPr marL="0" lvl="0" indent="0" algn="ctr" defTabSz="2178050">
                  <a:lnSpc>
                    <a:spcPct val="90000"/>
                  </a:lnSpc>
                  <a:spcBef>
                    <a:spcPct val="0"/>
                  </a:spcBef>
                  <a:spcAft>
                    <a:spcPct val="35000"/>
                  </a:spcAft>
                  <a:buNone/>
                </a:pPr>
                <a:endParaRPr lang="en-US" sz="4900" kern="1200" dirty="0"/>
              </a:p>
            </p:txBody>
          </p:sp>
          <p:sp>
            <p:nvSpPr>
              <p:cNvPr id="19" name="Freeform: Shape 18">
                <a:extLst>
                  <a:ext uri="{FF2B5EF4-FFF2-40B4-BE49-F238E27FC236}">
                    <a16:creationId xmlns:a16="http://schemas.microsoft.com/office/drawing/2014/main" id="{6FD6855B-A56B-4924-92C0-ABFECF8D8F12}"/>
                  </a:ext>
                </a:extLst>
              </p:cNvPr>
              <p:cNvSpPr/>
              <p:nvPr/>
            </p:nvSpPr>
            <p:spPr>
              <a:xfrm>
                <a:off x="2804690" y="3019220"/>
                <a:ext cx="1457425" cy="1436780"/>
              </a:xfrm>
              <a:custGeom>
                <a:avLst/>
                <a:gdLst>
                  <a:gd name="connsiteX0" fmla="*/ 0 w 2415819"/>
                  <a:gd name="connsiteY0" fmla="*/ 283828 h 1702935"/>
                  <a:gd name="connsiteX1" fmla="*/ 283828 w 2415819"/>
                  <a:gd name="connsiteY1" fmla="*/ 0 h 1702935"/>
                  <a:gd name="connsiteX2" fmla="*/ 2131991 w 2415819"/>
                  <a:gd name="connsiteY2" fmla="*/ 0 h 1702935"/>
                  <a:gd name="connsiteX3" fmla="*/ 2415819 w 2415819"/>
                  <a:gd name="connsiteY3" fmla="*/ 283828 h 1702935"/>
                  <a:gd name="connsiteX4" fmla="*/ 2415819 w 2415819"/>
                  <a:gd name="connsiteY4" fmla="*/ 1419107 h 1702935"/>
                  <a:gd name="connsiteX5" fmla="*/ 2131991 w 2415819"/>
                  <a:gd name="connsiteY5" fmla="*/ 1702935 h 1702935"/>
                  <a:gd name="connsiteX6" fmla="*/ 283828 w 2415819"/>
                  <a:gd name="connsiteY6" fmla="*/ 1702935 h 1702935"/>
                  <a:gd name="connsiteX7" fmla="*/ 0 w 2415819"/>
                  <a:gd name="connsiteY7" fmla="*/ 1419107 h 1702935"/>
                  <a:gd name="connsiteX8" fmla="*/ 0 w 2415819"/>
                  <a:gd name="connsiteY8" fmla="*/ 283828 h 1702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5819" h="1702935">
                    <a:moveTo>
                      <a:pt x="0" y="283828"/>
                    </a:moveTo>
                    <a:cubicBezTo>
                      <a:pt x="0" y="127074"/>
                      <a:pt x="127074" y="0"/>
                      <a:pt x="283828" y="0"/>
                    </a:cubicBezTo>
                    <a:lnTo>
                      <a:pt x="2131991" y="0"/>
                    </a:lnTo>
                    <a:cubicBezTo>
                      <a:pt x="2288745" y="0"/>
                      <a:pt x="2415819" y="127074"/>
                      <a:pt x="2415819" y="283828"/>
                    </a:cubicBezTo>
                    <a:lnTo>
                      <a:pt x="2415819" y="1419107"/>
                    </a:lnTo>
                    <a:cubicBezTo>
                      <a:pt x="2415819" y="1575861"/>
                      <a:pt x="2288745" y="1702935"/>
                      <a:pt x="2131991" y="1702935"/>
                    </a:cubicBezTo>
                    <a:lnTo>
                      <a:pt x="283828" y="1702935"/>
                    </a:lnTo>
                    <a:cubicBezTo>
                      <a:pt x="127074" y="1702935"/>
                      <a:pt x="0" y="1575861"/>
                      <a:pt x="0" y="1419107"/>
                    </a:cubicBezTo>
                    <a:lnTo>
                      <a:pt x="0" y="283828"/>
                    </a:lnTo>
                    <a:close/>
                  </a:path>
                </a:pathLst>
              </a:cu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15540" tIns="315540" rIns="315540" bIns="315540" numCol="1" spcCol="1270" anchor="ctr" anchorCtr="0">
                <a:noAutofit/>
              </a:bodyPr>
              <a:lstStyle/>
              <a:p>
                <a:pPr marL="0" lvl="0" indent="0" algn="ctr" defTabSz="2711450">
                  <a:lnSpc>
                    <a:spcPct val="90000"/>
                  </a:lnSpc>
                  <a:spcBef>
                    <a:spcPct val="0"/>
                  </a:spcBef>
                  <a:spcAft>
                    <a:spcPct val="35000"/>
                  </a:spcAft>
                  <a:buNone/>
                </a:pPr>
                <a:endParaRPr lang="en-US" sz="6100" kern="1200" dirty="0"/>
              </a:p>
            </p:txBody>
          </p:sp>
          <p:sp>
            <p:nvSpPr>
              <p:cNvPr id="20" name="Freeform: Shape 19">
                <a:extLst>
                  <a:ext uri="{FF2B5EF4-FFF2-40B4-BE49-F238E27FC236}">
                    <a16:creationId xmlns:a16="http://schemas.microsoft.com/office/drawing/2014/main" id="{4AF59532-6B96-49B0-967D-6CEE24687CF0}"/>
                  </a:ext>
                </a:extLst>
              </p:cNvPr>
              <p:cNvSpPr/>
              <p:nvPr/>
            </p:nvSpPr>
            <p:spPr>
              <a:xfrm>
                <a:off x="5873283" y="2860677"/>
                <a:ext cx="1328684" cy="1681332"/>
              </a:xfrm>
              <a:custGeom>
                <a:avLst/>
                <a:gdLst>
                  <a:gd name="connsiteX0" fmla="*/ 0 w 2540000"/>
                  <a:gd name="connsiteY0" fmla="*/ 344506 h 2066995"/>
                  <a:gd name="connsiteX1" fmla="*/ 344506 w 2540000"/>
                  <a:gd name="connsiteY1" fmla="*/ 0 h 2066995"/>
                  <a:gd name="connsiteX2" fmla="*/ 2195494 w 2540000"/>
                  <a:gd name="connsiteY2" fmla="*/ 0 h 2066995"/>
                  <a:gd name="connsiteX3" fmla="*/ 2540000 w 2540000"/>
                  <a:gd name="connsiteY3" fmla="*/ 344506 h 2066995"/>
                  <a:gd name="connsiteX4" fmla="*/ 2540000 w 2540000"/>
                  <a:gd name="connsiteY4" fmla="*/ 1722489 h 2066995"/>
                  <a:gd name="connsiteX5" fmla="*/ 2195494 w 2540000"/>
                  <a:gd name="connsiteY5" fmla="*/ 2066995 h 2066995"/>
                  <a:gd name="connsiteX6" fmla="*/ 344506 w 2540000"/>
                  <a:gd name="connsiteY6" fmla="*/ 2066995 h 2066995"/>
                  <a:gd name="connsiteX7" fmla="*/ 0 w 2540000"/>
                  <a:gd name="connsiteY7" fmla="*/ 1722489 h 2066995"/>
                  <a:gd name="connsiteX8" fmla="*/ 0 w 2540000"/>
                  <a:gd name="connsiteY8" fmla="*/ 344506 h 2066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0000" h="2066995">
                    <a:moveTo>
                      <a:pt x="0" y="344506"/>
                    </a:moveTo>
                    <a:cubicBezTo>
                      <a:pt x="0" y="154241"/>
                      <a:pt x="154241" y="0"/>
                      <a:pt x="344506" y="0"/>
                    </a:cubicBezTo>
                    <a:lnTo>
                      <a:pt x="2195494" y="0"/>
                    </a:lnTo>
                    <a:cubicBezTo>
                      <a:pt x="2385759" y="0"/>
                      <a:pt x="2540000" y="154241"/>
                      <a:pt x="2540000" y="344506"/>
                    </a:cubicBezTo>
                    <a:lnTo>
                      <a:pt x="2540000" y="1722489"/>
                    </a:lnTo>
                    <a:cubicBezTo>
                      <a:pt x="2540000" y="1912754"/>
                      <a:pt x="2385759" y="2066995"/>
                      <a:pt x="2195494" y="2066995"/>
                    </a:cubicBezTo>
                    <a:lnTo>
                      <a:pt x="344506" y="2066995"/>
                    </a:lnTo>
                    <a:cubicBezTo>
                      <a:pt x="154241" y="2066995"/>
                      <a:pt x="0" y="1912754"/>
                      <a:pt x="0" y="1722489"/>
                    </a:cubicBezTo>
                    <a:lnTo>
                      <a:pt x="0" y="344506"/>
                    </a:lnTo>
                    <a:close/>
                  </a:path>
                </a:pathLst>
              </a:custGeom>
              <a:solidFill>
                <a:srgbClr val="4472C4">
                  <a:alpha val="96000"/>
                </a:srgb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44742" tIns="344742" rIns="344742" bIns="344742" numCol="1" spcCol="1270" anchor="ctr" anchorCtr="0">
                <a:noAutofit/>
              </a:bodyPr>
              <a:lstStyle/>
              <a:p>
                <a:pPr marL="0" lvl="0" indent="0" algn="ctr" defTabSz="2844800">
                  <a:lnSpc>
                    <a:spcPct val="90000"/>
                  </a:lnSpc>
                  <a:spcBef>
                    <a:spcPct val="0"/>
                  </a:spcBef>
                  <a:spcAft>
                    <a:spcPct val="35000"/>
                  </a:spcAft>
                  <a:buNone/>
                </a:pPr>
                <a:endParaRPr lang="en-US" sz="6400" kern="1200" dirty="0"/>
              </a:p>
            </p:txBody>
          </p:sp>
        </p:grpSp>
        <p:sp>
          <p:nvSpPr>
            <p:cNvPr id="13" name="Freeform: Shape 12">
              <a:extLst>
                <a:ext uri="{FF2B5EF4-FFF2-40B4-BE49-F238E27FC236}">
                  <a16:creationId xmlns:a16="http://schemas.microsoft.com/office/drawing/2014/main" id="{F5B7F5F0-A63D-4CAB-A7D2-9B4B9E95E761}"/>
                </a:ext>
              </a:extLst>
            </p:cNvPr>
            <p:cNvSpPr/>
            <p:nvPr/>
          </p:nvSpPr>
          <p:spPr>
            <a:xfrm>
              <a:off x="4537495" y="1938798"/>
              <a:ext cx="2014077" cy="1549669"/>
            </a:xfrm>
            <a:custGeom>
              <a:avLst/>
              <a:gdLst>
                <a:gd name="connsiteX0" fmla="*/ 0 w 2170853"/>
                <a:gd name="connsiteY0" fmla="*/ 297844 h 1787030"/>
                <a:gd name="connsiteX1" fmla="*/ 297844 w 2170853"/>
                <a:gd name="connsiteY1" fmla="*/ 0 h 1787030"/>
                <a:gd name="connsiteX2" fmla="*/ 1873009 w 2170853"/>
                <a:gd name="connsiteY2" fmla="*/ 0 h 1787030"/>
                <a:gd name="connsiteX3" fmla="*/ 2170853 w 2170853"/>
                <a:gd name="connsiteY3" fmla="*/ 297844 h 1787030"/>
                <a:gd name="connsiteX4" fmla="*/ 2170853 w 2170853"/>
                <a:gd name="connsiteY4" fmla="*/ 1489186 h 1787030"/>
                <a:gd name="connsiteX5" fmla="*/ 1873009 w 2170853"/>
                <a:gd name="connsiteY5" fmla="*/ 1787030 h 1787030"/>
                <a:gd name="connsiteX6" fmla="*/ 297844 w 2170853"/>
                <a:gd name="connsiteY6" fmla="*/ 1787030 h 1787030"/>
                <a:gd name="connsiteX7" fmla="*/ 0 w 2170853"/>
                <a:gd name="connsiteY7" fmla="*/ 1489186 h 1787030"/>
                <a:gd name="connsiteX8" fmla="*/ 0 w 2170853"/>
                <a:gd name="connsiteY8" fmla="*/ 297844 h 1787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0853" h="1787030">
                  <a:moveTo>
                    <a:pt x="0" y="297844"/>
                  </a:moveTo>
                  <a:cubicBezTo>
                    <a:pt x="0" y="133349"/>
                    <a:pt x="133349" y="0"/>
                    <a:pt x="297844" y="0"/>
                  </a:cubicBezTo>
                  <a:lnTo>
                    <a:pt x="1873009" y="0"/>
                  </a:lnTo>
                  <a:cubicBezTo>
                    <a:pt x="2037504" y="0"/>
                    <a:pt x="2170853" y="133349"/>
                    <a:pt x="2170853" y="297844"/>
                  </a:cubicBezTo>
                  <a:lnTo>
                    <a:pt x="2170853" y="1489186"/>
                  </a:lnTo>
                  <a:cubicBezTo>
                    <a:pt x="2170853" y="1653681"/>
                    <a:pt x="2037504" y="1787030"/>
                    <a:pt x="1873009" y="1787030"/>
                  </a:cubicBezTo>
                  <a:lnTo>
                    <a:pt x="297844" y="1787030"/>
                  </a:lnTo>
                  <a:cubicBezTo>
                    <a:pt x="133349" y="1787030"/>
                    <a:pt x="0" y="1653681"/>
                    <a:pt x="0" y="1489186"/>
                  </a:cubicBezTo>
                  <a:lnTo>
                    <a:pt x="0" y="297844"/>
                  </a:lnTo>
                  <a:close/>
                </a:path>
              </a:pathLst>
            </a:custGeom>
            <a:solidFill>
              <a:schemeClr val="accent1">
                <a:hueOff val="0"/>
                <a:satOff val="0"/>
                <a:lumOff val="0"/>
                <a:alpha val="97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92976" tIns="292976" rIns="292976" bIns="292976" numCol="1" spcCol="1270" anchor="ctr" anchorCtr="0">
              <a:noAutofit/>
            </a:bodyPr>
            <a:lstStyle/>
            <a:p>
              <a:pPr marL="0" lvl="0" indent="0" algn="ctr" defTabSz="2400300">
                <a:lnSpc>
                  <a:spcPct val="90000"/>
                </a:lnSpc>
                <a:spcBef>
                  <a:spcPct val="0"/>
                </a:spcBef>
                <a:spcAft>
                  <a:spcPct val="35000"/>
                </a:spcAft>
                <a:buNone/>
              </a:pPr>
              <a:endParaRPr lang="en-US" sz="5400" kern="1200" dirty="0"/>
            </a:p>
          </p:txBody>
        </p:sp>
        <p:sp>
          <p:nvSpPr>
            <p:cNvPr id="14" name="Freeform: Shape 13">
              <a:extLst>
                <a:ext uri="{FF2B5EF4-FFF2-40B4-BE49-F238E27FC236}">
                  <a16:creationId xmlns:a16="http://schemas.microsoft.com/office/drawing/2014/main" id="{084DFFCF-2AB1-4253-8D30-3B46E184C8FF}"/>
                </a:ext>
              </a:extLst>
            </p:cNvPr>
            <p:cNvSpPr/>
            <p:nvPr/>
          </p:nvSpPr>
          <p:spPr>
            <a:xfrm>
              <a:off x="8834316" y="1782650"/>
              <a:ext cx="2286811" cy="1966243"/>
            </a:xfrm>
            <a:custGeom>
              <a:avLst/>
              <a:gdLst>
                <a:gd name="connsiteX0" fmla="*/ 0 w 2170853"/>
                <a:gd name="connsiteY0" fmla="*/ 297844 h 1787030"/>
                <a:gd name="connsiteX1" fmla="*/ 297844 w 2170853"/>
                <a:gd name="connsiteY1" fmla="*/ 0 h 1787030"/>
                <a:gd name="connsiteX2" fmla="*/ 1873009 w 2170853"/>
                <a:gd name="connsiteY2" fmla="*/ 0 h 1787030"/>
                <a:gd name="connsiteX3" fmla="*/ 2170853 w 2170853"/>
                <a:gd name="connsiteY3" fmla="*/ 297844 h 1787030"/>
                <a:gd name="connsiteX4" fmla="*/ 2170853 w 2170853"/>
                <a:gd name="connsiteY4" fmla="*/ 1489186 h 1787030"/>
                <a:gd name="connsiteX5" fmla="*/ 1873009 w 2170853"/>
                <a:gd name="connsiteY5" fmla="*/ 1787030 h 1787030"/>
                <a:gd name="connsiteX6" fmla="*/ 297844 w 2170853"/>
                <a:gd name="connsiteY6" fmla="*/ 1787030 h 1787030"/>
                <a:gd name="connsiteX7" fmla="*/ 0 w 2170853"/>
                <a:gd name="connsiteY7" fmla="*/ 1489186 h 1787030"/>
                <a:gd name="connsiteX8" fmla="*/ 0 w 2170853"/>
                <a:gd name="connsiteY8" fmla="*/ 297844 h 1787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0853" h="1787030">
                  <a:moveTo>
                    <a:pt x="0" y="297844"/>
                  </a:moveTo>
                  <a:cubicBezTo>
                    <a:pt x="0" y="133349"/>
                    <a:pt x="133349" y="0"/>
                    <a:pt x="297844" y="0"/>
                  </a:cubicBezTo>
                  <a:lnTo>
                    <a:pt x="1873009" y="0"/>
                  </a:lnTo>
                  <a:cubicBezTo>
                    <a:pt x="2037504" y="0"/>
                    <a:pt x="2170853" y="133349"/>
                    <a:pt x="2170853" y="297844"/>
                  </a:cubicBezTo>
                  <a:lnTo>
                    <a:pt x="2170853" y="1489186"/>
                  </a:lnTo>
                  <a:cubicBezTo>
                    <a:pt x="2170853" y="1653681"/>
                    <a:pt x="2037504" y="1787030"/>
                    <a:pt x="1873009" y="1787030"/>
                  </a:cubicBezTo>
                  <a:lnTo>
                    <a:pt x="297844" y="1787030"/>
                  </a:lnTo>
                  <a:cubicBezTo>
                    <a:pt x="133349" y="1787030"/>
                    <a:pt x="0" y="1653681"/>
                    <a:pt x="0" y="1489186"/>
                  </a:cubicBezTo>
                  <a:lnTo>
                    <a:pt x="0" y="297844"/>
                  </a:lnTo>
                  <a:close/>
                </a:path>
              </a:pathLst>
            </a:custGeom>
            <a:solidFill>
              <a:schemeClr val="accent1"/>
            </a:solidFill>
          </p:spPr>
          <p:style>
            <a:lnRef idx="3">
              <a:schemeClr val="lt1"/>
            </a:lnRef>
            <a:fillRef idx="1">
              <a:schemeClr val="accent1"/>
            </a:fillRef>
            <a:effectRef idx="1">
              <a:schemeClr val="accent1"/>
            </a:effectRef>
            <a:fontRef idx="minor">
              <a:schemeClr val="lt1"/>
            </a:fontRef>
          </p:style>
          <p:txBody>
            <a:bodyPr spcFirstLastPara="0" vert="horz" wrap="square" lIns="292976" tIns="292976" rIns="292976" bIns="292976" numCol="1" spcCol="1270" anchor="ctr" anchorCtr="0">
              <a:noAutofit/>
            </a:bodyPr>
            <a:lstStyle/>
            <a:p>
              <a:pPr marL="0" lvl="0" indent="0" algn="ctr" defTabSz="2400300">
                <a:lnSpc>
                  <a:spcPct val="90000"/>
                </a:lnSpc>
                <a:spcBef>
                  <a:spcPct val="0"/>
                </a:spcBef>
                <a:spcAft>
                  <a:spcPct val="35000"/>
                </a:spcAft>
                <a:buNone/>
              </a:pPr>
              <a:endParaRPr lang="en-US" sz="5400" kern="1200" dirty="0"/>
            </a:p>
          </p:txBody>
        </p:sp>
      </p:grpSp>
      <p:sp>
        <p:nvSpPr>
          <p:cNvPr id="21" name="Rectangle 20">
            <a:extLst>
              <a:ext uri="{FF2B5EF4-FFF2-40B4-BE49-F238E27FC236}">
                <a16:creationId xmlns:a16="http://schemas.microsoft.com/office/drawing/2014/main" id="{08CFB20A-FBBC-4AFB-B5DD-7AF85CE3EE95}"/>
              </a:ext>
            </a:extLst>
          </p:cNvPr>
          <p:cNvSpPr/>
          <p:nvPr/>
        </p:nvSpPr>
        <p:spPr>
          <a:xfrm>
            <a:off x="1206993" y="3351356"/>
            <a:ext cx="1476683" cy="738664"/>
          </a:xfrm>
          <a:prstGeom prst="rect">
            <a:avLst/>
          </a:prstGeom>
          <a:noFill/>
        </p:spPr>
        <p:txBody>
          <a:bodyPr wrap="square" lIns="91440" tIns="45720" rIns="91440" bIns="45720">
            <a:spAutoFit/>
          </a:bodyPr>
          <a:lstStyle/>
          <a:p>
            <a:pPr lvl="0" algn="ctr"/>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 PRE-NESG PHASE (THE 1985 – 1996</a:t>
            </a: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22" name="Rectangle 21">
            <a:extLst>
              <a:ext uri="{FF2B5EF4-FFF2-40B4-BE49-F238E27FC236}">
                <a16:creationId xmlns:a16="http://schemas.microsoft.com/office/drawing/2014/main" id="{88FA1840-4D70-412F-9C03-CFA18EF00BE7}"/>
              </a:ext>
            </a:extLst>
          </p:cNvPr>
          <p:cNvSpPr/>
          <p:nvPr/>
        </p:nvSpPr>
        <p:spPr>
          <a:xfrm>
            <a:off x="2946867" y="3240748"/>
            <a:ext cx="1816108" cy="954107"/>
          </a:xfrm>
          <a:prstGeom prst="rect">
            <a:avLst/>
          </a:prstGeom>
          <a:noFill/>
        </p:spPr>
        <p:txBody>
          <a:bodyPr wrap="square" lIns="91440" tIns="45720" rIns="91440" bIns="45720">
            <a:spAutoFit/>
          </a:bodyPr>
          <a:lstStyle/>
          <a:p>
            <a:pPr lvl="0" algn="ctr"/>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2. THE INFANCY/CLOSED ECONOMY PHASE (1996-1999</a:t>
            </a: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23" name="Rectangle 22">
            <a:extLst>
              <a:ext uri="{FF2B5EF4-FFF2-40B4-BE49-F238E27FC236}">
                <a16:creationId xmlns:a16="http://schemas.microsoft.com/office/drawing/2014/main" id="{78C5920D-864D-49BD-963E-C7B40085897A}"/>
              </a:ext>
            </a:extLst>
          </p:cNvPr>
          <p:cNvSpPr/>
          <p:nvPr/>
        </p:nvSpPr>
        <p:spPr>
          <a:xfrm>
            <a:off x="5158596" y="3277630"/>
            <a:ext cx="1572443" cy="954107"/>
          </a:xfrm>
          <a:prstGeom prst="rect">
            <a:avLst/>
          </a:prstGeom>
          <a:noFill/>
        </p:spPr>
        <p:txBody>
          <a:bodyPr wrap="square" lIns="91440" tIns="45720" rIns="91440" bIns="45720">
            <a:spAutoFit/>
          </a:bodyPr>
          <a:lstStyle/>
          <a:p>
            <a:pPr lvl="0" algn="ctr"/>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3. THE EARLY OPENING-UP PHASE (1999 – 2007) </a:t>
            </a:r>
            <a:endPar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4" name="Rectangle 23">
            <a:extLst>
              <a:ext uri="{FF2B5EF4-FFF2-40B4-BE49-F238E27FC236}">
                <a16:creationId xmlns:a16="http://schemas.microsoft.com/office/drawing/2014/main" id="{761E3AA9-204C-4937-95AB-17C835F66BAA}"/>
              </a:ext>
            </a:extLst>
          </p:cNvPr>
          <p:cNvSpPr/>
          <p:nvPr/>
        </p:nvSpPr>
        <p:spPr>
          <a:xfrm>
            <a:off x="7359855" y="3333889"/>
            <a:ext cx="1476683" cy="738664"/>
          </a:xfrm>
          <a:prstGeom prst="rect">
            <a:avLst/>
          </a:prstGeom>
          <a:noFill/>
        </p:spPr>
        <p:txBody>
          <a:bodyPr wrap="square" lIns="91440" tIns="45720" rIns="91440" bIns="45720">
            <a:spAutoFit/>
          </a:bodyPr>
          <a:lstStyle/>
          <a:p>
            <a:pPr lvl="0" algn="ctr"/>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4. THE VISION 2020 ERA (2007 – 2019)</a:t>
            </a:r>
            <a:endPar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5" name="Rectangle 24">
            <a:extLst>
              <a:ext uri="{FF2B5EF4-FFF2-40B4-BE49-F238E27FC236}">
                <a16:creationId xmlns:a16="http://schemas.microsoft.com/office/drawing/2014/main" id="{6062A642-F04D-4466-AA7D-9A0D2FC045C3}"/>
              </a:ext>
            </a:extLst>
          </p:cNvPr>
          <p:cNvSpPr/>
          <p:nvPr/>
        </p:nvSpPr>
        <p:spPr>
          <a:xfrm>
            <a:off x="9457755" y="3110628"/>
            <a:ext cx="1742363" cy="1246495"/>
          </a:xfrm>
          <a:prstGeom prst="rect">
            <a:avLst/>
          </a:prstGeom>
          <a:noFill/>
        </p:spPr>
        <p:txBody>
          <a:bodyPr wrap="square" lIns="91440" tIns="45720" rIns="91440" bIns="45720">
            <a:spAutoFit/>
          </a:bodyPr>
          <a:lstStyle/>
          <a:p>
            <a:pPr lvl="0" algn="ctr"/>
            <a:r>
              <a:rPr lang="en-US" sz="1500" b="1" dirty="0">
                <a:solidFill>
                  <a:schemeClr val="bg1"/>
                </a:solidFill>
                <a:latin typeface="Open Sans" panose="020B0606030504020204" pitchFamily="34" charset="0"/>
                <a:ea typeface="Open Sans" panose="020B0606030504020204" pitchFamily="34" charset="0"/>
                <a:cs typeface="Open Sans" panose="020B0606030504020204" pitchFamily="34" charset="0"/>
              </a:rPr>
              <a:t>5. 2019 FORWARD (SETTING THE VISION 2050 AGENDA)</a:t>
            </a:r>
            <a:endParaRPr lang="en-US" sz="15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4" name="Picture 33">
            <a:extLst>
              <a:ext uri="{FF2B5EF4-FFF2-40B4-BE49-F238E27FC236}">
                <a16:creationId xmlns:a16="http://schemas.microsoft.com/office/drawing/2014/main" id="{162EEEB5-0363-4BFF-8AEB-638D2412A34B}"/>
              </a:ext>
            </a:extLst>
          </p:cNvPr>
          <p:cNvPicPr>
            <a:picLocks noChangeAspect="1"/>
          </p:cNvPicPr>
          <p:nvPr/>
        </p:nvPicPr>
        <p:blipFill>
          <a:blip r:embed="rId3"/>
          <a:stretch>
            <a:fillRect/>
          </a:stretch>
        </p:blipFill>
        <p:spPr>
          <a:xfrm>
            <a:off x="1415056" y="5106500"/>
            <a:ext cx="1259840" cy="530459"/>
          </a:xfrm>
          <a:prstGeom prst="rect">
            <a:avLst/>
          </a:prstGeom>
        </p:spPr>
      </p:pic>
      <p:pic>
        <p:nvPicPr>
          <p:cNvPr id="35" name="Picture 34">
            <a:extLst>
              <a:ext uri="{FF2B5EF4-FFF2-40B4-BE49-F238E27FC236}">
                <a16:creationId xmlns:a16="http://schemas.microsoft.com/office/drawing/2014/main" id="{2F334E7E-AE45-426F-9475-7EC32B3113FF}"/>
              </a:ext>
            </a:extLst>
          </p:cNvPr>
          <p:cNvPicPr>
            <a:picLocks noChangeAspect="1"/>
          </p:cNvPicPr>
          <p:nvPr/>
        </p:nvPicPr>
        <p:blipFill>
          <a:blip r:embed="rId3"/>
          <a:stretch>
            <a:fillRect/>
          </a:stretch>
        </p:blipFill>
        <p:spPr>
          <a:xfrm>
            <a:off x="3229580" y="5119614"/>
            <a:ext cx="1259840" cy="530459"/>
          </a:xfrm>
          <a:prstGeom prst="rect">
            <a:avLst/>
          </a:prstGeom>
        </p:spPr>
      </p:pic>
      <p:pic>
        <p:nvPicPr>
          <p:cNvPr id="36" name="Picture 35">
            <a:extLst>
              <a:ext uri="{FF2B5EF4-FFF2-40B4-BE49-F238E27FC236}">
                <a16:creationId xmlns:a16="http://schemas.microsoft.com/office/drawing/2014/main" id="{E6073264-3768-4797-8C93-ED6AA2C95B21}"/>
              </a:ext>
            </a:extLst>
          </p:cNvPr>
          <p:cNvPicPr>
            <a:picLocks noChangeAspect="1"/>
          </p:cNvPicPr>
          <p:nvPr/>
        </p:nvPicPr>
        <p:blipFill>
          <a:blip r:embed="rId3"/>
          <a:stretch>
            <a:fillRect/>
          </a:stretch>
        </p:blipFill>
        <p:spPr>
          <a:xfrm>
            <a:off x="5337905" y="5119614"/>
            <a:ext cx="1259840" cy="530459"/>
          </a:xfrm>
          <a:prstGeom prst="rect">
            <a:avLst/>
          </a:prstGeom>
        </p:spPr>
      </p:pic>
      <p:pic>
        <p:nvPicPr>
          <p:cNvPr id="37" name="Picture 36">
            <a:extLst>
              <a:ext uri="{FF2B5EF4-FFF2-40B4-BE49-F238E27FC236}">
                <a16:creationId xmlns:a16="http://schemas.microsoft.com/office/drawing/2014/main" id="{470256EF-882B-4C52-82E4-0504494ED582}"/>
              </a:ext>
            </a:extLst>
          </p:cNvPr>
          <p:cNvPicPr>
            <a:picLocks noChangeAspect="1"/>
          </p:cNvPicPr>
          <p:nvPr/>
        </p:nvPicPr>
        <p:blipFill>
          <a:blip r:embed="rId3"/>
          <a:stretch>
            <a:fillRect/>
          </a:stretch>
        </p:blipFill>
        <p:spPr>
          <a:xfrm>
            <a:off x="7500113" y="5106500"/>
            <a:ext cx="1259840" cy="530459"/>
          </a:xfrm>
          <a:prstGeom prst="rect">
            <a:avLst/>
          </a:prstGeom>
        </p:spPr>
      </p:pic>
      <p:sp>
        <p:nvSpPr>
          <p:cNvPr id="39" name="Rectangle 38">
            <a:extLst>
              <a:ext uri="{FF2B5EF4-FFF2-40B4-BE49-F238E27FC236}">
                <a16:creationId xmlns:a16="http://schemas.microsoft.com/office/drawing/2014/main" id="{6B87A183-6BAA-4466-82BA-7624DCBE6897}"/>
              </a:ext>
            </a:extLst>
          </p:cNvPr>
          <p:cNvSpPr/>
          <p:nvPr/>
        </p:nvSpPr>
        <p:spPr>
          <a:xfrm>
            <a:off x="1193387" y="5165060"/>
            <a:ext cx="1695271" cy="261610"/>
          </a:xfrm>
          <a:prstGeom prst="rect">
            <a:avLst/>
          </a:prstGeom>
          <a:noFill/>
        </p:spPr>
        <p:txBody>
          <a:bodyPr wrap="square" lIns="91440" tIns="45720" rIns="91440" bIns="45720">
            <a:spAutoFit/>
          </a:bodyPr>
          <a:lstStyle/>
          <a:p>
            <a:pPr lvl="0" algn="ctr"/>
            <a:r>
              <a:rPr lang="en-US" sz="11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NES RESPONSE</a:t>
            </a:r>
            <a:endParaRPr lang="en-US" sz="1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0" name="Rectangle 39">
            <a:extLst>
              <a:ext uri="{FF2B5EF4-FFF2-40B4-BE49-F238E27FC236}">
                <a16:creationId xmlns:a16="http://schemas.microsoft.com/office/drawing/2014/main" id="{AFEA063B-1701-4167-A4A8-A3B72E9BDCE1}"/>
              </a:ext>
            </a:extLst>
          </p:cNvPr>
          <p:cNvSpPr/>
          <p:nvPr/>
        </p:nvSpPr>
        <p:spPr>
          <a:xfrm>
            <a:off x="3036940" y="5174150"/>
            <a:ext cx="1695271" cy="261610"/>
          </a:xfrm>
          <a:prstGeom prst="rect">
            <a:avLst/>
          </a:prstGeom>
          <a:noFill/>
        </p:spPr>
        <p:txBody>
          <a:bodyPr wrap="square" lIns="91440" tIns="45720" rIns="91440" bIns="45720">
            <a:spAutoFit/>
          </a:bodyPr>
          <a:lstStyle/>
          <a:p>
            <a:pPr lvl="0" algn="ctr"/>
            <a:r>
              <a:rPr lang="en-US" sz="11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NES RESPONSE</a:t>
            </a:r>
            <a:endParaRPr lang="en-US" sz="1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1" name="Rectangle 40">
            <a:extLst>
              <a:ext uri="{FF2B5EF4-FFF2-40B4-BE49-F238E27FC236}">
                <a16:creationId xmlns:a16="http://schemas.microsoft.com/office/drawing/2014/main" id="{ACDE8AFA-B9FF-4E6E-B550-262303864BB7}"/>
              </a:ext>
            </a:extLst>
          </p:cNvPr>
          <p:cNvSpPr/>
          <p:nvPr/>
        </p:nvSpPr>
        <p:spPr>
          <a:xfrm>
            <a:off x="5118612" y="5174150"/>
            <a:ext cx="1695271" cy="261610"/>
          </a:xfrm>
          <a:prstGeom prst="rect">
            <a:avLst/>
          </a:prstGeom>
          <a:noFill/>
        </p:spPr>
        <p:txBody>
          <a:bodyPr wrap="square" lIns="91440" tIns="45720" rIns="91440" bIns="45720">
            <a:spAutoFit/>
          </a:bodyPr>
          <a:lstStyle/>
          <a:p>
            <a:pPr lvl="0" algn="ctr"/>
            <a:r>
              <a:rPr lang="en-US" sz="11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NES RESPONSE</a:t>
            </a:r>
            <a:endParaRPr lang="en-US" sz="1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Rectangle 41">
            <a:extLst>
              <a:ext uri="{FF2B5EF4-FFF2-40B4-BE49-F238E27FC236}">
                <a16:creationId xmlns:a16="http://schemas.microsoft.com/office/drawing/2014/main" id="{ABBD1BFA-8446-488C-AC5A-BE5FAC5E84AC}"/>
              </a:ext>
            </a:extLst>
          </p:cNvPr>
          <p:cNvSpPr/>
          <p:nvPr/>
        </p:nvSpPr>
        <p:spPr>
          <a:xfrm>
            <a:off x="7269173" y="5161420"/>
            <a:ext cx="1695271" cy="261610"/>
          </a:xfrm>
          <a:prstGeom prst="rect">
            <a:avLst/>
          </a:prstGeom>
          <a:noFill/>
        </p:spPr>
        <p:txBody>
          <a:bodyPr wrap="square" lIns="91440" tIns="45720" rIns="91440" bIns="45720">
            <a:spAutoFit/>
          </a:bodyPr>
          <a:lstStyle/>
          <a:p>
            <a:pPr lvl="0" algn="ctr"/>
            <a:r>
              <a:rPr lang="en-US" sz="11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NES RESPONSE</a:t>
            </a:r>
            <a:endParaRPr lang="en-US" sz="1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3" name="Rectangle 42">
            <a:extLst>
              <a:ext uri="{FF2B5EF4-FFF2-40B4-BE49-F238E27FC236}">
                <a16:creationId xmlns:a16="http://schemas.microsoft.com/office/drawing/2014/main" id="{A893535B-3892-41D7-841F-E6A167AB19E1}"/>
              </a:ext>
            </a:extLst>
          </p:cNvPr>
          <p:cNvSpPr/>
          <p:nvPr/>
        </p:nvSpPr>
        <p:spPr>
          <a:xfrm>
            <a:off x="9981811" y="4755169"/>
            <a:ext cx="1695271" cy="261610"/>
          </a:xfrm>
          <a:prstGeom prst="rect">
            <a:avLst/>
          </a:prstGeom>
          <a:noFill/>
        </p:spPr>
        <p:txBody>
          <a:bodyPr wrap="square" lIns="91440" tIns="45720" rIns="91440" bIns="45720">
            <a:spAutoFit/>
          </a:bodyPr>
          <a:lstStyle/>
          <a:p>
            <a:pPr lvl="0" algn="ctr"/>
            <a:r>
              <a:rPr lang="en-US" sz="11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NES RESPONSE</a:t>
            </a:r>
            <a:endParaRPr lang="en-US" sz="1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5" name="TextBox 44">
            <a:extLst>
              <a:ext uri="{FF2B5EF4-FFF2-40B4-BE49-F238E27FC236}">
                <a16:creationId xmlns:a16="http://schemas.microsoft.com/office/drawing/2014/main" id="{CA44B2A9-56E0-4EF8-AFAF-99E395466729}"/>
              </a:ext>
            </a:extLst>
          </p:cNvPr>
          <p:cNvSpPr txBox="1"/>
          <p:nvPr/>
        </p:nvSpPr>
        <p:spPr>
          <a:xfrm>
            <a:off x="1225053" y="1114215"/>
            <a:ext cx="1651197" cy="769441"/>
          </a:xfrm>
          <a:prstGeom prst="rect">
            <a:avLst/>
          </a:prstGeom>
          <a:noFill/>
        </p:spPr>
        <p:txBody>
          <a:bodyPr wrap="square" rtlCol="0">
            <a:spAutoFit/>
          </a:bodyPr>
          <a:lstStyle/>
          <a:p>
            <a:pPr algn="ctr"/>
            <a:r>
              <a:rPr lang="en-US" sz="1100" i="1" dirty="0">
                <a:latin typeface="Open Sans" panose="020B0606030504020204" pitchFamily="34" charset="0"/>
                <a:ea typeface="Open Sans" panose="020B0606030504020204" pitchFamily="34" charset="0"/>
                <a:cs typeface="Open Sans" panose="020B0606030504020204" pitchFamily="34" charset="0"/>
              </a:rPr>
              <a:t>military state-capture, military dictatorships, Collapsed country status.</a:t>
            </a:r>
          </a:p>
        </p:txBody>
      </p:sp>
      <p:grpSp>
        <p:nvGrpSpPr>
          <p:cNvPr id="56" name="Group 55">
            <a:extLst>
              <a:ext uri="{FF2B5EF4-FFF2-40B4-BE49-F238E27FC236}">
                <a16:creationId xmlns:a16="http://schemas.microsoft.com/office/drawing/2014/main" id="{34DEB6B0-C966-4989-BA50-FB50B4B42DB5}"/>
              </a:ext>
            </a:extLst>
          </p:cNvPr>
          <p:cNvGrpSpPr/>
          <p:nvPr/>
        </p:nvGrpSpPr>
        <p:grpSpPr>
          <a:xfrm>
            <a:off x="515938" y="270555"/>
            <a:ext cx="9465874" cy="601206"/>
            <a:chOff x="515938" y="270555"/>
            <a:chExt cx="9465874" cy="601206"/>
          </a:xfrm>
        </p:grpSpPr>
        <p:sp>
          <p:nvSpPr>
            <p:cNvPr id="47" name="TextBox 46">
              <a:extLst>
                <a:ext uri="{FF2B5EF4-FFF2-40B4-BE49-F238E27FC236}">
                  <a16:creationId xmlns:a16="http://schemas.microsoft.com/office/drawing/2014/main" id="{BADF9A18-B951-4A4E-9B3E-CD0F514012E8}"/>
                </a:ext>
              </a:extLst>
            </p:cNvPr>
            <p:cNvSpPr txBox="1"/>
            <p:nvPr/>
          </p:nvSpPr>
          <p:spPr>
            <a:xfrm>
              <a:off x="515938" y="410096"/>
              <a:ext cx="9465874" cy="461665"/>
            </a:xfrm>
            <a:prstGeom prst="rect">
              <a:avLst/>
            </a:prstGeom>
            <a:noFill/>
          </p:spPr>
          <p:txBody>
            <a:bodyPr wrap="square" lIns="0" tIns="0" rIns="0" bIns="0" rtlCol="0">
              <a:spAutoFit/>
            </a:bodyPr>
            <a:lstStyle/>
            <a:p>
              <a:r>
                <a:rPr lang="en-US" sz="30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EVOLUTION OF NES</a:t>
              </a:r>
            </a:p>
          </p:txBody>
        </p:sp>
        <p:sp>
          <p:nvSpPr>
            <p:cNvPr id="48" name="Rectangle 47">
              <a:extLst>
                <a:ext uri="{FF2B5EF4-FFF2-40B4-BE49-F238E27FC236}">
                  <a16:creationId xmlns:a16="http://schemas.microsoft.com/office/drawing/2014/main" id="{D68D862A-B12B-4336-9D7B-F662D4A34058}"/>
                </a:ext>
              </a:extLst>
            </p:cNvPr>
            <p:cNvSpPr/>
            <p:nvPr/>
          </p:nvSpPr>
          <p:spPr>
            <a:xfrm>
              <a:off x="538798" y="270555"/>
              <a:ext cx="1692037" cy="39863"/>
            </a:xfrm>
            <a:prstGeom prst="rect">
              <a:avLst/>
            </a:prstGeom>
            <a:solidFill>
              <a:srgbClr val="0070C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1E71B8"/>
                  </a:solidFill>
                </a:ln>
                <a:solidFill>
                  <a:srgbClr val="009900"/>
                </a:solidFill>
              </a:endParaRPr>
            </a:p>
          </p:txBody>
        </p:sp>
      </p:grpSp>
      <p:sp>
        <p:nvSpPr>
          <p:cNvPr id="49" name="TextBox 48">
            <a:extLst>
              <a:ext uri="{FF2B5EF4-FFF2-40B4-BE49-F238E27FC236}">
                <a16:creationId xmlns:a16="http://schemas.microsoft.com/office/drawing/2014/main" id="{7113B970-64FF-45BA-8C83-698564E2FE1D}"/>
              </a:ext>
            </a:extLst>
          </p:cNvPr>
          <p:cNvSpPr txBox="1"/>
          <p:nvPr/>
        </p:nvSpPr>
        <p:spPr>
          <a:xfrm>
            <a:off x="3081014" y="1192226"/>
            <a:ext cx="1651197" cy="600164"/>
          </a:xfrm>
          <a:prstGeom prst="rect">
            <a:avLst/>
          </a:prstGeom>
          <a:noFill/>
        </p:spPr>
        <p:txBody>
          <a:bodyPr wrap="square" rtlCol="0">
            <a:spAutoFit/>
          </a:bodyPr>
          <a:lstStyle/>
          <a:p>
            <a:pPr algn="ctr"/>
            <a:r>
              <a:rPr lang="en-US" sz="1100" i="1" dirty="0">
                <a:latin typeface="Open Sans" panose="020B0606030504020204" pitchFamily="34" charset="0"/>
                <a:ea typeface="Open Sans" panose="020B0606030504020204" pitchFamily="34" charset="0"/>
                <a:cs typeface="Open Sans" panose="020B0606030504020204" pitchFamily="34" charset="0"/>
              </a:rPr>
              <a:t>closed economy and the era of the 2010 agenda</a:t>
            </a:r>
          </a:p>
        </p:txBody>
      </p:sp>
      <p:sp>
        <p:nvSpPr>
          <p:cNvPr id="50" name="TextBox 49">
            <a:extLst>
              <a:ext uri="{FF2B5EF4-FFF2-40B4-BE49-F238E27FC236}">
                <a16:creationId xmlns:a16="http://schemas.microsoft.com/office/drawing/2014/main" id="{81CC9025-CEE6-48A6-8DF8-1302A5881376}"/>
              </a:ext>
            </a:extLst>
          </p:cNvPr>
          <p:cNvSpPr txBox="1"/>
          <p:nvPr/>
        </p:nvSpPr>
        <p:spPr>
          <a:xfrm>
            <a:off x="5095928" y="1015284"/>
            <a:ext cx="1986977" cy="938719"/>
          </a:xfrm>
          <a:prstGeom prst="rect">
            <a:avLst/>
          </a:prstGeom>
          <a:noFill/>
        </p:spPr>
        <p:txBody>
          <a:bodyPr wrap="square" rtlCol="0">
            <a:spAutoFit/>
          </a:bodyPr>
          <a:lstStyle/>
          <a:p>
            <a:pPr algn="ctr"/>
            <a:r>
              <a:rPr lang="en-US" sz="1100" i="1" dirty="0">
                <a:latin typeface="Open Sans" panose="020B0606030504020204" pitchFamily="34" charset="0"/>
                <a:ea typeface="Open Sans" panose="020B0606030504020204" pitchFamily="34" charset="0"/>
                <a:cs typeface="Open Sans" panose="020B0606030504020204" pitchFamily="34" charset="0"/>
              </a:rPr>
              <a:t>Opening the Nigerian Economy through Commercialization, Liberalization and Privatization Policy Reforms. </a:t>
            </a:r>
          </a:p>
        </p:txBody>
      </p:sp>
      <p:sp>
        <p:nvSpPr>
          <p:cNvPr id="51" name="TextBox 50">
            <a:extLst>
              <a:ext uri="{FF2B5EF4-FFF2-40B4-BE49-F238E27FC236}">
                <a16:creationId xmlns:a16="http://schemas.microsoft.com/office/drawing/2014/main" id="{DA887377-D967-4C7C-97CB-5DE6665058B8}"/>
              </a:ext>
            </a:extLst>
          </p:cNvPr>
          <p:cNvSpPr txBox="1"/>
          <p:nvPr/>
        </p:nvSpPr>
        <p:spPr>
          <a:xfrm>
            <a:off x="7476188" y="1097547"/>
            <a:ext cx="1503770" cy="769441"/>
          </a:xfrm>
          <a:prstGeom prst="rect">
            <a:avLst/>
          </a:prstGeom>
          <a:noFill/>
        </p:spPr>
        <p:txBody>
          <a:bodyPr wrap="square" rtlCol="0">
            <a:spAutoFit/>
          </a:bodyPr>
          <a:lstStyle/>
          <a:p>
            <a:pPr algn="ctr"/>
            <a:r>
              <a:rPr lang="en-US" sz="1100" i="1" dirty="0">
                <a:latin typeface="Open Sans" panose="020B0606030504020204" pitchFamily="34" charset="0"/>
                <a:ea typeface="Open Sans" panose="020B0606030504020204" pitchFamily="34" charset="0"/>
                <a:cs typeface="Open Sans" panose="020B0606030504020204" pitchFamily="34" charset="0"/>
              </a:rPr>
              <a:t>implementation phase of the Vision 2020, global financial crisis</a:t>
            </a:r>
          </a:p>
        </p:txBody>
      </p:sp>
      <p:sp>
        <p:nvSpPr>
          <p:cNvPr id="52" name="TextBox 51">
            <a:extLst>
              <a:ext uri="{FF2B5EF4-FFF2-40B4-BE49-F238E27FC236}">
                <a16:creationId xmlns:a16="http://schemas.microsoft.com/office/drawing/2014/main" id="{993BADCF-7566-44F3-948F-B2A51285A6DF}"/>
              </a:ext>
            </a:extLst>
          </p:cNvPr>
          <p:cNvSpPr txBox="1"/>
          <p:nvPr/>
        </p:nvSpPr>
        <p:spPr>
          <a:xfrm>
            <a:off x="7113529" y="5775380"/>
            <a:ext cx="2006557" cy="938719"/>
          </a:xfrm>
          <a:prstGeom prst="rect">
            <a:avLst/>
          </a:prstGeom>
          <a:noFill/>
        </p:spPr>
        <p:txBody>
          <a:bodyPr wrap="square" rtlCol="0">
            <a:spAutoFit/>
          </a:bodyPr>
          <a:lstStyle/>
          <a:p>
            <a:pPr algn="ctr"/>
            <a:r>
              <a:rPr lang="en-US" sz="1100" i="1" dirty="0">
                <a:latin typeface="Open Sans" panose="020B0606030504020204" pitchFamily="34" charset="0"/>
                <a:ea typeface="Open Sans" panose="020B0606030504020204" pitchFamily="34" charset="0"/>
                <a:cs typeface="Open Sans" panose="020B0606030504020204" pitchFamily="34" charset="0"/>
              </a:rPr>
              <a:t>Design Workshops that focused on drilled down realism to deal with specific policy challenges and national problems.</a:t>
            </a:r>
          </a:p>
        </p:txBody>
      </p:sp>
      <p:sp>
        <p:nvSpPr>
          <p:cNvPr id="53" name="TextBox 52">
            <a:extLst>
              <a:ext uri="{FF2B5EF4-FFF2-40B4-BE49-F238E27FC236}">
                <a16:creationId xmlns:a16="http://schemas.microsoft.com/office/drawing/2014/main" id="{703DBB1F-9769-419E-B1F6-F825C8BB219C}"/>
              </a:ext>
            </a:extLst>
          </p:cNvPr>
          <p:cNvSpPr txBox="1"/>
          <p:nvPr/>
        </p:nvSpPr>
        <p:spPr>
          <a:xfrm>
            <a:off x="4914834" y="5775380"/>
            <a:ext cx="2159260" cy="938719"/>
          </a:xfrm>
          <a:prstGeom prst="rect">
            <a:avLst/>
          </a:prstGeom>
          <a:noFill/>
        </p:spPr>
        <p:txBody>
          <a:bodyPr wrap="square" rtlCol="0">
            <a:spAutoFit/>
          </a:bodyPr>
          <a:lstStyle/>
          <a:p>
            <a:pPr algn="ctr"/>
            <a:r>
              <a:rPr lang="en-US" sz="1100" i="1" dirty="0">
                <a:latin typeface="Open Sans" panose="020B0606030504020204" pitchFamily="34" charset="0"/>
                <a:ea typeface="Open Sans" panose="020B0606030504020204" pitchFamily="34" charset="0"/>
                <a:cs typeface="Open Sans" panose="020B0606030504020204" pitchFamily="34" charset="0"/>
              </a:rPr>
              <a:t>provided the platform for critical country-benchmarking, economic baseline assessments and facilitating sector-specific reforms</a:t>
            </a:r>
          </a:p>
        </p:txBody>
      </p:sp>
      <p:sp>
        <p:nvSpPr>
          <p:cNvPr id="54" name="TextBox 53">
            <a:extLst>
              <a:ext uri="{FF2B5EF4-FFF2-40B4-BE49-F238E27FC236}">
                <a16:creationId xmlns:a16="http://schemas.microsoft.com/office/drawing/2014/main" id="{D1B8AEB4-A50B-4EE8-80D9-1ABC7327CC31}"/>
              </a:ext>
            </a:extLst>
          </p:cNvPr>
          <p:cNvSpPr txBox="1"/>
          <p:nvPr/>
        </p:nvSpPr>
        <p:spPr>
          <a:xfrm>
            <a:off x="2976350" y="5775380"/>
            <a:ext cx="1651197" cy="769441"/>
          </a:xfrm>
          <a:prstGeom prst="rect">
            <a:avLst/>
          </a:prstGeom>
          <a:noFill/>
        </p:spPr>
        <p:txBody>
          <a:bodyPr wrap="square" rtlCol="0">
            <a:spAutoFit/>
          </a:bodyPr>
          <a:lstStyle/>
          <a:p>
            <a:pPr algn="ctr"/>
            <a:r>
              <a:rPr lang="en-US" sz="1100" i="1" dirty="0">
                <a:latin typeface="Open Sans" panose="020B0606030504020204" pitchFamily="34" charset="0"/>
                <a:ea typeface="Open Sans" panose="020B0606030504020204" pitchFamily="34" charset="0"/>
                <a:cs typeface="Open Sans" panose="020B0606030504020204" pitchFamily="34" charset="0"/>
              </a:rPr>
              <a:t>economic visioning and the discipline of analytics-based policy planning and visioning.</a:t>
            </a:r>
          </a:p>
        </p:txBody>
      </p:sp>
      <p:sp>
        <p:nvSpPr>
          <p:cNvPr id="55" name="TextBox 54">
            <a:extLst>
              <a:ext uri="{FF2B5EF4-FFF2-40B4-BE49-F238E27FC236}">
                <a16:creationId xmlns:a16="http://schemas.microsoft.com/office/drawing/2014/main" id="{F6DF9471-5820-4B4A-854E-0D7D653DEFBD}"/>
              </a:ext>
            </a:extLst>
          </p:cNvPr>
          <p:cNvSpPr txBox="1"/>
          <p:nvPr/>
        </p:nvSpPr>
        <p:spPr>
          <a:xfrm>
            <a:off x="1158431" y="5900822"/>
            <a:ext cx="1651197" cy="430887"/>
          </a:xfrm>
          <a:prstGeom prst="rect">
            <a:avLst/>
          </a:prstGeom>
          <a:noFill/>
        </p:spPr>
        <p:txBody>
          <a:bodyPr wrap="square" rtlCol="0">
            <a:spAutoFit/>
          </a:bodyPr>
          <a:lstStyle/>
          <a:p>
            <a:pPr algn="ctr"/>
            <a:r>
              <a:rPr lang="en-US" sz="1100" i="1" dirty="0">
                <a:latin typeface="Open Sans" panose="020B0606030504020204" pitchFamily="34" charset="0"/>
                <a:ea typeface="Open Sans" panose="020B0606030504020204" pitchFamily="34" charset="0"/>
                <a:cs typeface="Open Sans" panose="020B0606030504020204" pitchFamily="34" charset="0"/>
              </a:rPr>
              <a:t>Setup of Economic Reform Agenda</a:t>
            </a:r>
          </a:p>
        </p:txBody>
      </p:sp>
    </p:spTree>
    <p:extLst>
      <p:ext uri="{BB962C8B-B14F-4D97-AF65-F5344CB8AC3E}">
        <p14:creationId xmlns:p14="http://schemas.microsoft.com/office/powerpoint/2010/main" val="6110728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A966EC2-D962-DD41-B398-5C073D772C7A}"/>
              </a:ext>
            </a:extLst>
          </p:cNvPr>
          <p:cNvSpPr txBox="1"/>
          <p:nvPr/>
        </p:nvSpPr>
        <p:spPr>
          <a:xfrm>
            <a:off x="348175" y="1611801"/>
            <a:ext cx="5078266" cy="1261884"/>
          </a:xfrm>
          <a:prstGeom prst="rect">
            <a:avLst/>
          </a:prstGeom>
          <a:noFill/>
        </p:spPr>
        <p:txBody>
          <a:bodyPr wrap="square" rtlCol="0">
            <a:spAutoFit/>
          </a:bodyPr>
          <a:lstStyle/>
          <a:p>
            <a:r>
              <a:rPr lang="en-US"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NESG DRIVES ENVISIONING 2020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AND THE LEAGUE OF 20; </a:t>
            </a:r>
            <a:r>
              <a:rPr lang="en-US" sz="20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BRICS and MINT Benchmark framework</a:t>
            </a:r>
          </a:p>
        </p:txBody>
      </p:sp>
      <p:sp>
        <p:nvSpPr>
          <p:cNvPr id="2" name="Rectangle 1"/>
          <p:cNvSpPr/>
          <p:nvPr/>
        </p:nvSpPr>
        <p:spPr>
          <a:xfrm>
            <a:off x="452277" y="3038893"/>
            <a:ext cx="3611702" cy="913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215807" y="2965274"/>
            <a:ext cx="5435486" cy="2464055"/>
            <a:chOff x="395687" y="3691593"/>
            <a:chExt cx="5435486" cy="2464055"/>
          </a:xfrm>
        </p:grpSpPr>
        <p:sp>
          <p:nvSpPr>
            <p:cNvPr id="14" name="Rectangle 13"/>
            <p:cNvSpPr/>
            <p:nvPr/>
          </p:nvSpPr>
          <p:spPr>
            <a:xfrm>
              <a:off x="1168430" y="4116435"/>
              <a:ext cx="4662743" cy="2039213"/>
            </a:xfrm>
            <a:prstGeom prst="rect">
              <a:avLst/>
            </a:prstGeom>
          </p:spPr>
          <p:txBody>
            <a:bodyPr wrap="square">
              <a:spAutoFit/>
            </a:bodyPr>
            <a:lstStyle/>
            <a:p>
              <a:pPr>
                <a:lnSpc>
                  <a:spcPct val="107000"/>
                </a:lnSpc>
                <a:spcAft>
                  <a:spcPts val="800"/>
                </a:spcAft>
              </a:pPr>
              <a:r>
                <a:rPr lang="en-GB" sz="1600"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of the consistent features of the Economic Summits of 2000-2007 was the continuation of the discipline and practice of Global Benchmarking, Economic Scorecard Analysis and Scenario/Perspective Assessments. </a:t>
              </a:r>
            </a:p>
            <a:p>
              <a:pPr>
                <a:lnSpc>
                  <a:spcPct val="107000"/>
                </a:lnSpc>
                <a:spcAft>
                  <a:spcPts val="800"/>
                </a:spcAft>
              </a:pPr>
              <a:r>
                <a:rPr lang="en-GB" sz="1600" i="1" dirty="0">
                  <a:solidFill>
                    <a:schemeClr val="bg1"/>
                  </a:solidFill>
                  <a:latin typeface="Open Sans" panose="020B0606030504020204" pitchFamily="34" charset="0"/>
                  <a:ea typeface="Open Sans" panose="020B0606030504020204" pitchFamily="34" charset="0"/>
                  <a:cs typeface="Open Sans" panose="020B0606030504020204" pitchFamily="34" charset="0"/>
                </a:rPr>
                <a:t>Leveraging new economic data on the Rise of BRICS Nations.</a:t>
              </a:r>
              <a:endParaRPr lang="en-US" i="1" dirty="0">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5" name="Rectangle 14"/>
            <p:cNvSpPr/>
            <p:nvPr/>
          </p:nvSpPr>
          <p:spPr>
            <a:xfrm>
              <a:off x="395687" y="3691593"/>
              <a:ext cx="1072548" cy="1566454"/>
            </a:xfrm>
            <a:prstGeom prst="rect">
              <a:avLst/>
            </a:prstGeom>
          </p:spPr>
          <p:txBody>
            <a:bodyPr wrap="square">
              <a:spAutoFit/>
            </a:bodyPr>
            <a:lstStyle/>
            <a:p>
              <a:pPr>
                <a:lnSpc>
                  <a:spcPct val="107000"/>
                </a:lnSpc>
                <a:spcAft>
                  <a:spcPts val="800"/>
                </a:spcAft>
              </a:pPr>
              <a:r>
                <a:rPr lang="en-GB" sz="9600" b="1" dirty="0">
                  <a:solidFill>
                    <a:schemeClr val="bg1"/>
                  </a:solidFill>
                  <a:latin typeface="Times New Roman" panose="02020603050405020304" pitchFamily="18" charset="0"/>
                  <a:ea typeface="Open Sans" panose="020B0606030504020204" pitchFamily="34" charset="0"/>
                  <a:cs typeface="Times New Roman" panose="02020603050405020304" pitchFamily="18" charset="0"/>
                </a:rPr>
                <a:t>“</a:t>
              </a:r>
              <a:endParaRPr lang="en-US" sz="11500" b="1" dirty="0">
                <a:solidFill>
                  <a:schemeClr val="bg1"/>
                </a:solidFill>
                <a:effectLst/>
                <a:latin typeface="Times New Roman" panose="02020603050405020304" pitchFamily="18" charset="0"/>
                <a:ea typeface="Open Sans" panose="020B0606030504020204" pitchFamily="34" charset="0"/>
                <a:cs typeface="Times New Roman" panose="02020603050405020304" pitchFamily="18" charset="0"/>
              </a:endParaRPr>
            </a:p>
          </p:txBody>
        </p:sp>
      </p:grpSp>
      <p:sp>
        <p:nvSpPr>
          <p:cNvPr id="16" name="TextBox 15">
            <a:extLst>
              <a:ext uri="{FF2B5EF4-FFF2-40B4-BE49-F238E27FC236}">
                <a16:creationId xmlns:a16="http://schemas.microsoft.com/office/drawing/2014/main" id="{EA966EC2-D962-DD41-B398-5C073D772C7A}"/>
              </a:ext>
            </a:extLst>
          </p:cNvPr>
          <p:cNvSpPr txBox="1"/>
          <p:nvPr/>
        </p:nvSpPr>
        <p:spPr>
          <a:xfrm>
            <a:off x="6475754" y="1611801"/>
            <a:ext cx="5103398" cy="954107"/>
          </a:xfrm>
          <a:prstGeom prst="rect">
            <a:avLst/>
          </a:prstGeom>
          <a:noFill/>
        </p:spPr>
        <p:txBody>
          <a:bodyPr wrap="square" rtlCol="0">
            <a:spAutoFit/>
          </a:bodyPr>
          <a:lstStyle/>
          <a:p>
            <a:r>
              <a:rPr lang="en-US"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THE LEVEL OF THE DEVELOPMENT OF THE NES</a:t>
            </a:r>
            <a:endPar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Rectangle 16"/>
          <p:cNvSpPr/>
          <p:nvPr/>
        </p:nvSpPr>
        <p:spPr>
          <a:xfrm>
            <a:off x="6610665" y="3038893"/>
            <a:ext cx="3611702" cy="913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5887762" y="3038893"/>
            <a:ext cx="5189969" cy="2797065"/>
            <a:chOff x="332352" y="3782930"/>
            <a:chExt cx="5189969" cy="2797065"/>
          </a:xfrm>
        </p:grpSpPr>
        <p:sp>
          <p:nvSpPr>
            <p:cNvPr id="19" name="Rectangle 18"/>
            <p:cNvSpPr/>
            <p:nvPr/>
          </p:nvSpPr>
          <p:spPr>
            <a:xfrm>
              <a:off x="1055256" y="4116435"/>
              <a:ext cx="4467065" cy="2463560"/>
            </a:xfrm>
            <a:prstGeom prst="rect">
              <a:avLst/>
            </a:prstGeom>
          </p:spPr>
          <p:txBody>
            <a:bodyPr wrap="square">
              <a:spAutoFit/>
            </a:bodyPr>
            <a:lstStyle/>
            <a:p>
              <a:pPr>
                <a:lnSpc>
                  <a:spcPct val="107000"/>
                </a:lnSpc>
                <a:spcAft>
                  <a:spcPts val="800"/>
                </a:spcAft>
              </a:pPr>
              <a:r>
                <a:rPr lang="en-US" sz="1600" i="1" dirty="0">
                  <a:solidFill>
                    <a:schemeClr val="bg1"/>
                  </a:solidFill>
                  <a:latin typeface="Open Sans" panose="020B0606030504020204" pitchFamily="34" charset="0"/>
                  <a:ea typeface="Open Sans" panose="020B0606030504020204" pitchFamily="34" charset="0"/>
                  <a:cs typeface="Open Sans" panose="020B0606030504020204" pitchFamily="34" charset="0"/>
                </a:rPr>
                <a:t>Between 1999-2007, the NESG evolved into policy think tank with its central operations around the annual Nigerian Economic Summit, led by a Board of Business Chief Executives and resourced by Thematic Working Groups that reflected the broad areas of the NESG focal policy commitments. These NESG focal policy commitments were called “Policy Commissions”.</a:t>
              </a:r>
              <a:endParaRPr lang="en-US" i="1" dirty="0">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0" name="Rectangle 19"/>
            <p:cNvSpPr/>
            <p:nvPr/>
          </p:nvSpPr>
          <p:spPr>
            <a:xfrm>
              <a:off x="332352" y="3782930"/>
              <a:ext cx="1072548" cy="1566454"/>
            </a:xfrm>
            <a:prstGeom prst="rect">
              <a:avLst/>
            </a:prstGeom>
          </p:spPr>
          <p:txBody>
            <a:bodyPr wrap="square">
              <a:spAutoFit/>
            </a:bodyPr>
            <a:lstStyle/>
            <a:p>
              <a:pPr>
                <a:lnSpc>
                  <a:spcPct val="107000"/>
                </a:lnSpc>
                <a:spcAft>
                  <a:spcPts val="800"/>
                </a:spcAft>
              </a:pPr>
              <a:r>
                <a:rPr lang="en-GB" sz="9600" b="1" dirty="0">
                  <a:solidFill>
                    <a:schemeClr val="bg1"/>
                  </a:solidFill>
                  <a:latin typeface="Times New Roman" panose="02020603050405020304" pitchFamily="18" charset="0"/>
                  <a:ea typeface="Open Sans" panose="020B0606030504020204" pitchFamily="34" charset="0"/>
                  <a:cs typeface="Times New Roman" panose="02020603050405020304" pitchFamily="18" charset="0"/>
                </a:rPr>
                <a:t>“</a:t>
              </a:r>
              <a:endParaRPr lang="en-US" sz="11500" b="1" dirty="0">
                <a:solidFill>
                  <a:schemeClr val="bg1"/>
                </a:solidFill>
                <a:effectLst/>
                <a:latin typeface="Times New Roman" panose="02020603050405020304" pitchFamily="18" charset="0"/>
                <a:ea typeface="Open Sans" panose="020B0606030504020204" pitchFamily="34" charset="0"/>
                <a:cs typeface="Times New Roman" panose="02020603050405020304" pitchFamily="18" charset="0"/>
              </a:endParaRPr>
            </a:p>
          </p:txBody>
        </p:sp>
      </p:grpSp>
      <p:cxnSp>
        <p:nvCxnSpPr>
          <p:cNvPr id="21" name="Straight Connector 20"/>
          <p:cNvCxnSpPr/>
          <p:nvPr/>
        </p:nvCxnSpPr>
        <p:spPr>
          <a:xfrm flipH="1">
            <a:off x="5877644" y="1019331"/>
            <a:ext cx="6746" cy="4816627"/>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6" name="Flowchart: Connector 25"/>
          <p:cNvSpPr/>
          <p:nvPr/>
        </p:nvSpPr>
        <p:spPr>
          <a:xfrm>
            <a:off x="5771964" y="794479"/>
            <a:ext cx="224852" cy="224852"/>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Connector 26"/>
          <p:cNvSpPr/>
          <p:nvPr/>
        </p:nvSpPr>
        <p:spPr>
          <a:xfrm>
            <a:off x="5765218" y="5835958"/>
            <a:ext cx="224852" cy="224852"/>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5900057"/>
      </p:ext>
    </p:extLst>
  </p:cSld>
  <p:clrMapOvr>
    <a:masterClrMapping/>
  </p:clrMapOvr>
  <mc:AlternateContent xmlns:mc="http://schemas.openxmlformats.org/markup-compatibility/2006" xmlns:p14="http://schemas.microsoft.com/office/powerpoint/2010/main">
    <mc:Choice Requires="p14">
      <p:transition spd="slow" p14:dur="2000" advTm="1254"/>
    </mc:Choice>
    <mc:Fallback xmlns="">
      <p:transition spd="slow" advTm="1254"/>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21DDC14-F5C2-9542-B67A-BFE48DC98307}"/>
              </a:ext>
            </a:extLst>
          </p:cNvPr>
          <p:cNvSpPr>
            <a:spLocks noGrp="1"/>
          </p:cNvSpPr>
          <p:nvPr>
            <p:ph type="title"/>
          </p:nvPr>
        </p:nvSpPr>
        <p:spPr>
          <a:xfrm>
            <a:off x="363206" y="450575"/>
            <a:ext cx="8923509" cy="521997"/>
          </a:xfrm>
        </p:spPr>
        <p:txBody>
          <a:bodyPr>
            <a:noAutofit/>
          </a:bodyPr>
          <a:lstStyle/>
          <a:p>
            <a:r>
              <a:rPr lang="it-IT" sz="36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VISION 2020:20 ERA (2007 – 2015)</a:t>
            </a:r>
            <a:endParaRPr lang="en-US" sz="3600" b="1"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5" name="Picture 24">
            <a:extLst>
              <a:ext uri="{FF2B5EF4-FFF2-40B4-BE49-F238E27FC236}">
                <a16:creationId xmlns:a16="http://schemas.microsoft.com/office/drawing/2014/main" id="{31B9971D-64AA-4EE2-8C41-79DF72C5DE38}"/>
              </a:ext>
            </a:extLst>
          </p:cNvPr>
          <p:cNvPicPr>
            <a:picLocks noChangeAspect="1"/>
          </p:cNvPicPr>
          <p:nvPr/>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6176" t="49541" r="18966" b="11824"/>
          <a:stretch/>
        </p:blipFill>
        <p:spPr>
          <a:xfrm>
            <a:off x="10676293" y="102788"/>
            <a:ext cx="1434136" cy="854268"/>
          </a:xfrm>
          <a:prstGeom prst="rect">
            <a:avLst/>
          </a:prstGeom>
        </p:spPr>
      </p:pic>
      <p:sp>
        <p:nvSpPr>
          <p:cNvPr id="16" name="Rectangle 15">
            <a:extLst>
              <a:ext uri="{FF2B5EF4-FFF2-40B4-BE49-F238E27FC236}">
                <a16:creationId xmlns:a16="http://schemas.microsoft.com/office/drawing/2014/main" id="{9BBB7300-299A-4173-BEE3-FE20BD542892}"/>
              </a:ext>
            </a:extLst>
          </p:cNvPr>
          <p:cNvSpPr/>
          <p:nvPr/>
        </p:nvSpPr>
        <p:spPr>
          <a:xfrm>
            <a:off x="439457" y="290460"/>
            <a:ext cx="1841500" cy="45719"/>
          </a:xfrm>
          <a:prstGeom prst="rect">
            <a:avLst/>
          </a:prstGeom>
          <a:solidFill>
            <a:srgbClr val="0070C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1E71B8"/>
                </a:solidFill>
              </a:ln>
              <a:solidFill>
                <a:srgbClr val="009900"/>
              </a:solidFill>
            </a:endParaRPr>
          </a:p>
        </p:txBody>
      </p:sp>
      <p:sp>
        <p:nvSpPr>
          <p:cNvPr id="7" name="Oval Callout 6"/>
          <p:cNvSpPr/>
          <p:nvPr/>
        </p:nvSpPr>
        <p:spPr>
          <a:xfrm rot="1712129" flipH="1">
            <a:off x="4262138" y="1739379"/>
            <a:ext cx="2001760" cy="2027001"/>
          </a:xfrm>
          <a:prstGeom prst="wedgeEllipseCallout">
            <a:avLst>
              <a:gd name="adj1" fmla="val -30053"/>
              <a:gd name="adj2" fmla="val 57491"/>
            </a:avLst>
          </a:prstGeom>
          <a:solidFill>
            <a:srgbClr val="52B47D"/>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939285" y="2350488"/>
            <a:ext cx="1853076" cy="1876442"/>
            <a:chOff x="902735" y="3069568"/>
            <a:chExt cx="2068643" cy="2094727"/>
          </a:xfrm>
          <a:solidFill>
            <a:srgbClr val="4472C4"/>
          </a:solidFill>
        </p:grpSpPr>
        <p:sp>
          <p:nvSpPr>
            <p:cNvPr id="9" name="Oval Callout 8"/>
            <p:cNvSpPr/>
            <p:nvPr/>
          </p:nvSpPr>
          <p:spPr>
            <a:xfrm rot="1712129" flipH="1">
              <a:off x="902735" y="3069568"/>
              <a:ext cx="2068643" cy="2094727"/>
            </a:xfrm>
            <a:prstGeom prst="wedgeEllipseCallout">
              <a:avLst>
                <a:gd name="adj1" fmla="val -30053"/>
                <a:gd name="adj2" fmla="val 57491"/>
              </a:avLst>
            </a:prstGeom>
            <a:grp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1248823" y="3681613"/>
              <a:ext cx="1573310" cy="927666"/>
            </a:xfrm>
            <a:prstGeom prst="rect">
              <a:avLst/>
            </a:prstGeom>
            <a:grpFill/>
          </p:spPr>
          <p:txBody>
            <a:bodyPr wrap="none" rtlCol="0">
              <a:spAutoFit/>
            </a:bodyPr>
            <a:lstStyle/>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NES #13</a:t>
              </a:r>
            </a:p>
            <a:p>
              <a:pPr algn="ct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2007</a:t>
              </a:r>
            </a:p>
          </p:txBody>
        </p:sp>
      </p:grpSp>
      <p:sp>
        <p:nvSpPr>
          <p:cNvPr id="11" name="TextBox 10"/>
          <p:cNvSpPr txBox="1"/>
          <p:nvPr/>
        </p:nvSpPr>
        <p:spPr>
          <a:xfrm>
            <a:off x="4579612" y="2495053"/>
            <a:ext cx="1409361" cy="830997"/>
          </a:xfrm>
          <a:prstGeom prst="rect">
            <a:avLst/>
          </a:prstGeom>
          <a:noFill/>
        </p:spPr>
        <p:txBody>
          <a:bodyPr wrap="none" rtlCol="0">
            <a:spAutoFit/>
          </a:bodyPr>
          <a:lstStyle/>
          <a:p>
            <a:pPr algn="ct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NES #14</a:t>
            </a:r>
          </a:p>
          <a:p>
            <a:pPr algn="ct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2008</a:t>
            </a:r>
          </a:p>
        </p:txBody>
      </p:sp>
      <p:grpSp>
        <p:nvGrpSpPr>
          <p:cNvPr id="12" name="Group 11"/>
          <p:cNvGrpSpPr/>
          <p:nvPr/>
        </p:nvGrpSpPr>
        <p:grpSpPr>
          <a:xfrm>
            <a:off x="7528572" y="894392"/>
            <a:ext cx="2001760" cy="2027001"/>
            <a:chOff x="6899936" y="1627247"/>
            <a:chExt cx="2234623" cy="2262800"/>
          </a:xfrm>
          <a:solidFill>
            <a:srgbClr val="4472C4"/>
          </a:solidFill>
        </p:grpSpPr>
        <p:sp>
          <p:nvSpPr>
            <p:cNvPr id="13" name="Oval Callout 12"/>
            <p:cNvSpPr/>
            <p:nvPr/>
          </p:nvSpPr>
          <p:spPr>
            <a:xfrm rot="1712129" flipH="1">
              <a:off x="6899936" y="1627247"/>
              <a:ext cx="2234623" cy="2262800"/>
            </a:xfrm>
            <a:prstGeom prst="wedgeEllipseCallout">
              <a:avLst>
                <a:gd name="adj1" fmla="val -30053"/>
                <a:gd name="adj2" fmla="val 57491"/>
              </a:avLst>
            </a:prstGeom>
            <a:grp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7230593" y="2325063"/>
              <a:ext cx="1573311" cy="927666"/>
            </a:xfrm>
            <a:prstGeom prst="rect">
              <a:avLst/>
            </a:prstGeom>
            <a:grpFill/>
          </p:spPr>
          <p:txBody>
            <a:bodyPr wrap="none" rtlCol="0">
              <a:spAutoFit/>
            </a:bodyPr>
            <a:lstStyle/>
            <a:p>
              <a:pPr algn="ct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NES #15</a:t>
              </a:r>
            </a:p>
            <a:p>
              <a:pPr algn="ct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2009</a:t>
              </a:r>
            </a:p>
          </p:txBody>
        </p:sp>
      </p:grpSp>
      <p:sp>
        <p:nvSpPr>
          <p:cNvPr id="15" name="Rectangle 14"/>
          <p:cNvSpPr/>
          <p:nvPr/>
        </p:nvSpPr>
        <p:spPr>
          <a:xfrm>
            <a:off x="504617" y="4677695"/>
            <a:ext cx="3463315" cy="1815882"/>
          </a:xfrm>
          <a:prstGeom prst="rect">
            <a:avLst/>
          </a:prstGeom>
        </p:spPr>
        <p:txBody>
          <a:bodyPr wrap="square">
            <a:spAutoFit/>
          </a:bodyPr>
          <a:lstStyle/>
          <a:p>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NES#13 focused on Positioning for the Top 20 League and Factor conditions for creating a </a:t>
            </a:r>
            <a:r>
              <a:rPr lang="en-US" sz="14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favourable</a:t>
            </a: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business climate for small businesses, enterprises and conglomerates to thrive, to facilitate the growth of the private sector of the economy, was the focal point of 2008.</a:t>
            </a:r>
          </a:p>
        </p:txBody>
      </p:sp>
      <p:sp>
        <p:nvSpPr>
          <p:cNvPr id="18" name="Rectangle 17"/>
          <p:cNvSpPr/>
          <p:nvPr/>
        </p:nvSpPr>
        <p:spPr>
          <a:xfrm>
            <a:off x="4098245" y="4253009"/>
            <a:ext cx="3690070" cy="2246769"/>
          </a:xfrm>
          <a:prstGeom prst="rect">
            <a:avLst/>
          </a:prstGeom>
        </p:spPr>
        <p:txBody>
          <a:bodyPr wrap="square">
            <a:spAutoFit/>
          </a:bodyPr>
          <a:lstStyle/>
          <a:p>
            <a:r>
              <a:rPr lang="en-US" sz="1400" b="1"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“The Race to 2020: The Realities. The Possibilities.” </a:t>
            </a: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Focused on: developing a realistic road map for national economic growth and development, making implementation more result-oriented to ensure the realization of Vision 2020; and evolving a credible democratic process and a continually learning Public Service that is efficient, accountable, empowered and result oriented</a:t>
            </a:r>
          </a:p>
        </p:txBody>
      </p:sp>
      <p:sp>
        <p:nvSpPr>
          <p:cNvPr id="19" name="Rectangle 18"/>
          <p:cNvSpPr/>
          <p:nvPr/>
        </p:nvSpPr>
        <p:spPr>
          <a:xfrm>
            <a:off x="7687981" y="3568101"/>
            <a:ext cx="4194620" cy="2031325"/>
          </a:xfrm>
          <a:prstGeom prst="rect">
            <a:avLst/>
          </a:prstGeom>
        </p:spPr>
        <p:txBody>
          <a:bodyPr wrap="square">
            <a:spAutoFit/>
          </a:bodyPr>
          <a:lstStyle/>
          <a:p>
            <a:r>
              <a:rPr lang="en-US" sz="1400" b="1"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“Scorecard of Nigeria’s Economic Progress: Bridging the Implementation Gaps”. </a:t>
            </a: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Focus on implementation gaps and address them to improve performance of the relevant sectors; Implement full price deregulation and transparency in the downstream oil and gas sector, and Adopt a mechanism for the monitoring and measurement of the nation’s progress in building a virile economy.</a:t>
            </a:r>
          </a:p>
        </p:txBody>
      </p:sp>
      <p:cxnSp>
        <p:nvCxnSpPr>
          <p:cNvPr id="20" name="Straight Connector 19"/>
          <p:cNvCxnSpPr/>
          <p:nvPr/>
        </p:nvCxnSpPr>
        <p:spPr>
          <a:xfrm>
            <a:off x="478529" y="4710541"/>
            <a:ext cx="0" cy="608013"/>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068265" y="4330335"/>
            <a:ext cx="0" cy="1007324"/>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658001" y="3627017"/>
            <a:ext cx="0" cy="85169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33209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9E1A254-B45D-4E6B-8639-F8C80103ECFF}"/>
              </a:ext>
            </a:extLst>
          </p:cNvPr>
          <p:cNvSpPr txBox="1"/>
          <p:nvPr/>
        </p:nvSpPr>
        <p:spPr>
          <a:xfrm>
            <a:off x="515937" y="405626"/>
            <a:ext cx="10302023" cy="430887"/>
          </a:xfrm>
          <a:prstGeom prst="rect">
            <a:avLst/>
          </a:prstGeom>
          <a:noFill/>
        </p:spPr>
        <p:txBody>
          <a:bodyPr wrap="square" lIns="0" tIns="0" rIns="0" bIns="0" rtlCol="0">
            <a:spAutoFit/>
          </a:bodyPr>
          <a:lstStyle/>
          <a:p>
            <a:r>
              <a:rPr lang="en-US" sz="28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THE NESG IMPACT IN THE VISION 2020 ERA</a:t>
            </a:r>
          </a:p>
        </p:txBody>
      </p:sp>
      <p:sp>
        <p:nvSpPr>
          <p:cNvPr id="30" name="Rectangle 29">
            <a:extLst>
              <a:ext uri="{FF2B5EF4-FFF2-40B4-BE49-F238E27FC236}">
                <a16:creationId xmlns:a16="http://schemas.microsoft.com/office/drawing/2014/main" id="{9BBB7300-299A-4173-BEE3-FE20BD542892}"/>
              </a:ext>
            </a:extLst>
          </p:cNvPr>
          <p:cNvSpPr/>
          <p:nvPr/>
        </p:nvSpPr>
        <p:spPr>
          <a:xfrm>
            <a:off x="515937" y="284914"/>
            <a:ext cx="1841500" cy="45719"/>
          </a:xfrm>
          <a:prstGeom prst="rect">
            <a:avLst/>
          </a:prstGeom>
          <a:solidFill>
            <a:srgbClr val="0070C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1E71B8"/>
                </a:solidFill>
              </a:ln>
              <a:solidFill>
                <a:srgbClr val="009900"/>
              </a:solidFill>
            </a:endParaRPr>
          </a:p>
        </p:txBody>
      </p:sp>
      <p:pic>
        <p:nvPicPr>
          <p:cNvPr id="37" name="Picture 36">
            <a:extLst>
              <a:ext uri="{FF2B5EF4-FFF2-40B4-BE49-F238E27FC236}">
                <a16:creationId xmlns:a16="http://schemas.microsoft.com/office/drawing/2014/main" id="{A073CFF6-5A54-4D5B-8709-25036D9DE4B6}"/>
              </a:ext>
            </a:extLst>
          </p:cNvPr>
          <p:cNvPicPr>
            <a:picLocks noChangeAspect="1"/>
          </p:cNvPicPr>
          <p:nvPr/>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6176" t="49541" r="18966" b="11824"/>
          <a:stretch/>
        </p:blipFill>
        <p:spPr>
          <a:xfrm>
            <a:off x="10667996" y="178021"/>
            <a:ext cx="1434136" cy="854268"/>
          </a:xfrm>
          <a:prstGeom prst="rect">
            <a:avLst/>
          </a:prstGeom>
        </p:spPr>
      </p:pic>
      <p:cxnSp>
        <p:nvCxnSpPr>
          <p:cNvPr id="6" name="Straight Connector 5"/>
          <p:cNvCxnSpPr/>
          <p:nvPr/>
        </p:nvCxnSpPr>
        <p:spPr>
          <a:xfrm>
            <a:off x="5666948" y="896238"/>
            <a:ext cx="0" cy="5608354"/>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sp>
        <p:nvSpPr>
          <p:cNvPr id="49" name="TextBox 48">
            <a:extLst>
              <a:ext uri="{FF2B5EF4-FFF2-40B4-BE49-F238E27FC236}">
                <a16:creationId xmlns:a16="http://schemas.microsoft.com/office/drawing/2014/main" id="{E9E1A254-B45D-4E6B-8639-F8C80103ECFF}"/>
              </a:ext>
            </a:extLst>
          </p:cNvPr>
          <p:cNvSpPr txBox="1"/>
          <p:nvPr/>
        </p:nvSpPr>
        <p:spPr>
          <a:xfrm>
            <a:off x="5990073" y="1121454"/>
            <a:ext cx="5400300" cy="738664"/>
          </a:xfrm>
          <a:prstGeom prst="rect">
            <a:avLst/>
          </a:prstGeom>
          <a:noFill/>
        </p:spPr>
        <p:txBody>
          <a:bodyPr wrap="square" lIns="0" tIns="0" rIns="0" bIns="0" rtlCol="0">
            <a:spAutoFit/>
          </a:bodyPr>
          <a:lstStyle/>
          <a:p>
            <a:r>
              <a:rPr lang="en-US" sz="1600" dirty="0">
                <a:solidFill>
                  <a:srgbClr val="52B47D"/>
                </a:solidFill>
                <a:latin typeface="Open Sans" panose="020B0606030504020204" pitchFamily="34" charset="0"/>
                <a:ea typeface="Open Sans" panose="020B0606030504020204" pitchFamily="34" charset="0"/>
                <a:cs typeface="Open Sans" panose="020B0606030504020204" pitchFamily="34" charset="0"/>
              </a:rPr>
              <a:t>Advocacy for the sustenance of fiscal buffers and banking reforms that reduced the impact of the Global Financial Crisis on the Nigerian Economy</a:t>
            </a:r>
          </a:p>
        </p:txBody>
      </p:sp>
      <p:sp>
        <p:nvSpPr>
          <p:cNvPr id="50" name="TextBox 49">
            <a:extLst>
              <a:ext uri="{FF2B5EF4-FFF2-40B4-BE49-F238E27FC236}">
                <a16:creationId xmlns:a16="http://schemas.microsoft.com/office/drawing/2014/main" id="{E9E1A254-B45D-4E6B-8639-F8C80103ECFF}"/>
              </a:ext>
            </a:extLst>
          </p:cNvPr>
          <p:cNvSpPr txBox="1"/>
          <p:nvPr/>
        </p:nvSpPr>
        <p:spPr>
          <a:xfrm>
            <a:off x="175530" y="1931091"/>
            <a:ext cx="5168296" cy="492443"/>
          </a:xfrm>
          <a:prstGeom prst="rect">
            <a:avLst/>
          </a:prstGeom>
          <a:noFill/>
        </p:spPr>
        <p:txBody>
          <a:bodyPr wrap="square" lIns="0" tIns="0" rIns="0" bIns="0" rtlCol="0">
            <a:spAutoFit/>
          </a:bodyPr>
          <a:lstStyle/>
          <a:p>
            <a:pPr algn="r"/>
            <a:r>
              <a:rPr lang="en-US" sz="16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Development of the National Infrastructure Master Plan</a:t>
            </a:r>
          </a:p>
        </p:txBody>
      </p:sp>
      <p:sp>
        <p:nvSpPr>
          <p:cNvPr id="29" name="Flowchart: Connector 28"/>
          <p:cNvSpPr/>
          <p:nvPr/>
        </p:nvSpPr>
        <p:spPr>
          <a:xfrm>
            <a:off x="5543438" y="1107282"/>
            <a:ext cx="276999" cy="276999"/>
          </a:xfrm>
          <a:prstGeom prst="flowChartConnector">
            <a:avLst/>
          </a:prstGeom>
          <a:solidFill>
            <a:srgbClr val="52B4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lowchart: Connector 54"/>
          <p:cNvSpPr/>
          <p:nvPr/>
        </p:nvSpPr>
        <p:spPr>
          <a:xfrm>
            <a:off x="5530522" y="1931091"/>
            <a:ext cx="274925" cy="256585"/>
          </a:xfrm>
          <a:prstGeom prst="flowChartConnector">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E9E1A254-B45D-4E6B-8639-F8C80103ECFF}"/>
              </a:ext>
            </a:extLst>
          </p:cNvPr>
          <p:cNvSpPr txBox="1"/>
          <p:nvPr/>
        </p:nvSpPr>
        <p:spPr>
          <a:xfrm>
            <a:off x="6027366" y="2506651"/>
            <a:ext cx="5797721" cy="492443"/>
          </a:xfrm>
          <a:prstGeom prst="rect">
            <a:avLst/>
          </a:prstGeom>
          <a:noFill/>
        </p:spPr>
        <p:txBody>
          <a:bodyPr wrap="square" lIns="0" tIns="0" rIns="0" bIns="0" rtlCol="0">
            <a:spAutoFit/>
          </a:bodyPr>
          <a:lstStyle/>
          <a:p>
            <a:r>
              <a:rPr lang="en-US" sz="1600" dirty="0">
                <a:solidFill>
                  <a:srgbClr val="1975BC"/>
                </a:solidFill>
                <a:latin typeface="Open Sans" panose="020B0606030504020204" pitchFamily="34" charset="0"/>
                <a:ea typeface="Open Sans" panose="020B0606030504020204" pitchFamily="34" charset="0"/>
                <a:cs typeface="Open Sans" panose="020B0606030504020204" pitchFamily="34" charset="0"/>
              </a:rPr>
              <a:t>Adoption of Comprehensive Industry Problem Solving Approach that led to the Power Sector Reform Roadmap</a:t>
            </a:r>
          </a:p>
        </p:txBody>
      </p:sp>
      <p:sp>
        <p:nvSpPr>
          <p:cNvPr id="57" name="Flowchart: Connector 56"/>
          <p:cNvSpPr/>
          <p:nvPr/>
        </p:nvSpPr>
        <p:spPr>
          <a:xfrm>
            <a:off x="5535762" y="2502977"/>
            <a:ext cx="276999" cy="276999"/>
          </a:xfrm>
          <a:prstGeom prst="flowChartConnector">
            <a:avLst/>
          </a:prstGeom>
          <a:solidFill>
            <a:srgbClr val="19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9E1A254-B45D-4E6B-8639-F8C80103ECFF}"/>
              </a:ext>
            </a:extLst>
          </p:cNvPr>
          <p:cNvSpPr txBox="1"/>
          <p:nvPr/>
        </p:nvSpPr>
        <p:spPr>
          <a:xfrm>
            <a:off x="156308" y="3322156"/>
            <a:ext cx="5168296" cy="492443"/>
          </a:xfrm>
          <a:prstGeom prst="rect">
            <a:avLst/>
          </a:prstGeom>
          <a:noFill/>
        </p:spPr>
        <p:txBody>
          <a:bodyPr wrap="square" lIns="0" tIns="0" rIns="0" bIns="0" rtlCol="0">
            <a:spAutoFit/>
          </a:bodyPr>
          <a:lstStyle/>
          <a:p>
            <a:pPr algn="r"/>
            <a:r>
              <a:rPr lang="en-US" sz="1600" dirty="0">
                <a:solidFill>
                  <a:srgbClr val="52B47D"/>
                </a:solidFill>
                <a:latin typeface="Open Sans" panose="020B0606030504020204" pitchFamily="34" charset="0"/>
                <a:ea typeface="Open Sans" panose="020B0606030504020204" pitchFamily="34" charset="0"/>
                <a:cs typeface="Open Sans" panose="020B0606030504020204" pitchFamily="34" charset="0"/>
              </a:rPr>
              <a:t>Resolution of Policy and Regulatory Framework issues with Rail Reform in Nigeria.</a:t>
            </a:r>
          </a:p>
        </p:txBody>
      </p:sp>
      <p:sp>
        <p:nvSpPr>
          <p:cNvPr id="16" name="Flowchart: Connector 15"/>
          <p:cNvSpPr/>
          <p:nvPr/>
        </p:nvSpPr>
        <p:spPr>
          <a:xfrm>
            <a:off x="5541280" y="3322156"/>
            <a:ext cx="276999" cy="276999"/>
          </a:xfrm>
          <a:prstGeom prst="flowChartConnector">
            <a:avLst/>
          </a:prstGeom>
          <a:solidFill>
            <a:srgbClr val="52B4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E9E1A254-B45D-4E6B-8639-F8C80103ECFF}"/>
              </a:ext>
            </a:extLst>
          </p:cNvPr>
          <p:cNvSpPr txBox="1"/>
          <p:nvPr/>
        </p:nvSpPr>
        <p:spPr>
          <a:xfrm>
            <a:off x="5990071" y="3890326"/>
            <a:ext cx="5835016" cy="984885"/>
          </a:xfrm>
          <a:prstGeom prst="rect">
            <a:avLst/>
          </a:prstGeom>
          <a:noFill/>
        </p:spPr>
        <p:txBody>
          <a:bodyPr wrap="square" lIns="0" tIns="0" rIns="0" bIns="0" rtlCol="0">
            <a:spAutoFit/>
          </a:bodyPr>
          <a:lstStyle/>
          <a:p>
            <a:r>
              <a:rPr lang="en-US" sz="16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Policy recommendations on Sustainable Peace and Security in the Niger Delta which were key elements of a reviewed Niger Delta Development Masterplan and Niger Delta Amnesty Programme</a:t>
            </a:r>
          </a:p>
        </p:txBody>
      </p:sp>
      <p:sp>
        <p:nvSpPr>
          <p:cNvPr id="18" name="Flowchart: Connector 17"/>
          <p:cNvSpPr/>
          <p:nvPr/>
        </p:nvSpPr>
        <p:spPr>
          <a:xfrm>
            <a:off x="5537857" y="3892715"/>
            <a:ext cx="276999" cy="276999"/>
          </a:xfrm>
          <a:prstGeom prst="flowChartConnector">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E9E1A254-B45D-4E6B-8639-F8C80103ECFF}"/>
              </a:ext>
            </a:extLst>
          </p:cNvPr>
          <p:cNvSpPr txBox="1"/>
          <p:nvPr/>
        </p:nvSpPr>
        <p:spPr>
          <a:xfrm>
            <a:off x="101841" y="4862211"/>
            <a:ext cx="5241983" cy="984885"/>
          </a:xfrm>
          <a:prstGeom prst="rect">
            <a:avLst/>
          </a:prstGeom>
          <a:noFill/>
        </p:spPr>
        <p:txBody>
          <a:bodyPr wrap="square" lIns="0" tIns="0" rIns="0" bIns="0" rtlCol="0">
            <a:spAutoFit/>
          </a:bodyPr>
          <a:lstStyle/>
          <a:p>
            <a:pPr algn="r"/>
            <a:r>
              <a:rPr lang="en-US" sz="1600" dirty="0">
                <a:solidFill>
                  <a:srgbClr val="1975BC"/>
                </a:solidFill>
                <a:latin typeface="Open Sans" panose="020B0606030504020204" pitchFamily="34" charset="0"/>
                <a:ea typeface="Open Sans" panose="020B0606030504020204" pitchFamily="34" charset="0"/>
                <a:cs typeface="Open Sans" panose="020B0606030504020204" pitchFamily="34" charset="0"/>
              </a:rPr>
              <a:t>Delivery of the Long Term Economic Agenda (2010-2020). A Comprehensive Framework for the Vision 2020:20 was articulated to give expression to the national vision. </a:t>
            </a:r>
          </a:p>
        </p:txBody>
      </p:sp>
      <p:sp>
        <p:nvSpPr>
          <p:cNvPr id="20" name="Flowchart: Connector 19"/>
          <p:cNvSpPr/>
          <p:nvPr/>
        </p:nvSpPr>
        <p:spPr>
          <a:xfrm>
            <a:off x="5535762" y="4862211"/>
            <a:ext cx="276999" cy="276999"/>
          </a:xfrm>
          <a:prstGeom prst="flowChartConnector">
            <a:avLst/>
          </a:prstGeom>
          <a:solidFill>
            <a:srgbClr val="19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E9E1A254-B45D-4E6B-8639-F8C80103ECFF}"/>
              </a:ext>
            </a:extLst>
          </p:cNvPr>
          <p:cNvSpPr txBox="1"/>
          <p:nvPr/>
        </p:nvSpPr>
        <p:spPr>
          <a:xfrm>
            <a:off x="1159819" y="5919281"/>
            <a:ext cx="4184006" cy="769441"/>
          </a:xfrm>
          <a:prstGeom prst="rect">
            <a:avLst/>
          </a:prstGeom>
          <a:noFill/>
        </p:spPr>
        <p:txBody>
          <a:bodyPr wrap="square" lIns="0" tIns="0" rIns="0" bIns="0" rtlCol="0">
            <a:spAutoFit/>
          </a:bodyPr>
          <a:lstStyle/>
          <a:p>
            <a:pPr marL="171450" indent="-171450">
              <a:buFont typeface="Arial" panose="020B0604020202020204" pitchFamily="34" charset="0"/>
              <a:buChar char="•"/>
            </a:pPr>
            <a:r>
              <a:rPr lang="en-US" sz="1200" dirty="0">
                <a:solidFill>
                  <a:srgbClr val="1975BC"/>
                </a:solidFill>
                <a:latin typeface="Open Sans" panose="020B0606030504020204" pitchFamily="34" charset="0"/>
                <a:ea typeface="Open Sans" panose="020B0606030504020204" pitchFamily="34" charset="0"/>
                <a:cs typeface="Open Sans" panose="020B0606030504020204" pitchFamily="34" charset="0"/>
              </a:rPr>
              <a:t>Guaranteeing productivity and well-being of the people;</a:t>
            </a:r>
          </a:p>
          <a:p>
            <a:pPr marL="171450" indent="-171450">
              <a:buFont typeface="Arial" panose="020B0604020202020204" pitchFamily="34" charset="0"/>
              <a:buChar char="•"/>
            </a:pPr>
            <a:endParaRPr lang="en-US" sz="100" dirty="0">
              <a:solidFill>
                <a:srgbClr val="1975BC"/>
              </a:solidFill>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Arial" panose="020B0604020202020204" pitchFamily="34" charset="0"/>
              <a:buChar char="•"/>
            </a:pPr>
            <a:r>
              <a:rPr lang="en-US" sz="1200" dirty="0" err="1">
                <a:solidFill>
                  <a:srgbClr val="1975BC"/>
                </a:solidFill>
                <a:latin typeface="Open Sans" panose="020B0606030504020204" pitchFamily="34" charset="0"/>
                <a:ea typeface="Open Sans" panose="020B0606030504020204" pitchFamily="34" charset="0"/>
                <a:cs typeface="Open Sans" panose="020B0606030504020204" pitchFamily="34" charset="0"/>
              </a:rPr>
              <a:t>Optimising</a:t>
            </a:r>
            <a:r>
              <a:rPr lang="en-US" sz="1200" dirty="0">
                <a:solidFill>
                  <a:srgbClr val="1975BC"/>
                </a:solidFill>
                <a:latin typeface="Open Sans" panose="020B0606030504020204" pitchFamily="34" charset="0"/>
                <a:ea typeface="Open Sans" panose="020B0606030504020204" pitchFamily="34" charset="0"/>
                <a:cs typeface="Open Sans" panose="020B0606030504020204" pitchFamily="34" charset="0"/>
              </a:rPr>
              <a:t> key sources of economic growth;</a:t>
            </a:r>
          </a:p>
          <a:p>
            <a:pPr marL="171450" indent="-171450">
              <a:buFont typeface="Arial" panose="020B0604020202020204" pitchFamily="34" charset="0"/>
              <a:buChar char="•"/>
            </a:pPr>
            <a:r>
              <a:rPr lang="en-US" sz="1200" dirty="0">
                <a:solidFill>
                  <a:srgbClr val="1975BC"/>
                </a:solidFill>
                <a:latin typeface="Open Sans" panose="020B0606030504020204" pitchFamily="34" charset="0"/>
                <a:ea typeface="Open Sans" panose="020B0606030504020204" pitchFamily="34" charset="0"/>
                <a:cs typeface="Open Sans" panose="020B0606030504020204" pitchFamily="34" charset="0"/>
              </a:rPr>
              <a:t>Fostering sustainable social and economic development through the building of institutions </a:t>
            </a:r>
          </a:p>
        </p:txBody>
      </p:sp>
    </p:spTree>
    <p:extLst>
      <p:ext uri="{BB962C8B-B14F-4D97-AF65-F5344CB8AC3E}">
        <p14:creationId xmlns:p14="http://schemas.microsoft.com/office/powerpoint/2010/main" val="2028141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9E1A254-B45D-4E6B-8639-F8C80103ECFF}"/>
              </a:ext>
            </a:extLst>
          </p:cNvPr>
          <p:cNvSpPr txBox="1"/>
          <p:nvPr/>
        </p:nvSpPr>
        <p:spPr>
          <a:xfrm>
            <a:off x="515937" y="405626"/>
            <a:ext cx="10302023" cy="861774"/>
          </a:xfrm>
          <a:prstGeom prst="rect">
            <a:avLst/>
          </a:prstGeom>
          <a:noFill/>
        </p:spPr>
        <p:txBody>
          <a:bodyPr wrap="square" lIns="0" tIns="0" rIns="0" bIns="0" rtlCol="0">
            <a:spAutoFit/>
          </a:bodyPr>
          <a:lstStyle/>
          <a:p>
            <a:r>
              <a:rPr lang="en-US" sz="28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Some NES recommendations adopted and implemented</a:t>
            </a:r>
          </a:p>
          <a:p>
            <a:r>
              <a:rPr lang="en-US" sz="28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By the GEJ Era</a:t>
            </a:r>
          </a:p>
        </p:txBody>
      </p:sp>
      <p:sp>
        <p:nvSpPr>
          <p:cNvPr id="30" name="Rectangle 29">
            <a:extLst>
              <a:ext uri="{FF2B5EF4-FFF2-40B4-BE49-F238E27FC236}">
                <a16:creationId xmlns:a16="http://schemas.microsoft.com/office/drawing/2014/main" id="{9BBB7300-299A-4173-BEE3-FE20BD542892}"/>
              </a:ext>
            </a:extLst>
          </p:cNvPr>
          <p:cNvSpPr/>
          <p:nvPr/>
        </p:nvSpPr>
        <p:spPr>
          <a:xfrm>
            <a:off x="515937" y="284914"/>
            <a:ext cx="1841500" cy="45719"/>
          </a:xfrm>
          <a:prstGeom prst="rect">
            <a:avLst/>
          </a:prstGeom>
          <a:solidFill>
            <a:srgbClr val="0070C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1E71B8"/>
                </a:solidFill>
              </a:ln>
              <a:solidFill>
                <a:srgbClr val="009900"/>
              </a:solidFill>
            </a:endParaRPr>
          </a:p>
        </p:txBody>
      </p:sp>
      <p:pic>
        <p:nvPicPr>
          <p:cNvPr id="37" name="Picture 36">
            <a:extLst>
              <a:ext uri="{FF2B5EF4-FFF2-40B4-BE49-F238E27FC236}">
                <a16:creationId xmlns:a16="http://schemas.microsoft.com/office/drawing/2014/main" id="{A073CFF6-5A54-4D5B-8709-25036D9DE4B6}"/>
              </a:ext>
            </a:extLst>
          </p:cNvPr>
          <p:cNvPicPr>
            <a:picLocks noChangeAspect="1"/>
          </p:cNvPicPr>
          <p:nvPr/>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6176" t="49541" r="18966" b="11824"/>
          <a:stretch/>
        </p:blipFill>
        <p:spPr>
          <a:xfrm>
            <a:off x="10667996" y="178021"/>
            <a:ext cx="1434136" cy="854268"/>
          </a:xfrm>
          <a:prstGeom prst="rect">
            <a:avLst/>
          </a:prstGeom>
        </p:spPr>
      </p:pic>
      <p:grpSp>
        <p:nvGrpSpPr>
          <p:cNvPr id="15" name="Group 14"/>
          <p:cNvGrpSpPr/>
          <p:nvPr/>
        </p:nvGrpSpPr>
        <p:grpSpPr>
          <a:xfrm>
            <a:off x="515937" y="1495005"/>
            <a:ext cx="11121179" cy="1598560"/>
            <a:chOff x="172664" y="1733466"/>
            <a:chExt cx="11121179" cy="1598560"/>
          </a:xfrm>
        </p:grpSpPr>
        <p:grpSp>
          <p:nvGrpSpPr>
            <p:cNvPr id="9" name="Group 8"/>
            <p:cNvGrpSpPr/>
            <p:nvPr/>
          </p:nvGrpSpPr>
          <p:grpSpPr>
            <a:xfrm>
              <a:off x="10154078" y="1784410"/>
              <a:ext cx="1139765" cy="1547616"/>
              <a:chOff x="8829781" y="1784410"/>
              <a:chExt cx="1139765" cy="1547616"/>
            </a:xfrm>
          </p:grpSpPr>
          <p:sp>
            <p:nvSpPr>
              <p:cNvPr id="8" name="Pentagon 7"/>
              <p:cNvSpPr/>
              <p:nvPr/>
            </p:nvSpPr>
            <p:spPr>
              <a:xfrm>
                <a:off x="9295045" y="2103862"/>
                <a:ext cx="674501" cy="806824"/>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8437060" y="2177131"/>
                <a:ext cx="1547616" cy="762174"/>
              </a:xfrm>
              <a:prstGeom prst="rect">
                <a:avLst/>
              </a:prstGeom>
            </p:spPr>
          </p:pic>
        </p:grpSp>
        <p:grpSp>
          <p:nvGrpSpPr>
            <p:cNvPr id="10" name="Group 9"/>
            <p:cNvGrpSpPr/>
            <p:nvPr/>
          </p:nvGrpSpPr>
          <p:grpSpPr>
            <a:xfrm>
              <a:off x="172664" y="1733466"/>
              <a:ext cx="1714126" cy="1547616"/>
              <a:chOff x="172664" y="1733466"/>
              <a:chExt cx="1714126" cy="1547616"/>
            </a:xfrm>
          </p:grpSpPr>
          <p:sp>
            <p:nvSpPr>
              <p:cNvPr id="4" name="Oval 3"/>
              <p:cNvSpPr/>
              <p:nvPr/>
            </p:nvSpPr>
            <p:spPr>
              <a:xfrm>
                <a:off x="172664" y="1881986"/>
                <a:ext cx="1250576" cy="12505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01</a:t>
                </a:r>
              </a:p>
            </p:txBody>
          </p:sp>
          <p:sp>
            <p:nvSpPr>
              <p:cNvPr id="5" name="Rectangle 4"/>
              <p:cNvSpPr/>
              <p:nvPr/>
            </p:nvSpPr>
            <p:spPr>
              <a:xfrm>
                <a:off x="1113957" y="2103862"/>
                <a:ext cx="322730" cy="806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31895" y="2126187"/>
                <a:ext cx="1547616" cy="762174"/>
              </a:xfrm>
              <a:prstGeom prst="rect">
                <a:avLst/>
              </a:prstGeom>
            </p:spPr>
          </p:pic>
        </p:grpSp>
        <p:sp>
          <p:nvSpPr>
            <p:cNvPr id="11" name="Rectangle 10"/>
            <p:cNvSpPr/>
            <p:nvPr/>
          </p:nvSpPr>
          <p:spPr>
            <a:xfrm>
              <a:off x="1536638" y="2337996"/>
              <a:ext cx="2212465" cy="338554"/>
            </a:xfrm>
            <a:prstGeom prst="rect">
              <a:avLst/>
            </a:prstGeom>
          </p:spPr>
          <p:txBody>
            <a:bodyPr wrap="none">
              <a:spAutoFit/>
            </a:bodyPr>
            <a:lstStyle/>
            <a:p>
              <a:r>
                <a:rPr lang="en-US"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Investment Climate</a:t>
              </a:r>
            </a:p>
          </p:txBody>
        </p:sp>
        <p:cxnSp>
          <p:nvCxnSpPr>
            <p:cNvPr id="13" name="Straight Connector 12"/>
            <p:cNvCxnSpPr/>
            <p:nvPr/>
          </p:nvCxnSpPr>
          <p:spPr>
            <a:xfrm>
              <a:off x="3960892" y="1881986"/>
              <a:ext cx="0" cy="1399096"/>
            </a:xfrm>
            <a:prstGeom prst="line">
              <a:avLst/>
            </a:prstGeom>
            <a:ln>
              <a:solidFill>
                <a:srgbClr val="4472C4"/>
              </a:solidFill>
              <a:prstDash val="sysDash"/>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4148823" y="1827213"/>
              <a:ext cx="6096000" cy="1323439"/>
            </a:xfrm>
            <a:prstGeom prst="rect">
              <a:avLst/>
            </a:prstGeom>
          </p:spPr>
          <p:txBody>
            <a:bodyPr>
              <a:spAutoFit/>
            </a:bodyPr>
            <a:lstStyle/>
            <a:p>
              <a:r>
                <a:rPr lang="en-GB" sz="16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By 2013, Nigeria was one of the fastest-growing economies in the world, and after the rebasing of the economy (in 2014) was confirmed as Africa’s largest economy. Nigeria became Africa’s largest recipient of FDIs, with on-going reforms for long term economic growth and national transformation</a:t>
              </a:r>
              <a:endParaRPr lang="en-US" sz="16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1" name="Group 30"/>
          <p:cNvGrpSpPr/>
          <p:nvPr/>
        </p:nvGrpSpPr>
        <p:grpSpPr>
          <a:xfrm>
            <a:off x="515937" y="3312311"/>
            <a:ext cx="11121179" cy="1547616"/>
            <a:chOff x="172664" y="1784410"/>
            <a:chExt cx="11121179" cy="1547616"/>
          </a:xfrm>
        </p:grpSpPr>
        <p:grpSp>
          <p:nvGrpSpPr>
            <p:cNvPr id="32" name="Group 31"/>
            <p:cNvGrpSpPr/>
            <p:nvPr/>
          </p:nvGrpSpPr>
          <p:grpSpPr>
            <a:xfrm>
              <a:off x="10154078" y="1784410"/>
              <a:ext cx="1139765" cy="1547616"/>
              <a:chOff x="8829781" y="1784410"/>
              <a:chExt cx="1139765" cy="1547616"/>
            </a:xfrm>
          </p:grpSpPr>
          <p:sp>
            <p:nvSpPr>
              <p:cNvPr id="41" name="Pentagon 40"/>
              <p:cNvSpPr/>
              <p:nvPr/>
            </p:nvSpPr>
            <p:spPr>
              <a:xfrm>
                <a:off x="9295045" y="2103862"/>
                <a:ext cx="674501" cy="806824"/>
              </a:xfrm>
              <a:prstGeom prst="homePlate">
                <a:avLst/>
              </a:prstGeom>
              <a:solidFill>
                <a:srgbClr val="52B4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8437060" y="2177131"/>
                <a:ext cx="1547616" cy="762174"/>
              </a:xfrm>
              <a:prstGeom prst="rect">
                <a:avLst/>
              </a:prstGeom>
            </p:spPr>
          </p:pic>
        </p:grpSp>
        <p:grpSp>
          <p:nvGrpSpPr>
            <p:cNvPr id="33" name="Group 32"/>
            <p:cNvGrpSpPr/>
            <p:nvPr/>
          </p:nvGrpSpPr>
          <p:grpSpPr>
            <a:xfrm>
              <a:off x="172664" y="1881986"/>
              <a:ext cx="1264023" cy="1250576"/>
              <a:chOff x="172664" y="1881986"/>
              <a:chExt cx="1264023" cy="1250576"/>
            </a:xfrm>
          </p:grpSpPr>
          <p:sp>
            <p:nvSpPr>
              <p:cNvPr id="38" name="Oval 37"/>
              <p:cNvSpPr/>
              <p:nvPr/>
            </p:nvSpPr>
            <p:spPr>
              <a:xfrm>
                <a:off x="172664" y="1881986"/>
                <a:ext cx="1250576" cy="1250576"/>
              </a:xfrm>
              <a:prstGeom prst="ellipse">
                <a:avLst/>
              </a:prstGeom>
              <a:solidFill>
                <a:srgbClr val="52B4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02</a:t>
                </a:r>
              </a:p>
            </p:txBody>
          </p:sp>
          <p:sp>
            <p:nvSpPr>
              <p:cNvPr id="39" name="Rectangle 38"/>
              <p:cNvSpPr/>
              <p:nvPr/>
            </p:nvSpPr>
            <p:spPr>
              <a:xfrm>
                <a:off x="1113957" y="2103862"/>
                <a:ext cx="322730" cy="806824"/>
              </a:xfrm>
              <a:prstGeom prst="rect">
                <a:avLst/>
              </a:prstGeom>
              <a:solidFill>
                <a:srgbClr val="52B4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Rectangle 33"/>
            <p:cNvSpPr/>
            <p:nvPr/>
          </p:nvSpPr>
          <p:spPr>
            <a:xfrm>
              <a:off x="1492256" y="2235823"/>
              <a:ext cx="2454518" cy="584775"/>
            </a:xfrm>
            <a:prstGeom prst="rect">
              <a:avLst/>
            </a:prstGeom>
          </p:spPr>
          <p:txBody>
            <a:bodyPr wrap="none">
              <a:spAutoFit/>
            </a:bodyPr>
            <a:lstStyle/>
            <a:p>
              <a:r>
                <a:rPr lang="en-US"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Investment Packaging</a:t>
              </a:r>
            </a:p>
            <a:p>
              <a:r>
                <a:rPr lang="en-US"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and Promotion</a:t>
              </a:r>
            </a:p>
          </p:txBody>
        </p:sp>
        <p:cxnSp>
          <p:nvCxnSpPr>
            <p:cNvPr id="35" name="Straight Connector 34"/>
            <p:cNvCxnSpPr/>
            <p:nvPr/>
          </p:nvCxnSpPr>
          <p:spPr>
            <a:xfrm>
              <a:off x="3960892" y="1881986"/>
              <a:ext cx="0" cy="1399096"/>
            </a:xfrm>
            <a:prstGeom prst="line">
              <a:avLst/>
            </a:prstGeom>
            <a:ln>
              <a:solidFill>
                <a:srgbClr val="4472C4"/>
              </a:solidFill>
              <a:prstDash val="sysDash"/>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4148823" y="1827213"/>
              <a:ext cx="6096000" cy="1323439"/>
            </a:xfrm>
            <a:prstGeom prst="rect">
              <a:avLst/>
            </a:prstGeom>
          </p:spPr>
          <p:txBody>
            <a:bodyPr>
              <a:spAutoFit/>
            </a:bodyPr>
            <a:lstStyle/>
            <a:p>
              <a:r>
                <a:rPr lang="en-US" sz="16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NES#17 was it stimulated the most comprehensive cost-based, and investment-focused sector master plans in Nigeria’s history. The NESG noted that given the key sector plans private sector investments across all sectors had to grow to between $35Billion to $40 Billion per annum.</a:t>
              </a:r>
            </a:p>
          </p:txBody>
        </p:sp>
      </p:grpSp>
      <p:grpSp>
        <p:nvGrpSpPr>
          <p:cNvPr id="43" name="Group 42"/>
          <p:cNvGrpSpPr/>
          <p:nvPr/>
        </p:nvGrpSpPr>
        <p:grpSpPr>
          <a:xfrm>
            <a:off x="515937" y="5027729"/>
            <a:ext cx="11121179" cy="1598560"/>
            <a:chOff x="172664" y="1733466"/>
            <a:chExt cx="11121179" cy="1598560"/>
          </a:xfrm>
        </p:grpSpPr>
        <p:grpSp>
          <p:nvGrpSpPr>
            <p:cNvPr id="44" name="Group 43"/>
            <p:cNvGrpSpPr/>
            <p:nvPr/>
          </p:nvGrpSpPr>
          <p:grpSpPr>
            <a:xfrm>
              <a:off x="10154078" y="1784410"/>
              <a:ext cx="1139765" cy="1547616"/>
              <a:chOff x="8829781" y="1784410"/>
              <a:chExt cx="1139765" cy="1547616"/>
            </a:xfrm>
          </p:grpSpPr>
          <p:sp>
            <p:nvSpPr>
              <p:cNvPr id="59" name="Pentagon 58"/>
              <p:cNvSpPr/>
              <p:nvPr/>
            </p:nvSpPr>
            <p:spPr>
              <a:xfrm>
                <a:off x="9295045" y="2103862"/>
                <a:ext cx="674501" cy="806824"/>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5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8437060" y="2177131"/>
                <a:ext cx="1547616" cy="762174"/>
              </a:xfrm>
              <a:prstGeom prst="rect">
                <a:avLst/>
              </a:prstGeom>
            </p:spPr>
          </p:pic>
        </p:grpSp>
        <p:grpSp>
          <p:nvGrpSpPr>
            <p:cNvPr id="45" name="Group 44"/>
            <p:cNvGrpSpPr/>
            <p:nvPr/>
          </p:nvGrpSpPr>
          <p:grpSpPr>
            <a:xfrm>
              <a:off x="172664" y="1733466"/>
              <a:ext cx="1714126" cy="1547616"/>
              <a:chOff x="172664" y="1733466"/>
              <a:chExt cx="1714126" cy="1547616"/>
            </a:xfrm>
          </p:grpSpPr>
          <p:sp>
            <p:nvSpPr>
              <p:cNvPr id="52" name="Oval 51"/>
              <p:cNvSpPr/>
              <p:nvPr/>
            </p:nvSpPr>
            <p:spPr>
              <a:xfrm>
                <a:off x="172664" y="1881986"/>
                <a:ext cx="1250576" cy="12505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03</a:t>
                </a:r>
              </a:p>
            </p:txBody>
          </p:sp>
          <p:sp>
            <p:nvSpPr>
              <p:cNvPr id="53" name="Rectangle 52"/>
              <p:cNvSpPr/>
              <p:nvPr/>
            </p:nvSpPr>
            <p:spPr>
              <a:xfrm>
                <a:off x="1113957" y="2103862"/>
                <a:ext cx="322730" cy="806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31895" y="2126187"/>
                <a:ext cx="1547616" cy="762174"/>
              </a:xfrm>
              <a:prstGeom prst="rect">
                <a:avLst/>
              </a:prstGeom>
            </p:spPr>
          </p:pic>
        </p:grpSp>
        <p:sp>
          <p:nvSpPr>
            <p:cNvPr id="46" name="Rectangle 45"/>
            <p:cNvSpPr/>
            <p:nvPr/>
          </p:nvSpPr>
          <p:spPr>
            <a:xfrm>
              <a:off x="1567680" y="2235823"/>
              <a:ext cx="2203552" cy="584775"/>
            </a:xfrm>
            <a:prstGeom prst="rect">
              <a:avLst/>
            </a:prstGeom>
          </p:spPr>
          <p:txBody>
            <a:bodyPr wrap="none">
              <a:spAutoFit/>
            </a:bodyPr>
            <a:lstStyle/>
            <a:p>
              <a:r>
                <a:rPr lang="en-US"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Roadmap for Power</a:t>
              </a:r>
            </a:p>
            <a:p>
              <a:r>
                <a:rPr lang="en-US"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Sector Reform</a:t>
              </a:r>
            </a:p>
          </p:txBody>
        </p:sp>
        <p:cxnSp>
          <p:nvCxnSpPr>
            <p:cNvPr id="47" name="Straight Connector 46"/>
            <p:cNvCxnSpPr/>
            <p:nvPr/>
          </p:nvCxnSpPr>
          <p:spPr>
            <a:xfrm>
              <a:off x="3961563" y="1881986"/>
              <a:ext cx="0" cy="1399096"/>
            </a:xfrm>
            <a:prstGeom prst="line">
              <a:avLst/>
            </a:prstGeom>
            <a:ln>
              <a:solidFill>
                <a:srgbClr val="4472C4"/>
              </a:solidFill>
              <a:prstDash val="sysDash"/>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4148823" y="1968665"/>
              <a:ext cx="6096000" cy="1077218"/>
            </a:xfrm>
            <a:prstGeom prst="rect">
              <a:avLst/>
            </a:prstGeom>
          </p:spPr>
          <p:txBody>
            <a:bodyPr>
              <a:spAutoFit/>
            </a:bodyPr>
            <a:lstStyle/>
            <a:p>
              <a:r>
                <a:rPr lang="en-US" sz="16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The </a:t>
              </a:r>
              <a:r>
                <a:rPr lang="en-US"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'Roadmap for Power Sector Reform’ </a:t>
              </a:r>
              <a:r>
                <a:rPr lang="en-US" sz="16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was launched. Leveraging the Power Reform Legislative framework of the OBJ era, GEJ was determined to ensure Nigeria entered a Transitional Electricity Market led by the private sector.</a:t>
              </a:r>
            </a:p>
          </p:txBody>
        </p:sp>
      </p:grpSp>
      <p:pic>
        <p:nvPicPr>
          <p:cNvPr id="61" name="Picture 6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61721" y="3654088"/>
            <a:ext cx="1547616" cy="762174"/>
          </a:xfrm>
          <a:prstGeom prst="rect">
            <a:avLst/>
          </a:prstGeom>
        </p:spPr>
      </p:pic>
    </p:spTree>
    <p:extLst>
      <p:ext uri="{BB962C8B-B14F-4D97-AF65-F5344CB8AC3E}">
        <p14:creationId xmlns:p14="http://schemas.microsoft.com/office/powerpoint/2010/main" val="36948672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9E1A254-B45D-4E6B-8639-F8C80103ECFF}"/>
              </a:ext>
            </a:extLst>
          </p:cNvPr>
          <p:cNvSpPr txBox="1"/>
          <p:nvPr/>
        </p:nvSpPr>
        <p:spPr>
          <a:xfrm>
            <a:off x="515937" y="405626"/>
            <a:ext cx="10302023" cy="861774"/>
          </a:xfrm>
          <a:prstGeom prst="rect">
            <a:avLst/>
          </a:prstGeom>
          <a:noFill/>
        </p:spPr>
        <p:txBody>
          <a:bodyPr wrap="square" lIns="0" tIns="0" rIns="0" bIns="0" rtlCol="0">
            <a:spAutoFit/>
          </a:bodyPr>
          <a:lstStyle/>
          <a:p>
            <a:r>
              <a:rPr lang="en-US" sz="28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Some NES recommendations adopted and implemented</a:t>
            </a:r>
          </a:p>
          <a:p>
            <a:r>
              <a:rPr lang="en-US" sz="28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By the GEJ Era</a:t>
            </a:r>
          </a:p>
        </p:txBody>
      </p:sp>
      <p:sp>
        <p:nvSpPr>
          <p:cNvPr id="30" name="Rectangle 29">
            <a:extLst>
              <a:ext uri="{FF2B5EF4-FFF2-40B4-BE49-F238E27FC236}">
                <a16:creationId xmlns:a16="http://schemas.microsoft.com/office/drawing/2014/main" id="{9BBB7300-299A-4173-BEE3-FE20BD542892}"/>
              </a:ext>
            </a:extLst>
          </p:cNvPr>
          <p:cNvSpPr/>
          <p:nvPr/>
        </p:nvSpPr>
        <p:spPr>
          <a:xfrm>
            <a:off x="515937" y="284914"/>
            <a:ext cx="1841500" cy="45719"/>
          </a:xfrm>
          <a:prstGeom prst="rect">
            <a:avLst/>
          </a:prstGeom>
          <a:solidFill>
            <a:srgbClr val="0070C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1E71B8"/>
                </a:solidFill>
              </a:ln>
              <a:solidFill>
                <a:srgbClr val="009900"/>
              </a:solidFill>
            </a:endParaRPr>
          </a:p>
        </p:txBody>
      </p:sp>
      <p:pic>
        <p:nvPicPr>
          <p:cNvPr id="37" name="Picture 36">
            <a:extLst>
              <a:ext uri="{FF2B5EF4-FFF2-40B4-BE49-F238E27FC236}">
                <a16:creationId xmlns:a16="http://schemas.microsoft.com/office/drawing/2014/main" id="{A073CFF6-5A54-4D5B-8709-25036D9DE4B6}"/>
              </a:ext>
            </a:extLst>
          </p:cNvPr>
          <p:cNvPicPr>
            <a:picLocks noChangeAspect="1"/>
          </p:cNvPicPr>
          <p:nvPr/>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6176" t="49541" r="18966" b="11824"/>
          <a:stretch/>
        </p:blipFill>
        <p:spPr>
          <a:xfrm>
            <a:off x="10667996" y="178021"/>
            <a:ext cx="1434136" cy="854268"/>
          </a:xfrm>
          <a:prstGeom prst="rect">
            <a:avLst/>
          </a:prstGeom>
        </p:spPr>
      </p:pic>
      <p:grpSp>
        <p:nvGrpSpPr>
          <p:cNvPr id="15" name="Group 14"/>
          <p:cNvGrpSpPr/>
          <p:nvPr/>
        </p:nvGrpSpPr>
        <p:grpSpPr>
          <a:xfrm>
            <a:off x="515937" y="1402685"/>
            <a:ext cx="11121179" cy="1663407"/>
            <a:chOff x="172664" y="1733466"/>
            <a:chExt cx="11121179" cy="1663407"/>
          </a:xfrm>
        </p:grpSpPr>
        <p:grpSp>
          <p:nvGrpSpPr>
            <p:cNvPr id="9" name="Group 8"/>
            <p:cNvGrpSpPr/>
            <p:nvPr/>
          </p:nvGrpSpPr>
          <p:grpSpPr>
            <a:xfrm>
              <a:off x="10154078" y="1784410"/>
              <a:ext cx="1139765" cy="1547616"/>
              <a:chOff x="8829781" y="1784410"/>
              <a:chExt cx="1139765" cy="1547616"/>
            </a:xfrm>
          </p:grpSpPr>
          <p:sp>
            <p:nvSpPr>
              <p:cNvPr id="8" name="Pentagon 7"/>
              <p:cNvSpPr/>
              <p:nvPr/>
            </p:nvSpPr>
            <p:spPr>
              <a:xfrm>
                <a:off x="9295045" y="2103862"/>
                <a:ext cx="674501" cy="806824"/>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8437060" y="2177131"/>
                <a:ext cx="1547616" cy="762174"/>
              </a:xfrm>
              <a:prstGeom prst="rect">
                <a:avLst/>
              </a:prstGeom>
            </p:spPr>
          </p:pic>
        </p:grpSp>
        <p:grpSp>
          <p:nvGrpSpPr>
            <p:cNvPr id="10" name="Group 9"/>
            <p:cNvGrpSpPr/>
            <p:nvPr/>
          </p:nvGrpSpPr>
          <p:grpSpPr>
            <a:xfrm>
              <a:off x="172664" y="1733466"/>
              <a:ext cx="1714126" cy="1547616"/>
              <a:chOff x="172664" y="1733466"/>
              <a:chExt cx="1714126" cy="1547616"/>
            </a:xfrm>
          </p:grpSpPr>
          <p:sp>
            <p:nvSpPr>
              <p:cNvPr id="4" name="Oval 3"/>
              <p:cNvSpPr/>
              <p:nvPr/>
            </p:nvSpPr>
            <p:spPr>
              <a:xfrm>
                <a:off x="172664" y="1881986"/>
                <a:ext cx="1250576" cy="12505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04</a:t>
                </a:r>
              </a:p>
            </p:txBody>
          </p:sp>
          <p:sp>
            <p:nvSpPr>
              <p:cNvPr id="5" name="Rectangle 4"/>
              <p:cNvSpPr/>
              <p:nvPr/>
            </p:nvSpPr>
            <p:spPr>
              <a:xfrm>
                <a:off x="1113957" y="2103862"/>
                <a:ext cx="322730" cy="806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31895" y="2126187"/>
                <a:ext cx="1547616" cy="762174"/>
              </a:xfrm>
              <a:prstGeom prst="rect">
                <a:avLst/>
              </a:prstGeom>
            </p:spPr>
          </p:pic>
        </p:grpSp>
        <p:sp>
          <p:nvSpPr>
            <p:cNvPr id="11" name="Rectangle 10"/>
            <p:cNvSpPr/>
            <p:nvPr/>
          </p:nvSpPr>
          <p:spPr>
            <a:xfrm>
              <a:off x="1536638" y="2337996"/>
              <a:ext cx="1042273" cy="338554"/>
            </a:xfrm>
            <a:prstGeom prst="rect">
              <a:avLst/>
            </a:prstGeom>
          </p:spPr>
          <p:txBody>
            <a:bodyPr wrap="none">
              <a:spAutoFit/>
            </a:bodyPr>
            <a:lstStyle/>
            <a:p>
              <a:r>
                <a:rPr lang="en-US"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Aviation</a:t>
              </a:r>
            </a:p>
          </p:txBody>
        </p:sp>
        <p:cxnSp>
          <p:nvCxnSpPr>
            <p:cNvPr id="13" name="Straight Connector 12"/>
            <p:cNvCxnSpPr/>
            <p:nvPr/>
          </p:nvCxnSpPr>
          <p:spPr>
            <a:xfrm>
              <a:off x="3960892" y="1881986"/>
              <a:ext cx="0" cy="1399096"/>
            </a:xfrm>
            <a:prstGeom prst="line">
              <a:avLst/>
            </a:prstGeom>
            <a:ln>
              <a:solidFill>
                <a:srgbClr val="4472C4"/>
              </a:solidFill>
              <a:prstDash val="sysDash"/>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4148822" y="1827213"/>
              <a:ext cx="6470519" cy="1569660"/>
            </a:xfrm>
            <a:prstGeom prst="rect">
              <a:avLst/>
            </a:prstGeom>
          </p:spPr>
          <p:txBody>
            <a:bodyPr wrap="square">
              <a:spAutoFit/>
            </a:bodyPr>
            <a:lstStyle/>
            <a:p>
              <a:r>
                <a:rPr lang="en-US" sz="16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Air passenger traffic in Nigeria has more than tripled between 2001 – 2015, from 6 million passengers a year to approximately 14.64 million a year. About a USD1 Billion was invested in Aviation between 2010 and 2015, in upgrading/</a:t>
              </a:r>
              <a:r>
                <a:rPr lang="en-US" sz="16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remodelling</a:t>
              </a:r>
              <a:r>
                <a:rPr lang="en-US" sz="16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airport infrastructure across the country, with over US$5 Billion in Aircraft Investments.</a:t>
              </a:r>
            </a:p>
          </p:txBody>
        </p:sp>
      </p:grpSp>
      <p:grpSp>
        <p:nvGrpSpPr>
          <p:cNvPr id="31" name="Group 30"/>
          <p:cNvGrpSpPr/>
          <p:nvPr/>
        </p:nvGrpSpPr>
        <p:grpSpPr>
          <a:xfrm>
            <a:off x="515937" y="3250347"/>
            <a:ext cx="11121179" cy="1569660"/>
            <a:chOff x="172664" y="1777713"/>
            <a:chExt cx="11121179" cy="1569660"/>
          </a:xfrm>
        </p:grpSpPr>
        <p:grpSp>
          <p:nvGrpSpPr>
            <p:cNvPr id="32" name="Group 31"/>
            <p:cNvGrpSpPr/>
            <p:nvPr/>
          </p:nvGrpSpPr>
          <p:grpSpPr>
            <a:xfrm>
              <a:off x="10154078" y="1784410"/>
              <a:ext cx="1139765" cy="1547616"/>
              <a:chOff x="8829781" y="1784410"/>
              <a:chExt cx="1139765" cy="1547616"/>
            </a:xfrm>
          </p:grpSpPr>
          <p:sp>
            <p:nvSpPr>
              <p:cNvPr id="41" name="Pentagon 40"/>
              <p:cNvSpPr/>
              <p:nvPr/>
            </p:nvSpPr>
            <p:spPr>
              <a:xfrm>
                <a:off x="9295045" y="2103862"/>
                <a:ext cx="674501" cy="806824"/>
              </a:xfrm>
              <a:prstGeom prst="homePlate">
                <a:avLst/>
              </a:prstGeom>
              <a:solidFill>
                <a:srgbClr val="52B4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8437060" y="2177131"/>
                <a:ext cx="1547616" cy="762174"/>
              </a:xfrm>
              <a:prstGeom prst="rect">
                <a:avLst/>
              </a:prstGeom>
            </p:spPr>
          </p:pic>
        </p:grpSp>
        <p:grpSp>
          <p:nvGrpSpPr>
            <p:cNvPr id="33" name="Group 32"/>
            <p:cNvGrpSpPr/>
            <p:nvPr/>
          </p:nvGrpSpPr>
          <p:grpSpPr>
            <a:xfrm>
              <a:off x="172664" y="1881986"/>
              <a:ext cx="1264023" cy="1250576"/>
              <a:chOff x="172664" y="1881986"/>
              <a:chExt cx="1264023" cy="1250576"/>
            </a:xfrm>
          </p:grpSpPr>
          <p:sp>
            <p:nvSpPr>
              <p:cNvPr id="38" name="Oval 37"/>
              <p:cNvSpPr/>
              <p:nvPr/>
            </p:nvSpPr>
            <p:spPr>
              <a:xfrm>
                <a:off x="172664" y="1881986"/>
                <a:ext cx="1250576" cy="1250576"/>
              </a:xfrm>
              <a:prstGeom prst="ellipse">
                <a:avLst/>
              </a:prstGeom>
              <a:solidFill>
                <a:srgbClr val="52B4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05</a:t>
                </a:r>
              </a:p>
            </p:txBody>
          </p:sp>
          <p:sp>
            <p:nvSpPr>
              <p:cNvPr id="39" name="Rectangle 38"/>
              <p:cNvSpPr/>
              <p:nvPr/>
            </p:nvSpPr>
            <p:spPr>
              <a:xfrm>
                <a:off x="1113957" y="2103862"/>
                <a:ext cx="322730" cy="806824"/>
              </a:xfrm>
              <a:prstGeom prst="rect">
                <a:avLst/>
              </a:prstGeom>
              <a:solidFill>
                <a:srgbClr val="52B4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Rectangle 33"/>
            <p:cNvSpPr/>
            <p:nvPr/>
          </p:nvSpPr>
          <p:spPr>
            <a:xfrm>
              <a:off x="1492256" y="2103862"/>
              <a:ext cx="1568058" cy="830997"/>
            </a:xfrm>
            <a:prstGeom prst="rect">
              <a:avLst/>
            </a:prstGeom>
          </p:spPr>
          <p:txBody>
            <a:bodyPr wrap="none">
              <a:spAutoFit/>
            </a:bodyPr>
            <a:lstStyle/>
            <a:p>
              <a:r>
                <a:rPr lang="en-US"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Governance </a:t>
              </a:r>
            </a:p>
            <a:p>
              <a:r>
                <a:rPr lang="en-US"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Performance </a:t>
              </a:r>
            </a:p>
            <a:p>
              <a:r>
                <a:rPr lang="en-US"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Contracting</a:t>
              </a:r>
            </a:p>
          </p:txBody>
        </p:sp>
        <p:cxnSp>
          <p:nvCxnSpPr>
            <p:cNvPr id="35" name="Straight Connector 34"/>
            <p:cNvCxnSpPr/>
            <p:nvPr/>
          </p:nvCxnSpPr>
          <p:spPr>
            <a:xfrm>
              <a:off x="3960892" y="1881986"/>
              <a:ext cx="0" cy="1399096"/>
            </a:xfrm>
            <a:prstGeom prst="line">
              <a:avLst/>
            </a:prstGeom>
            <a:ln>
              <a:solidFill>
                <a:srgbClr val="4472C4"/>
              </a:solidFill>
              <a:prstDash val="sysDash"/>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4148823" y="1777713"/>
              <a:ext cx="6470518" cy="1569660"/>
            </a:xfrm>
            <a:prstGeom prst="rect">
              <a:avLst/>
            </a:prstGeom>
          </p:spPr>
          <p:txBody>
            <a:bodyPr wrap="square">
              <a:spAutoFit/>
            </a:bodyPr>
            <a:lstStyle/>
            <a:p>
              <a:r>
                <a:rPr lang="en-US" sz="16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The new assessment model, which was developed by the Monitoring and Evaluation Department of the NPC in conjunction with ministries, departments and agencies (MDAs), was introduced in the wake of the disagreement between the presidency and the National Assembly over the perceived poor implementation of past budgets, and especially the 2012 budget</a:t>
              </a:r>
            </a:p>
          </p:txBody>
        </p:sp>
      </p:grpSp>
      <p:grpSp>
        <p:nvGrpSpPr>
          <p:cNvPr id="43" name="Group 42"/>
          <p:cNvGrpSpPr/>
          <p:nvPr/>
        </p:nvGrpSpPr>
        <p:grpSpPr>
          <a:xfrm>
            <a:off x="515937" y="4982744"/>
            <a:ext cx="11121179" cy="1598560"/>
            <a:chOff x="172664" y="1733466"/>
            <a:chExt cx="11121179" cy="1598560"/>
          </a:xfrm>
        </p:grpSpPr>
        <p:grpSp>
          <p:nvGrpSpPr>
            <p:cNvPr id="44" name="Group 43"/>
            <p:cNvGrpSpPr/>
            <p:nvPr/>
          </p:nvGrpSpPr>
          <p:grpSpPr>
            <a:xfrm>
              <a:off x="10154078" y="1784410"/>
              <a:ext cx="1139765" cy="1547616"/>
              <a:chOff x="8829781" y="1784410"/>
              <a:chExt cx="1139765" cy="1547616"/>
            </a:xfrm>
          </p:grpSpPr>
          <p:sp>
            <p:nvSpPr>
              <p:cNvPr id="59" name="Pentagon 58"/>
              <p:cNvSpPr/>
              <p:nvPr/>
            </p:nvSpPr>
            <p:spPr>
              <a:xfrm>
                <a:off x="9295045" y="2103862"/>
                <a:ext cx="674501" cy="806824"/>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5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8437060" y="2177131"/>
                <a:ext cx="1547616" cy="762174"/>
              </a:xfrm>
              <a:prstGeom prst="rect">
                <a:avLst/>
              </a:prstGeom>
            </p:spPr>
          </p:pic>
        </p:grpSp>
        <p:grpSp>
          <p:nvGrpSpPr>
            <p:cNvPr id="45" name="Group 44"/>
            <p:cNvGrpSpPr/>
            <p:nvPr/>
          </p:nvGrpSpPr>
          <p:grpSpPr>
            <a:xfrm>
              <a:off x="172664" y="1733466"/>
              <a:ext cx="1714126" cy="1547616"/>
              <a:chOff x="172664" y="1733466"/>
              <a:chExt cx="1714126" cy="1547616"/>
            </a:xfrm>
          </p:grpSpPr>
          <p:sp>
            <p:nvSpPr>
              <p:cNvPr id="52" name="Oval 51"/>
              <p:cNvSpPr/>
              <p:nvPr/>
            </p:nvSpPr>
            <p:spPr>
              <a:xfrm>
                <a:off x="172664" y="1881986"/>
                <a:ext cx="1250576" cy="12505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06</a:t>
                </a:r>
              </a:p>
            </p:txBody>
          </p:sp>
          <p:sp>
            <p:nvSpPr>
              <p:cNvPr id="53" name="Rectangle 52"/>
              <p:cNvSpPr/>
              <p:nvPr/>
            </p:nvSpPr>
            <p:spPr>
              <a:xfrm>
                <a:off x="1113957" y="2103862"/>
                <a:ext cx="322730" cy="806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31895" y="2126187"/>
                <a:ext cx="1547616" cy="762174"/>
              </a:xfrm>
              <a:prstGeom prst="rect">
                <a:avLst/>
              </a:prstGeom>
            </p:spPr>
          </p:pic>
        </p:grpSp>
        <p:sp>
          <p:nvSpPr>
            <p:cNvPr id="46" name="Rectangle 45"/>
            <p:cNvSpPr/>
            <p:nvPr/>
          </p:nvSpPr>
          <p:spPr>
            <a:xfrm>
              <a:off x="1567680" y="2235823"/>
              <a:ext cx="2435988" cy="584775"/>
            </a:xfrm>
            <a:prstGeom prst="rect">
              <a:avLst/>
            </a:prstGeom>
          </p:spPr>
          <p:txBody>
            <a:bodyPr wrap="none">
              <a:spAutoFit/>
            </a:bodyPr>
            <a:lstStyle/>
            <a:p>
              <a:r>
                <a:rPr lang="en-US"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National Job Creation </a:t>
              </a:r>
            </a:p>
            <a:p>
              <a:r>
                <a:rPr lang="en-US"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Strategy</a:t>
              </a:r>
            </a:p>
          </p:txBody>
        </p:sp>
        <p:cxnSp>
          <p:nvCxnSpPr>
            <p:cNvPr id="47" name="Straight Connector 46"/>
            <p:cNvCxnSpPr/>
            <p:nvPr/>
          </p:nvCxnSpPr>
          <p:spPr>
            <a:xfrm>
              <a:off x="3961563" y="1881986"/>
              <a:ext cx="0" cy="1399096"/>
            </a:xfrm>
            <a:prstGeom prst="line">
              <a:avLst/>
            </a:prstGeom>
            <a:ln>
              <a:solidFill>
                <a:srgbClr val="4472C4"/>
              </a:solidFill>
              <a:prstDash val="sysDash"/>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4148823" y="1968665"/>
              <a:ext cx="6470518" cy="1323439"/>
            </a:xfrm>
            <a:prstGeom prst="rect">
              <a:avLst/>
            </a:prstGeom>
          </p:spPr>
          <p:txBody>
            <a:bodyPr wrap="square">
              <a:spAutoFit/>
            </a:bodyPr>
            <a:lstStyle/>
            <a:p>
              <a:r>
                <a:rPr lang="en-US" sz="16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the Youth Enterprise with Innovation in Nigeria (YOUWIN) Initiative which he stated would be an innovative business plan competition that harnesses the creative energies of young people between the ages of 18 and 35. The YOUWIN Initiative is expected to create between 40,000 and 50,000 sustainable jobs by 2014</a:t>
              </a:r>
            </a:p>
          </p:txBody>
        </p:sp>
      </p:grpSp>
      <p:pic>
        <p:nvPicPr>
          <p:cNvPr id="61" name="Picture 6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61721" y="3654088"/>
            <a:ext cx="1547616" cy="762174"/>
          </a:xfrm>
          <a:prstGeom prst="rect">
            <a:avLst/>
          </a:prstGeom>
        </p:spPr>
      </p:pic>
    </p:spTree>
    <p:extLst>
      <p:ext uri="{BB962C8B-B14F-4D97-AF65-F5344CB8AC3E}">
        <p14:creationId xmlns:p14="http://schemas.microsoft.com/office/powerpoint/2010/main" val="29601186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9662E9E-5289-BB40-98B1-E9DB639AD2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6190" y="103598"/>
            <a:ext cx="9976206" cy="6650804"/>
          </a:xfrm>
          <a:prstGeom prst="rect">
            <a:avLst/>
          </a:prstGeom>
        </p:spPr>
      </p:pic>
    </p:spTree>
    <p:extLst>
      <p:ext uri="{BB962C8B-B14F-4D97-AF65-F5344CB8AC3E}">
        <p14:creationId xmlns:p14="http://schemas.microsoft.com/office/powerpoint/2010/main" val="42132800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9E1A254-B45D-4E6B-8639-F8C80103ECFF}"/>
              </a:ext>
            </a:extLst>
          </p:cNvPr>
          <p:cNvSpPr txBox="1"/>
          <p:nvPr/>
        </p:nvSpPr>
        <p:spPr>
          <a:xfrm>
            <a:off x="515937" y="405626"/>
            <a:ext cx="10302023" cy="861774"/>
          </a:xfrm>
          <a:prstGeom prst="rect">
            <a:avLst/>
          </a:prstGeom>
          <a:noFill/>
        </p:spPr>
        <p:txBody>
          <a:bodyPr wrap="square" lIns="0" tIns="0" rIns="0" bIns="0" rtlCol="0">
            <a:spAutoFit/>
          </a:bodyPr>
          <a:lstStyle/>
          <a:p>
            <a:r>
              <a:rPr lang="en-US" sz="28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THE PMB/APC-LED PHASE OF </a:t>
            </a:r>
          </a:p>
          <a:p>
            <a:r>
              <a:rPr lang="en-US" sz="28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THE VISION 2020:20 ERA (2015 – 2020)</a:t>
            </a:r>
          </a:p>
        </p:txBody>
      </p:sp>
      <p:sp>
        <p:nvSpPr>
          <p:cNvPr id="30" name="Rectangle 29">
            <a:extLst>
              <a:ext uri="{FF2B5EF4-FFF2-40B4-BE49-F238E27FC236}">
                <a16:creationId xmlns:a16="http://schemas.microsoft.com/office/drawing/2014/main" id="{9BBB7300-299A-4173-BEE3-FE20BD542892}"/>
              </a:ext>
            </a:extLst>
          </p:cNvPr>
          <p:cNvSpPr/>
          <p:nvPr/>
        </p:nvSpPr>
        <p:spPr>
          <a:xfrm>
            <a:off x="515937" y="284914"/>
            <a:ext cx="1841500" cy="45719"/>
          </a:xfrm>
          <a:prstGeom prst="rect">
            <a:avLst/>
          </a:prstGeom>
          <a:solidFill>
            <a:srgbClr val="0070C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1E71B8"/>
                </a:solidFill>
              </a:ln>
              <a:solidFill>
                <a:srgbClr val="009900"/>
              </a:solidFill>
            </a:endParaRPr>
          </a:p>
        </p:txBody>
      </p:sp>
      <p:pic>
        <p:nvPicPr>
          <p:cNvPr id="37" name="Picture 36">
            <a:extLst>
              <a:ext uri="{FF2B5EF4-FFF2-40B4-BE49-F238E27FC236}">
                <a16:creationId xmlns:a16="http://schemas.microsoft.com/office/drawing/2014/main" id="{A073CFF6-5A54-4D5B-8709-25036D9DE4B6}"/>
              </a:ext>
            </a:extLst>
          </p:cNvPr>
          <p:cNvPicPr>
            <a:picLocks noChangeAspect="1"/>
          </p:cNvPicPr>
          <p:nvPr/>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6176" t="49541" r="18966" b="11824"/>
          <a:stretch/>
        </p:blipFill>
        <p:spPr>
          <a:xfrm>
            <a:off x="10667996" y="178021"/>
            <a:ext cx="1434136" cy="854268"/>
          </a:xfrm>
          <a:prstGeom prst="rect">
            <a:avLst/>
          </a:prstGeom>
        </p:spPr>
      </p:pic>
      <p:grpSp>
        <p:nvGrpSpPr>
          <p:cNvPr id="6" name="Group 5"/>
          <p:cNvGrpSpPr/>
          <p:nvPr/>
        </p:nvGrpSpPr>
        <p:grpSpPr>
          <a:xfrm>
            <a:off x="0" y="1495005"/>
            <a:ext cx="11775141" cy="1535609"/>
            <a:chOff x="0" y="1495005"/>
            <a:chExt cx="11775141" cy="1535609"/>
          </a:xfrm>
        </p:grpSpPr>
        <p:sp>
          <p:nvSpPr>
            <p:cNvPr id="2" name="Flowchart: Off-page Connector 1"/>
            <p:cNvSpPr/>
            <p:nvPr/>
          </p:nvSpPr>
          <p:spPr>
            <a:xfrm>
              <a:off x="1436687" y="1914508"/>
              <a:ext cx="1828800" cy="1116106"/>
            </a:xfrm>
            <a:prstGeom prst="flowChartOffpageConnector">
              <a:avLst/>
            </a:prstGeom>
            <a:solidFill>
              <a:srgbClr val="52B4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O1</a:t>
              </a:r>
            </a:p>
          </p:txBody>
        </p:sp>
        <p:pic>
          <p:nvPicPr>
            <p:cNvPr id="61" name="Picture 60"/>
            <p:cNvPicPr>
              <a:picLocks noChangeAspect="1"/>
            </p:cNvPicPr>
            <p:nvPr/>
          </p:nvPicPr>
          <p:blipFill rotWithShape="1">
            <a:blip r:embed="rId3">
              <a:extLst>
                <a:ext uri="{28A0092B-C50C-407E-A947-70E740481C1C}">
                  <a14:useLocalDpi xmlns:a14="http://schemas.microsoft.com/office/drawing/2010/main" val="0"/>
                </a:ext>
              </a:extLst>
            </a:blip>
            <a:srcRect l="1684"/>
            <a:stretch/>
          </p:blipFill>
          <p:spPr>
            <a:xfrm>
              <a:off x="0" y="1495005"/>
              <a:ext cx="11775141" cy="686780"/>
            </a:xfrm>
            <a:prstGeom prst="rect">
              <a:avLst/>
            </a:prstGeom>
          </p:spPr>
        </p:pic>
      </p:grpSp>
      <p:grpSp>
        <p:nvGrpSpPr>
          <p:cNvPr id="40" name="Group 39"/>
          <p:cNvGrpSpPr/>
          <p:nvPr/>
        </p:nvGrpSpPr>
        <p:grpSpPr>
          <a:xfrm>
            <a:off x="0" y="3180369"/>
            <a:ext cx="11775141" cy="1535609"/>
            <a:chOff x="0" y="1495005"/>
            <a:chExt cx="11775141" cy="1535609"/>
          </a:xfrm>
        </p:grpSpPr>
        <p:sp>
          <p:nvSpPr>
            <p:cNvPr id="49" name="Flowchart: Off-page Connector 48"/>
            <p:cNvSpPr/>
            <p:nvPr/>
          </p:nvSpPr>
          <p:spPr>
            <a:xfrm>
              <a:off x="8590522" y="1914508"/>
              <a:ext cx="1828800" cy="1116106"/>
            </a:xfrm>
            <a:prstGeom prst="flowChartOffpageConnector">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02</a:t>
              </a:r>
            </a:p>
          </p:txBody>
        </p:sp>
        <p:pic>
          <p:nvPicPr>
            <p:cNvPr id="50" name="Picture 49"/>
            <p:cNvPicPr>
              <a:picLocks noChangeAspect="1"/>
            </p:cNvPicPr>
            <p:nvPr/>
          </p:nvPicPr>
          <p:blipFill rotWithShape="1">
            <a:blip r:embed="rId3">
              <a:extLst>
                <a:ext uri="{28A0092B-C50C-407E-A947-70E740481C1C}">
                  <a14:useLocalDpi xmlns:a14="http://schemas.microsoft.com/office/drawing/2010/main" val="0"/>
                </a:ext>
              </a:extLst>
            </a:blip>
            <a:srcRect l="1684"/>
            <a:stretch/>
          </p:blipFill>
          <p:spPr>
            <a:xfrm>
              <a:off x="0" y="1495005"/>
              <a:ext cx="11775141" cy="686780"/>
            </a:xfrm>
            <a:prstGeom prst="rect">
              <a:avLst/>
            </a:prstGeom>
          </p:spPr>
        </p:pic>
      </p:grpSp>
      <p:grpSp>
        <p:nvGrpSpPr>
          <p:cNvPr id="51" name="Group 50"/>
          <p:cNvGrpSpPr/>
          <p:nvPr/>
        </p:nvGrpSpPr>
        <p:grpSpPr>
          <a:xfrm>
            <a:off x="0" y="4925527"/>
            <a:ext cx="11775141" cy="1535609"/>
            <a:chOff x="0" y="1495005"/>
            <a:chExt cx="11775141" cy="1535609"/>
          </a:xfrm>
        </p:grpSpPr>
        <p:sp>
          <p:nvSpPr>
            <p:cNvPr id="55" name="Flowchart: Off-page Connector 54"/>
            <p:cNvSpPr/>
            <p:nvPr/>
          </p:nvSpPr>
          <p:spPr>
            <a:xfrm>
              <a:off x="1436687" y="1914508"/>
              <a:ext cx="1828800" cy="1116106"/>
            </a:xfrm>
            <a:prstGeom prst="flowChartOffpageConnector">
              <a:avLst/>
            </a:prstGeom>
            <a:solidFill>
              <a:srgbClr val="52B4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03</a:t>
              </a:r>
            </a:p>
          </p:txBody>
        </p:sp>
        <p:pic>
          <p:nvPicPr>
            <p:cNvPr id="56" name="Picture 55"/>
            <p:cNvPicPr>
              <a:picLocks noChangeAspect="1"/>
            </p:cNvPicPr>
            <p:nvPr/>
          </p:nvPicPr>
          <p:blipFill rotWithShape="1">
            <a:blip r:embed="rId3">
              <a:extLst>
                <a:ext uri="{28A0092B-C50C-407E-A947-70E740481C1C}">
                  <a14:useLocalDpi xmlns:a14="http://schemas.microsoft.com/office/drawing/2010/main" val="0"/>
                </a:ext>
              </a:extLst>
            </a:blip>
            <a:srcRect l="1684"/>
            <a:stretch/>
          </p:blipFill>
          <p:spPr>
            <a:xfrm>
              <a:off x="0" y="1495005"/>
              <a:ext cx="11775141" cy="686780"/>
            </a:xfrm>
            <a:prstGeom prst="rect">
              <a:avLst/>
            </a:prstGeom>
          </p:spPr>
        </p:pic>
      </p:grpSp>
      <p:sp>
        <p:nvSpPr>
          <p:cNvPr id="12" name="Rectangle 11"/>
          <p:cNvSpPr/>
          <p:nvPr/>
        </p:nvSpPr>
        <p:spPr>
          <a:xfrm>
            <a:off x="3397623" y="2207464"/>
            <a:ext cx="7709647" cy="584775"/>
          </a:xfrm>
          <a:prstGeom prst="rect">
            <a:avLst/>
          </a:prstGeom>
        </p:spPr>
        <p:txBody>
          <a:bodyPr wrap="square">
            <a:spAutoFit/>
          </a:bodyPr>
          <a:lstStyle/>
          <a:p>
            <a:r>
              <a:rPr lang="en-US" sz="16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The Change Agenda was framed based on three (3) national priority areas: </a:t>
            </a:r>
            <a:r>
              <a:rPr lang="en-US" sz="1600" b="1"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National Security, Anti-Corruption and Economic Growth</a:t>
            </a:r>
            <a:r>
              <a:rPr lang="en-US" sz="16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7" name="Rectangle 56"/>
          <p:cNvSpPr/>
          <p:nvPr/>
        </p:nvSpPr>
        <p:spPr>
          <a:xfrm>
            <a:off x="215153" y="3848309"/>
            <a:ext cx="8267792" cy="1077218"/>
          </a:xfrm>
          <a:prstGeom prst="rect">
            <a:avLst/>
          </a:prstGeom>
        </p:spPr>
        <p:txBody>
          <a:bodyPr wrap="square">
            <a:spAutoFit/>
          </a:bodyPr>
          <a:lstStyle/>
          <a:p>
            <a:pPr algn="r"/>
            <a:r>
              <a:rPr lang="en-US" sz="16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The 2015 Summit (NES#21) provided key pointers to the risks of the Recession of 2016-2017, key recommendations for Enabling Business Environment Reforms, the NESG noted that Nigeria’s remarkable growth performance in the last decade has not translated into shared prosperity for average Nigerians.</a:t>
            </a:r>
          </a:p>
        </p:txBody>
      </p:sp>
      <p:sp>
        <p:nvSpPr>
          <p:cNvPr id="58" name="Rectangle 57"/>
          <p:cNvSpPr/>
          <p:nvPr/>
        </p:nvSpPr>
        <p:spPr>
          <a:xfrm>
            <a:off x="3397623" y="5529468"/>
            <a:ext cx="7709647" cy="584775"/>
          </a:xfrm>
          <a:prstGeom prst="rect">
            <a:avLst/>
          </a:prstGeom>
        </p:spPr>
        <p:txBody>
          <a:bodyPr wrap="square">
            <a:spAutoFit/>
          </a:bodyPr>
          <a:lstStyle/>
          <a:p>
            <a:r>
              <a:rPr lang="en-US" sz="16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Symptoms of the non-inclusive growth include </a:t>
            </a:r>
            <a:r>
              <a:rPr lang="en-US" sz="1600" b="1"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high youth unemployment, high poverty incidence and low developmental indices rankings </a:t>
            </a:r>
          </a:p>
        </p:txBody>
      </p:sp>
    </p:spTree>
    <p:extLst>
      <p:ext uri="{BB962C8B-B14F-4D97-AF65-F5344CB8AC3E}">
        <p14:creationId xmlns:p14="http://schemas.microsoft.com/office/powerpoint/2010/main" val="35520135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9E1A254-B45D-4E6B-8639-F8C80103ECFF}"/>
              </a:ext>
            </a:extLst>
          </p:cNvPr>
          <p:cNvSpPr txBox="1"/>
          <p:nvPr/>
        </p:nvSpPr>
        <p:spPr>
          <a:xfrm>
            <a:off x="515937" y="405626"/>
            <a:ext cx="10302023" cy="1292662"/>
          </a:xfrm>
          <a:prstGeom prst="rect">
            <a:avLst/>
          </a:prstGeom>
          <a:noFill/>
        </p:spPr>
        <p:txBody>
          <a:bodyPr wrap="square" lIns="0" tIns="0" rIns="0" bIns="0" rtlCol="0">
            <a:spAutoFit/>
          </a:bodyPr>
          <a:lstStyle/>
          <a:p>
            <a:r>
              <a:rPr lang="en-US" sz="28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THE PMB/APC-LED PHASE OF </a:t>
            </a:r>
          </a:p>
          <a:p>
            <a:r>
              <a:rPr lang="en-US" sz="28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THE VISION 2020:20 ERA (2015 – 2020)</a:t>
            </a:r>
          </a:p>
          <a:p>
            <a:r>
              <a:rPr lang="en-US" sz="28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COVID-19 AND 2022 AND BEYOND</a:t>
            </a:r>
          </a:p>
        </p:txBody>
      </p:sp>
      <p:sp>
        <p:nvSpPr>
          <p:cNvPr id="30" name="Rectangle 29">
            <a:extLst>
              <a:ext uri="{FF2B5EF4-FFF2-40B4-BE49-F238E27FC236}">
                <a16:creationId xmlns:a16="http://schemas.microsoft.com/office/drawing/2014/main" id="{9BBB7300-299A-4173-BEE3-FE20BD542892}"/>
              </a:ext>
            </a:extLst>
          </p:cNvPr>
          <p:cNvSpPr/>
          <p:nvPr/>
        </p:nvSpPr>
        <p:spPr>
          <a:xfrm>
            <a:off x="515937" y="284914"/>
            <a:ext cx="1841500" cy="45719"/>
          </a:xfrm>
          <a:prstGeom prst="rect">
            <a:avLst/>
          </a:prstGeom>
          <a:solidFill>
            <a:srgbClr val="0070C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1E71B8"/>
                </a:solidFill>
              </a:ln>
              <a:solidFill>
                <a:srgbClr val="009900"/>
              </a:solidFill>
            </a:endParaRPr>
          </a:p>
        </p:txBody>
      </p:sp>
      <p:pic>
        <p:nvPicPr>
          <p:cNvPr id="37" name="Picture 36">
            <a:extLst>
              <a:ext uri="{FF2B5EF4-FFF2-40B4-BE49-F238E27FC236}">
                <a16:creationId xmlns:a16="http://schemas.microsoft.com/office/drawing/2014/main" id="{A073CFF6-5A54-4D5B-8709-25036D9DE4B6}"/>
              </a:ext>
            </a:extLst>
          </p:cNvPr>
          <p:cNvPicPr>
            <a:picLocks noChangeAspect="1"/>
          </p:cNvPicPr>
          <p:nvPr/>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6176" t="49541" r="18966" b="11824"/>
          <a:stretch/>
        </p:blipFill>
        <p:spPr>
          <a:xfrm>
            <a:off x="10667996" y="178021"/>
            <a:ext cx="1434136" cy="854268"/>
          </a:xfrm>
          <a:prstGeom prst="rect">
            <a:avLst/>
          </a:prstGeom>
        </p:spPr>
      </p:pic>
      <p:grpSp>
        <p:nvGrpSpPr>
          <p:cNvPr id="6" name="Group 5"/>
          <p:cNvGrpSpPr/>
          <p:nvPr/>
        </p:nvGrpSpPr>
        <p:grpSpPr>
          <a:xfrm>
            <a:off x="0" y="1495005"/>
            <a:ext cx="11775141" cy="1535609"/>
            <a:chOff x="0" y="1495005"/>
            <a:chExt cx="11775141" cy="1535609"/>
          </a:xfrm>
        </p:grpSpPr>
        <p:sp>
          <p:nvSpPr>
            <p:cNvPr id="2" name="Flowchart: Off-page Connector 1"/>
            <p:cNvSpPr/>
            <p:nvPr/>
          </p:nvSpPr>
          <p:spPr>
            <a:xfrm>
              <a:off x="1436687" y="1914508"/>
              <a:ext cx="1828800" cy="1116106"/>
            </a:xfrm>
            <a:prstGeom prst="flowChartOffpageConnector">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O4</a:t>
              </a:r>
            </a:p>
          </p:txBody>
        </p:sp>
        <p:pic>
          <p:nvPicPr>
            <p:cNvPr id="61" name="Picture 60"/>
            <p:cNvPicPr>
              <a:picLocks noChangeAspect="1"/>
            </p:cNvPicPr>
            <p:nvPr/>
          </p:nvPicPr>
          <p:blipFill rotWithShape="1">
            <a:blip r:embed="rId3">
              <a:extLst>
                <a:ext uri="{28A0092B-C50C-407E-A947-70E740481C1C}">
                  <a14:useLocalDpi xmlns:a14="http://schemas.microsoft.com/office/drawing/2010/main" val="0"/>
                </a:ext>
              </a:extLst>
            </a:blip>
            <a:srcRect l="1684"/>
            <a:stretch/>
          </p:blipFill>
          <p:spPr>
            <a:xfrm>
              <a:off x="0" y="1495005"/>
              <a:ext cx="11775141" cy="686780"/>
            </a:xfrm>
            <a:prstGeom prst="rect">
              <a:avLst/>
            </a:prstGeom>
          </p:spPr>
        </p:pic>
      </p:grpSp>
      <p:grpSp>
        <p:nvGrpSpPr>
          <p:cNvPr id="40" name="Group 39"/>
          <p:cNvGrpSpPr/>
          <p:nvPr/>
        </p:nvGrpSpPr>
        <p:grpSpPr>
          <a:xfrm>
            <a:off x="0" y="3180369"/>
            <a:ext cx="11775141" cy="1535609"/>
            <a:chOff x="0" y="1495005"/>
            <a:chExt cx="11775141" cy="1535609"/>
          </a:xfrm>
        </p:grpSpPr>
        <p:sp>
          <p:nvSpPr>
            <p:cNvPr id="49" name="Flowchart: Off-page Connector 48"/>
            <p:cNvSpPr/>
            <p:nvPr/>
          </p:nvSpPr>
          <p:spPr>
            <a:xfrm>
              <a:off x="8590522" y="1914508"/>
              <a:ext cx="1828800" cy="1116106"/>
            </a:xfrm>
            <a:prstGeom prst="flowChartOffpageConnector">
              <a:avLst/>
            </a:prstGeom>
            <a:solidFill>
              <a:srgbClr val="52B4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05</a:t>
              </a:r>
            </a:p>
          </p:txBody>
        </p:sp>
        <p:pic>
          <p:nvPicPr>
            <p:cNvPr id="50" name="Picture 49"/>
            <p:cNvPicPr>
              <a:picLocks noChangeAspect="1"/>
            </p:cNvPicPr>
            <p:nvPr/>
          </p:nvPicPr>
          <p:blipFill rotWithShape="1">
            <a:blip r:embed="rId3">
              <a:extLst>
                <a:ext uri="{28A0092B-C50C-407E-A947-70E740481C1C}">
                  <a14:useLocalDpi xmlns:a14="http://schemas.microsoft.com/office/drawing/2010/main" val="0"/>
                </a:ext>
              </a:extLst>
            </a:blip>
            <a:srcRect l="1684"/>
            <a:stretch/>
          </p:blipFill>
          <p:spPr>
            <a:xfrm>
              <a:off x="0" y="1495005"/>
              <a:ext cx="11775141" cy="686780"/>
            </a:xfrm>
            <a:prstGeom prst="rect">
              <a:avLst/>
            </a:prstGeom>
          </p:spPr>
        </p:pic>
      </p:grpSp>
      <p:sp>
        <p:nvSpPr>
          <p:cNvPr id="12" name="Rectangle 11"/>
          <p:cNvSpPr/>
          <p:nvPr/>
        </p:nvSpPr>
        <p:spPr>
          <a:xfrm>
            <a:off x="3397623" y="2049255"/>
            <a:ext cx="8489577" cy="1323439"/>
          </a:xfrm>
          <a:prstGeom prst="rect">
            <a:avLst/>
          </a:prstGeom>
        </p:spPr>
        <p:txBody>
          <a:bodyPr wrap="square">
            <a:spAutoFit/>
          </a:bodyPr>
          <a:lstStyle/>
          <a:p>
            <a:r>
              <a:rPr lang="en-US"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NES#21 presented three scenarios: </a:t>
            </a:r>
            <a:r>
              <a:rPr lang="en-US" sz="16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base case, moderate case and optimistic case, as possible outcomes of alternative policy choices open to government in short to medium term. </a:t>
            </a:r>
            <a:r>
              <a:rPr lang="en-US" sz="1600" b="1"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The essence was to bolster the case for tough economic choices over the short-term if Nigeria is to aspire for an “optimistic” macroeconomic outlook in the medium term. </a:t>
            </a:r>
          </a:p>
        </p:txBody>
      </p:sp>
      <p:sp>
        <p:nvSpPr>
          <p:cNvPr id="57" name="Rectangle 56"/>
          <p:cNvSpPr/>
          <p:nvPr/>
        </p:nvSpPr>
        <p:spPr>
          <a:xfrm>
            <a:off x="215153" y="3848309"/>
            <a:ext cx="8267792" cy="830997"/>
          </a:xfrm>
          <a:prstGeom prst="rect">
            <a:avLst/>
          </a:prstGeom>
        </p:spPr>
        <p:txBody>
          <a:bodyPr wrap="square">
            <a:spAutoFit/>
          </a:bodyPr>
          <a:lstStyle/>
          <a:p>
            <a:pPr algn="r"/>
            <a:r>
              <a:rPr lang="en-US" sz="16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NES#22 that recommended that </a:t>
            </a:r>
            <a:r>
              <a:rPr lang="en-US"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Nigerian needed a plan out of recession </a:t>
            </a:r>
            <a:r>
              <a:rPr lang="en-US" sz="16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and back to the path of sustainable and inclusive growth that birth </a:t>
            </a:r>
            <a:r>
              <a:rPr lang="en-US"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the national consensus for the Economic Recovery and Growth Plan (ERGP)</a:t>
            </a:r>
            <a:r>
              <a:rPr lang="en-US" sz="16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p>
        </p:txBody>
      </p:sp>
      <p:grpSp>
        <p:nvGrpSpPr>
          <p:cNvPr id="17" name="Group 16"/>
          <p:cNvGrpSpPr/>
          <p:nvPr/>
        </p:nvGrpSpPr>
        <p:grpSpPr>
          <a:xfrm>
            <a:off x="0" y="4925527"/>
            <a:ext cx="11775141" cy="1535609"/>
            <a:chOff x="0" y="1495005"/>
            <a:chExt cx="11775141" cy="1535609"/>
          </a:xfrm>
        </p:grpSpPr>
        <p:sp>
          <p:nvSpPr>
            <p:cNvPr id="18" name="Flowchart: Off-page Connector 17"/>
            <p:cNvSpPr/>
            <p:nvPr/>
          </p:nvSpPr>
          <p:spPr>
            <a:xfrm>
              <a:off x="1436687" y="1914508"/>
              <a:ext cx="1828800" cy="1116106"/>
            </a:xfrm>
            <a:prstGeom prst="flowChartOffpageConnector">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06</a:t>
              </a:r>
            </a:p>
          </p:txBody>
        </p:sp>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l="1684"/>
            <a:stretch/>
          </p:blipFill>
          <p:spPr>
            <a:xfrm>
              <a:off x="0" y="1495005"/>
              <a:ext cx="11775141" cy="686780"/>
            </a:xfrm>
            <a:prstGeom prst="rect">
              <a:avLst/>
            </a:prstGeom>
          </p:spPr>
        </p:pic>
      </p:grpSp>
      <p:sp>
        <p:nvSpPr>
          <p:cNvPr id="20" name="Rectangle 19"/>
          <p:cNvSpPr/>
          <p:nvPr/>
        </p:nvSpPr>
        <p:spPr>
          <a:xfrm>
            <a:off x="3397623" y="5529468"/>
            <a:ext cx="8377518" cy="830997"/>
          </a:xfrm>
          <a:prstGeom prst="rect">
            <a:avLst/>
          </a:prstGeom>
        </p:spPr>
        <p:txBody>
          <a:bodyPr wrap="square">
            <a:spAutoFit/>
          </a:bodyPr>
          <a:lstStyle/>
          <a:p>
            <a:r>
              <a:rPr lang="en-US" sz="16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Summits 2016-2018 were dedicated to driving economic recovery and the imperatives of the ERGP towards the </a:t>
            </a:r>
            <a:r>
              <a:rPr lang="en-US" sz="1600" b="1"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restructuring of the Economy for resilience, sustainable, inclusive and competitive growth and development, away from Oil-led dynamics.</a:t>
            </a:r>
          </a:p>
        </p:txBody>
      </p:sp>
    </p:spTree>
    <p:extLst>
      <p:ext uri="{BB962C8B-B14F-4D97-AF65-F5344CB8AC3E}">
        <p14:creationId xmlns:p14="http://schemas.microsoft.com/office/powerpoint/2010/main" val="35366271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66392-FF01-4A1B-A4A3-A8D27F642806}"/>
              </a:ext>
            </a:extLst>
          </p:cNvPr>
          <p:cNvSpPr>
            <a:spLocks noGrp="1"/>
          </p:cNvSpPr>
          <p:nvPr>
            <p:ph type="title"/>
          </p:nvPr>
        </p:nvSpPr>
        <p:spPr>
          <a:xfrm>
            <a:off x="99233" y="1"/>
            <a:ext cx="6631173" cy="492644"/>
          </a:xfrm>
        </p:spPr>
        <p:txBody>
          <a:bodyPr>
            <a:normAutofit fontScale="90000"/>
          </a:bodyPr>
          <a:lstStyle/>
          <a:p>
            <a:r>
              <a:rPr lang="en-GB" sz="3200" dirty="0">
                <a:solidFill>
                  <a:srgbClr val="009900"/>
                </a:solidFill>
                <a:latin typeface="Open Sans" panose="020B0606030504020204" pitchFamily="34" charset="0"/>
                <a:ea typeface="Open Sans" panose="020B0606030504020204" pitchFamily="34" charset="0"/>
                <a:cs typeface="Open Sans" panose="020B0606030504020204" pitchFamily="34" charset="0"/>
              </a:rPr>
              <a:t>NESG REFORM ERAS</a:t>
            </a:r>
          </a:p>
        </p:txBody>
      </p:sp>
      <p:sp>
        <p:nvSpPr>
          <p:cNvPr id="5" name="TextBox 4">
            <a:extLst>
              <a:ext uri="{FF2B5EF4-FFF2-40B4-BE49-F238E27FC236}">
                <a16:creationId xmlns:a16="http://schemas.microsoft.com/office/drawing/2014/main" id="{76A5E656-6272-4144-B2E8-040244D97497}"/>
              </a:ext>
            </a:extLst>
          </p:cNvPr>
          <p:cNvSpPr txBox="1"/>
          <p:nvPr/>
        </p:nvSpPr>
        <p:spPr>
          <a:xfrm>
            <a:off x="88599" y="1816029"/>
            <a:ext cx="1811153" cy="830997"/>
          </a:xfrm>
          <a:prstGeom prst="rect">
            <a:avLst/>
          </a:prstGeom>
          <a:solidFill>
            <a:schemeClr val="accent6">
              <a:lumMod val="40000"/>
              <a:lumOff val="60000"/>
            </a:schemeClr>
          </a:solidFill>
        </p:spPr>
        <p:txBody>
          <a:bodyPr wrap="square" rtlCol="0">
            <a:spAutoFit/>
          </a:bodyPr>
          <a:lstStyle/>
          <a:p>
            <a:pPr algn="ctr"/>
            <a:r>
              <a:rPr lang="en-US" sz="1200" b="1" dirty="0">
                <a:effectLst>
                  <a:outerShdw blurRad="38100" dist="38100" dir="2700000" algn="tl">
                    <a:srgbClr val="000000">
                      <a:alpha val="43137"/>
                    </a:srgbClr>
                  </a:outerShdw>
                </a:effectLst>
                <a:latin typeface="Tw Cen MT" panose="020B0602020104020603" pitchFamily="34" charset="0"/>
              </a:rPr>
              <a:t>COMMITMENT TO A FREE MARKET ECONOMY</a:t>
            </a:r>
          </a:p>
          <a:p>
            <a:pPr algn="ctr"/>
            <a:endParaRPr lang="en-US" sz="1200" b="1" dirty="0">
              <a:effectLst>
                <a:outerShdw blurRad="38100" dist="38100" dir="2700000" algn="tl">
                  <a:srgbClr val="000000">
                    <a:alpha val="43137"/>
                  </a:srgbClr>
                </a:outerShdw>
              </a:effectLst>
              <a:latin typeface="Tw Cen MT" panose="020B0602020104020603" pitchFamily="34" charset="0"/>
            </a:endParaRPr>
          </a:p>
        </p:txBody>
      </p:sp>
      <p:sp>
        <p:nvSpPr>
          <p:cNvPr id="7" name="TextBox 6">
            <a:extLst>
              <a:ext uri="{FF2B5EF4-FFF2-40B4-BE49-F238E27FC236}">
                <a16:creationId xmlns:a16="http://schemas.microsoft.com/office/drawing/2014/main" id="{AF68D92E-6FE4-4E9F-9AE1-DA5C8203C7F0}"/>
              </a:ext>
            </a:extLst>
          </p:cNvPr>
          <p:cNvSpPr txBox="1"/>
          <p:nvPr/>
        </p:nvSpPr>
        <p:spPr>
          <a:xfrm>
            <a:off x="53059" y="2720712"/>
            <a:ext cx="1833740" cy="646331"/>
          </a:xfrm>
          <a:prstGeom prst="rect">
            <a:avLst/>
          </a:prstGeom>
          <a:solidFill>
            <a:schemeClr val="accent6">
              <a:lumMod val="40000"/>
              <a:lumOff val="60000"/>
            </a:schemeClr>
          </a:solidFill>
        </p:spPr>
        <p:txBody>
          <a:bodyPr wrap="square" rtlCol="0">
            <a:spAutoFit/>
          </a:bodyPr>
          <a:lstStyle/>
          <a:p>
            <a:pPr algn="ctr"/>
            <a:r>
              <a:rPr lang="en-US" sz="1200" b="1" dirty="0">
                <a:effectLst>
                  <a:outerShdw blurRad="38100" dist="38100" dir="2700000" algn="tl">
                    <a:srgbClr val="000000">
                      <a:alpha val="43137"/>
                    </a:srgbClr>
                  </a:outerShdw>
                </a:effectLst>
                <a:latin typeface="Tw Cen MT" panose="020B0602020104020603" pitchFamily="34" charset="0"/>
              </a:rPr>
              <a:t>ENCOURAGEMENT OF PRIVATE SECTOR INVESTMENT</a:t>
            </a:r>
          </a:p>
        </p:txBody>
      </p:sp>
      <p:sp>
        <p:nvSpPr>
          <p:cNvPr id="8" name="TextBox 7">
            <a:extLst>
              <a:ext uri="{FF2B5EF4-FFF2-40B4-BE49-F238E27FC236}">
                <a16:creationId xmlns:a16="http://schemas.microsoft.com/office/drawing/2014/main" id="{47D948C8-1298-439A-AA20-21F9575CEF02}"/>
              </a:ext>
            </a:extLst>
          </p:cNvPr>
          <p:cNvSpPr txBox="1"/>
          <p:nvPr/>
        </p:nvSpPr>
        <p:spPr>
          <a:xfrm>
            <a:off x="53652" y="3502190"/>
            <a:ext cx="1833147" cy="646331"/>
          </a:xfrm>
          <a:prstGeom prst="rect">
            <a:avLst/>
          </a:prstGeom>
          <a:solidFill>
            <a:schemeClr val="accent6">
              <a:lumMod val="40000"/>
              <a:lumOff val="60000"/>
            </a:schemeClr>
          </a:solidFill>
        </p:spPr>
        <p:txBody>
          <a:bodyPr wrap="square" rtlCol="0">
            <a:spAutoFit/>
          </a:bodyPr>
          <a:lstStyle/>
          <a:p>
            <a:pPr algn="ctr"/>
            <a:r>
              <a:rPr lang="en-US" sz="1200" b="1" dirty="0">
                <a:effectLst>
                  <a:outerShdw blurRad="38100" dist="38100" dir="2700000" algn="tl">
                    <a:srgbClr val="000000">
                      <a:alpha val="43137"/>
                    </a:srgbClr>
                  </a:outerShdw>
                </a:effectLst>
                <a:latin typeface="Tw Cen MT" panose="020B0602020104020603" pitchFamily="34" charset="0"/>
              </a:rPr>
              <a:t>CREATION OF AN ENABLING ENVIRONMENT</a:t>
            </a:r>
          </a:p>
        </p:txBody>
      </p:sp>
      <p:sp>
        <p:nvSpPr>
          <p:cNvPr id="9" name="TextBox 8">
            <a:extLst>
              <a:ext uri="{FF2B5EF4-FFF2-40B4-BE49-F238E27FC236}">
                <a16:creationId xmlns:a16="http://schemas.microsoft.com/office/drawing/2014/main" id="{BB416344-9714-4551-834E-AFC21780F4F2}"/>
              </a:ext>
            </a:extLst>
          </p:cNvPr>
          <p:cNvSpPr txBox="1"/>
          <p:nvPr/>
        </p:nvSpPr>
        <p:spPr>
          <a:xfrm>
            <a:off x="79341" y="4332046"/>
            <a:ext cx="1807458" cy="830997"/>
          </a:xfrm>
          <a:prstGeom prst="rect">
            <a:avLst/>
          </a:prstGeom>
          <a:solidFill>
            <a:schemeClr val="accent6">
              <a:lumMod val="40000"/>
              <a:lumOff val="60000"/>
            </a:schemeClr>
          </a:solidFill>
        </p:spPr>
        <p:txBody>
          <a:bodyPr wrap="square" rtlCol="0">
            <a:spAutoFit/>
          </a:bodyPr>
          <a:lstStyle/>
          <a:p>
            <a:pPr algn="ctr"/>
            <a:endParaRPr lang="en-US" sz="1200" b="1" dirty="0">
              <a:effectLst>
                <a:outerShdw blurRad="38100" dist="38100" dir="2700000" algn="tl">
                  <a:srgbClr val="000000">
                    <a:alpha val="43137"/>
                  </a:srgbClr>
                </a:outerShdw>
              </a:effectLst>
              <a:latin typeface="Tw Cen MT" panose="020B0602020104020603" pitchFamily="34" charset="0"/>
            </a:endParaRPr>
          </a:p>
          <a:p>
            <a:pPr algn="ctr"/>
            <a:r>
              <a:rPr lang="en-US" sz="1200" b="1" dirty="0">
                <a:effectLst>
                  <a:outerShdw blurRad="38100" dist="38100" dir="2700000" algn="tl">
                    <a:srgbClr val="000000">
                      <a:alpha val="43137"/>
                    </a:srgbClr>
                  </a:outerShdw>
                </a:effectLst>
                <a:latin typeface="Tw Cen MT" panose="020B0602020104020603" pitchFamily="34" charset="0"/>
              </a:rPr>
              <a:t>GOVERNANCE IN THE NATIONAL INTEREST</a:t>
            </a:r>
          </a:p>
          <a:p>
            <a:pPr algn="ctr"/>
            <a:endParaRPr lang="en-US" sz="1200" b="1" dirty="0">
              <a:effectLst>
                <a:outerShdw blurRad="38100" dist="38100" dir="2700000" algn="tl">
                  <a:srgbClr val="000000">
                    <a:alpha val="43137"/>
                  </a:srgbClr>
                </a:outerShdw>
              </a:effectLst>
              <a:latin typeface="Tw Cen MT" panose="020B0602020104020603" pitchFamily="34" charset="0"/>
            </a:endParaRPr>
          </a:p>
        </p:txBody>
      </p:sp>
      <p:sp>
        <p:nvSpPr>
          <p:cNvPr id="10" name="TextBox 9">
            <a:extLst>
              <a:ext uri="{FF2B5EF4-FFF2-40B4-BE49-F238E27FC236}">
                <a16:creationId xmlns:a16="http://schemas.microsoft.com/office/drawing/2014/main" id="{FDC85687-1569-4D50-AE9A-9F6377588B6C}"/>
              </a:ext>
            </a:extLst>
          </p:cNvPr>
          <p:cNvSpPr txBox="1"/>
          <p:nvPr/>
        </p:nvSpPr>
        <p:spPr>
          <a:xfrm>
            <a:off x="74428" y="5269068"/>
            <a:ext cx="1825324" cy="646331"/>
          </a:xfrm>
          <a:prstGeom prst="rect">
            <a:avLst/>
          </a:prstGeom>
          <a:solidFill>
            <a:schemeClr val="accent6">
              <a:lumMod val="40000"/>
              <a:lumOff val="60000"/>
            </a:schemeClr>
          </a:solidFill>
        </p:spPr>
        <p:txBody>
          <a:bodyPr wrap="square" rtlCol="0">
            <a:spAutoFit/>
          </a:bodyPr>
          <a:lstStyle/>
          <a:p>
            <a:pPr algn="ctr"/>
            <a:endParaRPr lang="en-US" sz="1200" b="1" dirty="0">
              <a:effectLst>
                <a:outerShdw blurRad="38100" dist="38100" dir="2700000" algn="tl">
                  <a:srgbClr val="000000">
                    <a:alpha val="43137"/>
                  </a:srgbClr>
                </a:outerShdw>
              </a:effectLst>
              <a:latin typeface="Tw Cen MT" panose="020B0602020104020603" pitchFamily="34" charset="0"/>
            </a:endParaRPr>
          </a:p>
          <a:p>
            <a:pPr algn="ctr"/>
            <a:r>
              <a:rPr lang="en-US" sz="1200" b="1" dirty="0">
                <a:effectLst>
                  <a:outerShdw blurRad="38100" dist="38100" dir="2700000" algn="tl">
                    <a:srgbClr val="000000">
                      <a:alpha val="43137"/>
                    </a:srgbClr>
                  </a:outerShdw>
                </a:effectLst>
                <a:latin typeface="Tw Cen MT" panose="020B0602020104020603" pitchFamily="34" charset="0"/>
              </a:rPr>
              <a:t>COMMITMENT TO THE RULE OF LAW</a:t>
            </a:r>
          </a:p>
        </p:txBody>
      </p:sp>
      <p:sp>
        <p:nvSpPr>
          <p:cNvPr id="11" name="TextBox 10">
            <a:extLst>
              <a:ext uri="{FF2B5EF4-FFF2-40B4-BE49-F238E27FC236}">
                <a16:creationId xmlns:a16="http://schemas.microsoft.com/office/drawing/2014/main" id="{F701266A-179B-43D3-A072-63A2401FC887}"/>
              </a:ext>
            </a:extLst>
          </p:cNvPr>
          <p:cNvSpPr txBox="1"/>
          <p:nvPr/>
        </p:nvSpPr>
        <p:spPr>
          <a:xfrm>
            <a:off x="53060" y="6008788"/>
            <a:ext cx="1904078" cy="646331"/>
          </a:xfrm>
          <a:prstGeom prst="rect">
            <a:avLst/>
          </a:prstGeom>
          <a:solidFill>
            <a:schemeClr val="accent6">
              <a:lumMod val="40000"/>
              <a:lumOff val="60000"/>
            </a:schemeClr>
          </a:solidFill>
        </p:spPr>
        <p:txBody>
          <a:bodyPr wrap="square" rtlCol="0">
            <a:spAutoFit/>
          </a:bodyPr>
          <a:lstStyle/>
          <a:p>
            <a:pPr algn="ctr"/>
            <a:r>
              <a:rPr lang="en-US" sz="1200" b="1" dirty="0">
                <a:effectLst>
                  <a:outerShdw blurRad="38100" dist="38100" dir="2700000" algn="tl">
                    <a:srgbClr val="000000">
                      <a:alpha val="43137"/>
                    </a:srgbClr>
                  </a:outerShdw>
                </a:effectLst>
                <a:latin typeface="Tw Cen MT" panose="020B0602020104020603" pitchFamily="34" charset="0"/>
              </a:rPr>
              <a:t>ESTABLISHMENT OF ECONOMIC FOUNDATION FOR DEMOCRACY</a:t>
            </a:r>
          </a:p>
        </p:txBody>
      </p:sp>
      <p:cxnSp>
        <p:nvCxnSpPr>
          <p:cNvPr id="13" name="Straight Connector 12">
            <a:extLst>
              <a:ext uri="{FF2B5EF4-FFF2-40B4-BE49-F238E27FC236}">
                <a16:creationId xmlns:a16="http://schemas.microsoft.com/office/drawing/2014/main" id="{371FD22F-01DA-4C65-9B14-8D00E66955FF}"/>
              </a:ext>
            </a:extLst>
          </p:cNvPr>
          <p:cNvCxnSpPr/>
          <p:nvPr/>
        </p:nvCxnSpPr>
        <p:spPr>
          <a:xfrm>
            <a:off x="74428" y="2686663"/>
            <a:ext cx="1162138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2CA7A9F-D8C0-4496-9344-A3C6F306A047}"/>
              </a:ext>
            </a:extLst>
          </p:cNvPr>
          <p:cNvCxnSpPr/>
          <p:nvPr/>
        </p:nvCxnSpPr>
        <p:spPr>
          <a:xfrm>
            <a:off x="88605" y="3379047"/>
            <a:ext cx="1162138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73969EC-E43A-4188-8AEE-09914450091D}"/>
              </a:ext>
            </a:extLst>
          </p:cNvPr>
          <p:cNvCxnSpPr/>
          <p:nvPr/>
        </p:nvCxnSpPr>
        <p:spPr>
          <a:xfrm>
            <a:off x="77967" y="4292144"/>
            <a:ext cx="1162138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5433131-2D9E-472E-B99E-32576FCF03E5}"/>
              </a:ext>
            </a:extLst>
          </p:cNvPr>
          <p:cNvCxnSpPr/>
          <p:nvPr/>
        </p:nvCxnSpPr>
        <p:spPr>
          <a:xfrm>
            <a:off x="99233" y="5217980"/>
            <a:ext cx="1162138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974E4B2-9B2C-4D2F-A774-C214148714C1}"/>
              </a:ext>
            </a:extLst>
          </p:cNvPr>
          <p:cNvCxnSpPr/>
          <p:nvPr/>
        </p:nvCxnSpPr>
        <p:spPr>
          <a:xfrm>
            <a:off x="88599" y="5962268"/>
            <a:ext cx="1162138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1395A39-AA8A-40B8-B2B8-600D2308F354}"/>
              </a:ext>
            </a:extLst>
          </p:cNvPr>
          <p:cNvCxnSpPr/>
          <p:nvPr/>
        </p:nvCxnSpPr>
        <p:spPr>
          <a:xfrm>
            <a:off x="131131" y="6727814"/>
            <a:ext cx="1162138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85B1E8B-7677-48C3-BADB-86D02D224821}"/>
              </a:ext>
            </a:extLst>
          </p:cNvPr>
          <p:cNvCxnSpPr>
            <a:cxnSpLocks/>
          </p:cNvCxnSpPr>
          <p:nvPr/>
        </p:nvCxnSpPr>
        <p:spPr>
          <a:xfrm flipH="1">
            <a:off x="3346013" y="935665"/>
            <a:ext cx="3246" cy="5792149"/>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FBC5282-71A5-41D0-9319-9937518F7A91}"/>
              </a:ext>
            </a:extLst>
          </p:cNvPr>
          <p:cNvCxnSpPr/>
          <p:nvPr/>
        </p:nvCxnSpPr>
        <p:spPr>
          <a:xfrm>
            <a:off x="141764" y="1736649"/>
            <a:ext cx="1162138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898F47D-904C-4C67-9C07-233D3964C658}"/>
              </a:ext>
            </a:extLst>
          </p:cNvPr>
          <p:cNvCxnSpPr>
            <a:cxnSpLocks/>
          </p:cNvCxnSpPr>
          <p:nvPr/>
        </p:nvCxnSpPr>
        <p:spPr>
          <a:xfrm>
            <a:off x="6134994" y="1020726"/>
            <a:ext cx="41317" cy="57070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B3AAE80-BB8E-4B22-B903-883FD03225F9}"/>
              </a:ext>
            </a:extLst>
          </p:cNvPr>
          <p:cNvCxnSpPr>
            <a:cxnSpLocks/>
          </p:cNvCxnSpPr>
          <p:nvPr/>
        </p:nvCxnSpPr>
        <p:spPr>
          <a:xfrm flipH="1">
            <a:off x="9044783" y="935665"/>
            <a:ext cx="2" cy="5792149"/>
          </a:xfrm>
          <a:prstGeom prst="line">
            <a:avLst/>
          </a:prstGeom>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0418DD61-76F7-4598-B172-6E345BC7E8E9}"/>
              </a:ext>
            </a:extLst>
          </p:cNvPr>
          <p:cNvSpPr txBox="1"/>
          <p:nvPr/>
        </p:nvSpPr>
        <p:spPr>
          <a:xfrm>
            <a:off x="25571" y="1043024"/>
            <a:ext cx="1923038" cy="738664"/>
          </a:xfrm>
          <a:prstGeom prst="rect">
            <a:avLst/>
          </a:prstGeom>
          <a:noFill/>
        </p:spPr>
        <p:txBody>
          <a:bodyPr wrap="square" rtlCol="0">
            <a:spAutoFit/>
          </a:bodyPr>
          <a:lstStyle/>
          <a:p>
            <a:pPr algn="ctr"/>
            <a:r>
              <a:rPr lang="en-GB" sz="1400" dirty="0">
                <a:effectLst>
                  <a:outerShdw blurRad="38100" dist="38100" dir="2700000" algn="tl">
                    <a:srgbClr val="000000">
                      <a:alpha val="43137"/>
                    </a:srgbClr>
                  </a:outerShdw>
                </a:effectLst>
                <a:latin typeface="Tw Cen MT" panose="020B0602020104020603" pitchFamily="34" charset="0"/>
              </a:rPr>
              <a:t>FOUNDATIONAL</a:t>
            </a:r>
          </a:p>
          <a:p>
            <a:pPr algn="ctr"/>
            <a:r>
              <a:rPr lang="en-GB" sz="1400" dirty="0">
                <a:effectLst>
                  <a:outerShdw blurRad="38100" dist="38100" dir="2700000" algn="tl">
                    <a:srgbClr val="000000">
                      <a:alpha val="43137"/>
                    </a:srgbClr>
                  </a:outerShdw>
                </a:effectLst>
                <a:latin typeface="Tw Cen MT" panose="020B0602020104020603" pitchFamily="34" charset="0"/>
              </a:rPr>
              <a:t>ECONOMIC PHILOSOPHY</a:t>
            </a:r>
          </a:p>
        </p:txBody>
      </p:sp>
      <p:sp>
        <p:nvSpPr>
          <p:cNvPr id="26" name="TextBox 25">
            <a:extLst>
              <a:ext uri="{FF2B5EF4-FFF2-40B4-BE49-F238E27FC236}">
                <a16:creationId xmlns:a16="http://schemas.microsoft.com/office/drawing/2014/main" id="{E080E36F-F022-432B-BBB0-496E86037CDF}"/>
              </a:ext>
            </a:extLst>
          </p:cNvPr>
          <p:cNvSpPr txBox="1"/>
          <p:nvPr/>
        </p:nvSpPr>
        <p:spPr>
          <a:xfrm>
            <a:off x="3403342" y="1119969"/>
            <a:ext cx="2731652" cy="584775"/>
          </a:xfrm>
          <a:prstGeom prst="rect">
            <a:avLst/>
          </a:prstGeom>
          <a:noFill/>
        </p:spPr>
        <p:txBody>
          <a:bodyPr wrap="square" rtlCol="0">
            <a:spAutoFit/>
          </a:bodyPr>
          <a:lstStyle/>
          <a:p>
            <a:pPr algn="ctr"/>
            <a:r>
              <a:rPr lang="en-GB" sz="1600" dirty="0">
                <a:effectLst>
                  <a:outerShdw blurRad="38100" dist="38100" dir="2700000" algn="tl">
                    <a:srgbClr val="000000">
                      <a:alpha val="43137"/>
                    </a:srgbClr>
                  </a:outerShdw>
                </a:effectLst>
                <a:latin typeface="Tw Cen MT" panose="020B0602020104020603" pitchFamily="34" charset="0"/>
              </a:rPr>
              <a:t>1996 – 1999 (PRE-DEMOCRATIC AREA REFORMS)</a:t>
            </a:r>
          </a:p>
        </p:txBody>
      </p:sp>
      <p:sp>
        <p:nvSpPr>
          <p:cNvPr id="27" name="TextBox 26">
            <a:extLst>
              <a:ext uri="{FF2B5EF4-FFF2-40B4-BE49-F238E27FC236}">
                <a16:creationId xmlns:a16="http://schemas.microsoft.com/office/drawing/2014/main" id="{4E0500E9-39E9-443D-801A-7C619492D807}"/>
              </a:ext>
            </a:extLst>
          </p:cNvPr>
          <p:cNvSpPr txBox="1"/>
          <p:nvPr/>
        </p:nvSpPr>
        <p:spPr>
          <a:xfrm>
            <a:off x="6216972" y="1119969"/>
            <a:ext cx="2731652" cy="584775"/>
          </a:xfrm>
          <a:prstGeom prst="rect">
            <a:avLst/>
          </a:prstGeom>
          <a:noFill/>
        </p:spPr>
        <p:txBody>
          <a:bodyPr wrap="square" rtlCol="0">
            <a:spAutoFit/>
          </a:bodyPr>
          <a:lstStyle/>
          <a:p>
            <a:pPr algn="ctr"/>
            <a:r>
              <a:rPr lang="en-GB" sz="1600" dirty="0">
                <a:effectLst>
                  <a:outerShdw blurRad="38100" dist="38100" dir="2700000" algn="tl">
                    <a:srgbClr val="000000">
                      <a:alpha val="43137"/>
                    </a:srgbClr>
                  </a:outerShdw>
                </a:effectLst>
                <a:latin typeface="Tw Cen MT" panose="020B0602020104020603" pitchFamily="34" charset="0"/>
              </a:rPr>
              <a:t>1999 – 2007 (PRE-VISION2020:20 REFORMS)</a:t>
            </a:r>
          </a:p>
        </p:txBody>
      </p:sp>
      <p:sp>
        <p:nvSpPr>
          <p:cNvPr id="28" name="TextBox 27">
            <a:extLst>
              <a:ext uri="{FF2B5EF4-FFF2-40B4-BE49-F238E27FC236}">
                <a16:creationId xmlns:a16="http://schemas.microsoft.com/office/drawing/2014/main" id="{7A7D97B4-F782-4E91-B3E3-A4D3D63B91A8}"/>
              </a:ext>
            </a:extLst>
          </p:cNvPr>
          <p:cNvSpPr txBox="1"/>
          <p:nvPr/>
        </p:nvSpPr>
        <p:spPr>
          <a:xfrm>
            <a:off x="9044785" y="1107557"/>
            <a:ext cx="3075158" cy="584775"/>
          </a:xfrm>
          <a:prstGeom prst="rect">
            <a:avLst/>
          </a:prstGeom>
          <a:noFill/>
        </p:spPr>
        <p:txBody>
          <a:bodyPr wrap="square" rtlCol="0">
            <a:spAutoFit/>
          </a:bodyPr>
          <a:lstStyle/>
          <a:p>
            <a:pPr algn="ctr"/>
            <a:r>
              <a:rPr lang="en-GB" sz="1600" dirty="0">
                <a:effectLst>
                  <a:outerShdw blurRad="38100" dist="38100" dir="2700000" algn="tl">
                    <a:srgbClr val="000000">
                      <a:alpha val="43137"/>
                    </a:srgbClr>
                  </a:outerShdw>
                </a:effectLst>
                <a:latin typeface="Tw Cen MT" panose="020B0602020104020603" pitchFamily="34" charset="0"/>
              </a:rPr>
              <a:t>2007 – 2022 </a:t>
            </a:r>
          </a:p>
          <a:p>
            <a:pPr algn="ctr"/>
            <a:r>
              <a:rPr lang="en-GB" sz="1600" dirty="0">
                <a:effectLst>
                  <a:outerShdw blurRad="38100" dist="38100" dir="2700000" algn="tl">
                    <a:srgbClr val="000000">
                      <a:alpha val="43137"/>
                    </a:srgbClr>
                  </a:outerShdw>
                </a:effectLst>
                <a:latin typeface="Tw Cen MT" panose="020B0602020104020603" pitchFamily="34" charset="0"/>
              </a:rPr>
              <a:t>(FROM 2020 TO ERGP REFORMS)</a:t>
            </a:r>
          </a:p>
        </p:txBody>
      </p:sp>
      <p:cxnSp>
        <p:nvCxnSpPr>
          <p:cNvPr id="32" name="Straight Connector 31">
            <a:extLst>
              <a:ext uri="{FF2B5EF4-FFF2-40B4-BE49-F238E27FC236}">
                <a16:creationId xmlns:a16="http://schemas.microsoft.com/office/drawing/2014/main" id="{2A59372D-7CA4-4B6D-8418-6A2E51D5EB15}"/>
              </a:ext>
            </a:extLst>
          </p:cNvPr>
          <p:cNvCxnSpPr>
            <a:cxnSpLocks/>
          </p:cNvCxnSpPr>
          <p:nvPr/>
        </p:nvCxnSpPr>
        <p:spPr>
          <a:xfrm>
            <a:off x="74428" y="935665"/>
            <a:ext cx="11773786" cy="14167"/>
          </a:xfrm>
          <a:prstGeom prst="line">
            <a:avLst/>
          </a:prstGeom>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E5504E99-6EBA-4122-A8D0-27FCF8E7129A}"/>
              </a:ext>
            </a:extLst>
          </p:cNvPr>
          <p:cNvSpPr/>
          <p:nvPr/>
        </p:nvSpPr>
        <p:spPr>
          <a:xfrm>
            <a:off x="3362025" y="666286"/>
            <a:ext cx="2785730" cy="448441"/>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effectLst>
                  <a:outerShdw blurRad="38100" dist="38100" dir="2700000" algn="tl">
                    <a:srgbClr val="000000">
                      <a:alpha val="43137"/>
                    </a:srgbClr>
                  </a:outerShdw>
                </a:effectLst>
                <a:latin typeface="Tw Cen MT" panose="020B0602020104020603" pitchFamily="34" charset="0"/>
              </a:rPr>
              <a:t>INFANCY PHASE</a:t>
            </a:r>
          </a:p>
          <a:p>
            <a:pPr algn="ctr"/>
            <a:r>
              <a:rPr lang="en-GB" sz="1200" dirty="0">
                <a:effectLst>
                  <a:outerShdw blurRad="38100" dist="38100" dir="2700000" algn="tl">
                    <a:srgbClr val="000000">
                      <a:alpha val="43137"/>
                    </a:srgbClr>
                  </a:outerShdw>
                </a:effectLst>
                <a:latin typeface="Tw Cen MT" panose="020B0602020104020603" pitchFamily="34" charset="0"/>
              </a:rPr>
              <a:t>(CLOSED ECONOMY)</a:t>
            </a:r>
          </a:p>
        </p:txBody>
      </p:sp>
      <p:sp>
        <p:nvSpPr>
          <p:cNvPr id="35" name="Rectangle 34">
            <a:extLst>
              <a:ext uri="{FF2B5EF4-FFF2-40B4-BE49-F238E27FC236}">
                <a16:creationId xmlns:a16="http://schemas.microsoft.com/office/drawing/2014/main" id="{DD96E632-DA84-412C-AF40-6E220CE9072D}"/>
              </a:ext>
            </a:extLst>
          </p:cNvPr>
          <p:cNvSpPr/>
          <p:nvPr/>
        </p:nvSpPr>
        <p:spPr>
          <a:xfrm>
            <a:off x="6138532" y="669820"/>
            <a:ext cx="2906251" cy="448441"/>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effectLst>
                  <a:outerShdw blurRad="38100" dist="38100" dir="2700000" algn="tl">
                    <a:srgbClr val="000000">
                      <a:alpha val="43137"/>
                    </a:srgbClr>
                  </a:outerShdw>
                </a:effectLst>
                <a:latin typeface="Tw Cen MT" panose="020B0602020104020603" pitchFamily="34" charset="0"/>
              </a:rPr>
              <a:t>EARLY STAGE PHASE</a:t>
            </a:r>
          </a:p>
        </p:txBody>
      </p:sp>
      <p:sp>
        <p:nvSpPr>
          <p:cNvPr id="36" name="Rectangle 35">
            <a:extLst>
              <a:ext uri="{FF2B5EF4-FFF2-40B4-BE49-F238E27FC236}">
                <a16:creationId xmlns:a16="http://schemas.microsoft.com/office/drawing/2014/main" id="{BBF8F02A-F20D-4CCD-881C-E2E60FE4B2B9}"/>
              </a:ext>
            </a:extLst>
          </p:cNvPr>
          <p:cNvSpPr/>
          <p:nvPr/>
        </p:nvSpPr>
        <p:spPr>
          <a:xfrm>
            <a:off x="9062484" y="666286"/>
            <a:ext cx="3076361" cy="448441"/>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effectLst>
                  <a:outerShdw blurRad="38100" dist="38100" dir="2700000" algn="tl">
                    <a:srgbClr val="000000">
                      <a:alpha val="43137"/>
                    </a:srgbClr>
                  </a:outerShdw>
                </a:effectLst>
                <a:latin typeface="Tw Cen MT" panose="020B0602020104020603" pitchFamily="34" charset="0"/>
              </a:rPr>
              <a:t>TRACTION PHASE </a:t>
            </a:r>
          </a:p>
          <a:p>
            <a:pPr algn="ctr"/>
            <a:r>
              <a:rPr lang="en-GB" sz="1200" dirty="0">
                <a:effectLst>
                  <a:outerShdw blurRad="38100" dist="38100" dir="2700000" algn="tl">
                    <a:srgbClr val="000000">
                      <a:alpha val="43137"/>
                    </a:srgbClr>
                  </a:outerShdw>
                </a:effectLst>
                <a:latin typeface="Tw Cen MT" panose="020B0602020104020603" pitchFamily="34" charset="0"/>
              </a:rPr>
              <a:t>(SEMI-OPEN TO OPEN ECONOMY)</a:t>
            </a:r>
          </a:p>
        </p:txBody>
      </p:sp>
      <p:sp>
        <p:nvSpPr>
          <p:cNvPr id="37" name="Rectangle 36">
            <a:extLst>
              <a:ext uri="{FF2B5EF4-FFF2-40B4-BE49-F238E27FC236}">
                <a16:creationId xmlns:a16="http://schemas.microsoft.com/office/drawing/2014/main" id="{75E30665-B519-4D40-814B-32BEC9960413}"/>
              </a:ext>
            </a:extLst>
          </p:cNvPr>
          <p:cNvSpPr/>
          <p:nvPr/>
        </p:nvSpPr>
        <p:spPr>
          <a:xfrm>
            <a:off x="1966304" y="668999"/>
            <a:ext cx="1406821" cy="448441"/>
          </a:xfrm>
          <a:prstGeom prst="rect">
            <a:avLst/>
          </a:prstGeom>
          <a:solidFill>
            <a:srgbClr val="00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effectLst>
                  <a:outerShdw blurRad="38100" dist="38100" dir="2700000" algn="tl">
                    <a:srgbClr val="000000">
                      <a:alpha val="43137"/>
                    </a:srgbClr>
                  </a:outerShdw>
                </a:effectLst>
                <a:latin typeface="Tw Cen MT" panose="020B0602020104020603" pitchFamily="34" charset="0"/>
              </a:rPr>
              <a:t>CLOSED ECONOMY PHASE</a:t>
            </a:r>
          </a:p>
        </p:txBody>
      </p:sp>
      <p:sp>
        <p:nvSpPr>
          <p:cNvPr id="38" name="TextBox 37">
            <a:extLst>
              <a:ext uri="{FF2B5EF4-FFF2-40B4-BE49-F238E27FC236}">
                <a16:creationId xmlns:a16="http://schemas.microsoft.com/office/drawing/2014/main" id="{9FE066FC-BDF9-4FC4-BFB3-CD54477D9993}"/>
              </a:ext>
            </a:extLst>
          </p:cNvPr>
          <p:cNvSpPr txBox="1"/>
          <p:nvPr/>
        </p:nvSpPr>
        <p:spPr>
          <a:xfrm>
            <a:off x="3357440" y="5920044"/>
            <a:ext cx="2909789" cy="769441"/>
          </a:xfrm>
          <a:prstGeom prst="rect">
            <a:avLst/>
          </a:prstGeom>
          <a:noFill/>
        </p:spPr>
        <p:txBody>
          <a:bodyPr wrap="square" rtlCol="0">
            <a:spAutoFit/>
          </a:bodyPr>
          <a:lstStyle/>
          <a:p>
            <a:r>
              <a:rPr lang="en-GB" sz="1100" dirty="0">
                <a:latin typeface="Tw Cen MT" panose="020B0602020104020603" pitchFamily="34" charset="0"/>
              </a:rPr>
              <a:t>Authoritarian Rule, with support  for Vision 2010. Very little progress was made in democratic values. The NESG contributes to the framework of economic institutions for Post-Military Era </a:t>
            </a:r>
          </a:p>
        </p:txBody>
      </p:sp>
      <p:sp>
        <p:nvSpPr>
          <p:cNvPr id="39" name="TextBox 38">
            <a:extLst>
              <a:ext uri="{FF2B5EF4-FFF2-40B4-BE49-F238E27FC236}">
                <a16:creationId xmlns:a16="http://schemas.microsoft.com/office/drawing/2014/main" id="{E30A9A4F-2806-437D-A40B-C5000447A34F}"/>
              </a:ext>
            </a:extLst>
          </p:cNvPr>
          <p:cNvSpPr txBox="1"/>
          <p:nvPr/>
        </p:nvSpPr>
        <p:spPr>
          <a:xfrm>
            <a:off x="3371853" y="1765115"/>
            <a:ext cx="2719284" cy="769441"/>
          </a:xfrm>
          <a:prstGeom prst="rect">
            <a:avLst/>
          </a:prstGeom>
          <a:noFill/>
        </p:spPr>
        <p:txBody>
          <a:bodyPr wrap="square" rtlCol="0">
            <a:spAutoFit/>
          </a:bodyPr>
          <a:lstStyle/>
          <a:p>
            <a:pPr algn="just"/>
            <a:r>
              <a:rPr lang="en-GB" sz="1100" i="1" dirty="0">
                <a:latin typeface="Tw Cen MT" panose="020B0602020104020603" pitchFamily="34" charset="0"/>
              </a:rPr>
              <a:t>The NESG facilitates the convening of critical industry and government working group meetings that translated into the Vision 2010 Economic Agenda</a:t>
            </a:r>
          </a:p>
        </p:txBody>
      </p:sp>
      <p:sp>
        <p:nvSpPr>
          <p:cNvPr id="40" name="TextBox 39">
            <a:extLst>
              <a:ext uri="{FF2B5EF4-FFF2-40B4-BE49-F238E27FC236}">
                <a16:creationId xmlns:a16="http://schemas.microsoft.com/office/drawing/2014/main" id="{34806A87-C197-44BA-83FA-CE099B7B5D2A}"/>
              </a:ext>
            </a:extLst>
          </p:cNvPr>
          <p:cNvSpPr txBox="1"/>
          <p:nvPr/>
        </p:nvSpPr>
        <p:spPr>
          <a:xfrm>
            <a:off x="6160206" y="1713896"/>
            <a:ext cx="2866881" cy="938719"/>
          </a:xfrm>
          <a:prstGeom prst="rect">
            <a:avLst/>
          </a:prstGeom>
          <a:noFill/>
        </p:spPr>
        <p:txBody>
          <a:bodyPr wrap="square" rtlCol="0">
            <a:spAutoFit/>
          </a:bodyPr>
          <a:lstStyle/>
          <a:p>
            <a:pPr algn="just"/>
            <a:r>
              <a:rPr lang="en-GB" sz="1100" i="1" dirty="0">
                <a:latin typeface="Tw Cen MT" panose="020B0602020104020603" pitchFamily="34" charset="0"/>
              </a:rPr>
              <a:t>NESG facilitated the stakeholder engagement into National Economic Empowerment Development Strategy (NEEDS) Agenda, with key inputs from the Vision 2010 Agenda and Opening of the Nigerian Economy</a:t>
            </a:r>
          </a:p>
        </p:txBody>
      </p:sp>
      <p:sp>
        <p:nvSpPr>
          <p:cNvPr id="41" name="TextBox 40">
            <a:extLst>
              <a:ext uri="{FF2B5EF4-FFF2-40B4-BE49-F238E27FC236}">
                <a16:creationId xmlns:a16="http://schemas.microsoft.com/office/drawing/2014/main" id="{1590D89F-8320-4708-AEDA-181D8659EE6E}"/>
              </a:ext>
            </a:extLst>
          </p:cNvPr>
          <p:cNvSpPr txBox="1"/>
          <p:nvPr/>
        </p:nvSpPr>
        <p:spPr>
          <a:xfrm>
            <a:off x="9038723" y="1759910"/>
            <a:ext cx="3126329" cy="938719"/>
          </a:xfrm>
          <a:prstGeom prst="rect">
            <a:avLst/>
          </a:prstGeom>
          <a:noFill/>
        </p:spPr>
        <p:txBody>
          <a:bodyPr wrap="square" rtlCol="0">
            <a:spAutoFit/>
          </a:bodyPr>
          <a:lstStyle/>
          <a:p>
            <a:pPr algn="just"/>
            <a:r>
              <a:rPr lang="en-GB" sz="1100" i="1" dirty="0">
                <a:latin typeface="Tw Cen MT" panose="020B0602020104020603" pitchFamily="34" charset="0"/>
              </a:rPr>
              <a:t>Strategic transition of the Nigerian Economy from Macro-level to </a:t>
            </a:r>
            <a:r>
              <a:rPr lang="en-GB" sz="1100" i="1" dirty="0" err="1">
                <a:latin typeface="Tw Cen MT" panose="020B0602020104020603" pitchFamily="34" charset="0"/>
              </a:rPr>
              <a:t>Meso</a:t>
            </a:r>
            <a:r>
              <a:rPr lang="en-GB" sz="1100" i="1" dirty="0">
                <a:latin typeface="Tw Cen MT" panose="020B0602020104020603" pitchFamily="34" charset="0"/>
              </a:rPr>
              <a:t>-level/Industry, Sector Plans that formed the Vision 2020:20, Advocates for Economic Recovery Plan in 2016 and NESG expands the Jobs Agenda and Inclusive Growth</a:t>
            </a:r>
          </a:p>
        </p:txBody>
      </p:sp>
      <p:sp>
        <p:nvSpPr>
          <p:cNvPr id="33" name="TextBox 32">
            <a:extLst>
              <a:ext uri="{FF2B5EF4-FFF2-40B4-BE49-F238E27FC236}">
                <a16:creationId xmlns:a16="http://schemas.microsoft.com/office/drawing/2014/main" id="{E30A9A4F-2806-437D-A40B-C5000447A34F}"/>
              </a:ext>
            </a:extLst>
          </p:cNvPr>
          <p:cNvSpPr txBox="1"/>
          <p:nvPr/>
        </p:nvSpPr>
        <p:spPr>
          <a:xfrm>
            <a:off x="3421701" y="2669548"/>
            <a:ext cx="2719284" cy="769441"/>
          </a:xfrm>
          <a:prstGeom prst="rect">
            <a:avLst/>
          </a:prstGeom>
          <a:noFill/>
        </p:spPr>
        <p:txBody>
          <a:bodyPr wrap="square" rtlCol="0">
            <a:spAutoFit/>
          </a:bodyPr>
          <a:lstStyle/>
          <a:p>
            <a:pPr algn="just"/>
            <a:r>
              <a:rPr lang="en-GB" sz="1100" i="1" dirty="0">
                <a:latin typeface="Tw Cen MT" panose="020B0602020104020603" pitchFamily="34" charset="0"/>
              </a:rPr>
              <a:t>The Nigerian Economic Summits set National Agenda for Structural Fiscal and Monetary Policy Reforms, Privatisation and Commercialisation Agenda</a:t>
            </a:r>
          </a:p>
        </p:txBody>
      </p:sp>
      <p:sp>
        <p:nvSpPr>
          <p:cNvPr id="42" name="TextBox 41">
            <a:extLst>
              <a:ext uri="{FF2B5EF4-FFF2-40B4-BE49-F238E27FC236}">
                <a16:creationId xmlns:a16="http://schemas.microsoft.com/office/drawing/2014/main" id="{E30A9A4F-2806-437D-A40B-C5000447A34F}"/>
              </a:ext>
            </a:extLst>
          </p:cNvPr>
          <p:cNvSpPr txBox="1"/>
          <p:nvPr/>
        </p:nvSpPr>
        <p:spPr>
          <a:xfrm>
            <a:off x="3348186" y="3368879"/>
            <a:ext cx="2791372" cy="769441"/>
          </a:xfrm>
          <a:prstGeom prst="rect">
            <a:avLst/>
          </a:prstGeom>
          <a:noFill/>
        </p:spPr>
        <p:txBody>
          <a:bodyPr wrap="square" rtlCol="0">
            <a:spAutoFit/>
          </a:bodyPr>
          <a:lstStyle/>
          <a:p>
            <a:pPr algn="just"/>
            <a:r>
              <a:rPr lang="en-GB" sz="1100" i="1" dirty="0">
                <a:latin typeface="Tw Cen MT" panose="020B0602020104020603" pitchFamily="34" charset="0"/>
              </a:rPr>
              <a:t>The Nigerian Economic Summits expands the civic space, social trust mechanisms and principles for public-private dialogue and private sector led reform. </a:t>
            </a:r>
          </a:p>
        </p:txBody>
      </p:sp>
      <p:sp>
        <p:nvSpPr>
          <p:cNvPr id="43" name="TextBox 42">
            <a:extLst>
              <a:ext uri="{FF2B5EF4-FFF2-40B4-BE49-F238E27FC236}">
                <a16:creationId xmlns:a16="http://schemas.microsoft.com/office/drawing/2014/main" id="{E30A9A4F-2806-437D-A40B-C5000447A34F}"/>
              </a:ext>
            </a:extLst>
          </p:cNvPr>
          <p:cNvSpPr txBox="1"/>
          <p:nvPr/>
        </p:nvSpPr>
        <p:spPr>
          <a:xfrm>
            <a:off x="3346441" y="4292144"/>
            <a:ext cx="2791372" cy="769441"/>
          </a:xfrm>
          <a:prstGeom prst="rect">
            <a:avLst/>
          </a:prstGeom>
          <a:noFill/>
        </p:spPr>
        <p:txBody>
          <a:bodyPr wrap="square" rtlCol="0">
            <a:spAutoFit/>
          </a:bodyPr>
          <a:lstStyle/>
          <a:p>
            <a:pPr algn="just"/>
            <a:r>
              <a:rPr lang="en-GB" sz="1100" i="1" dirty="0">
                <a:latin typeface="Tw Cen MT" panose="020B0602020104020603" pitchFamily="34" charset="0"/>
              </a:rPr>
              <a:t>NESG makes early progress with acceptance of Evidence-Based Policy Analysis as the foundation for setting the Economic Agenda and Transparency on Macroeconomic Scorecard</a:t>
            </a:r>
          </a:p>
        </p:txBody>
      </p:sp>
      <p:sp>
        <p:nvSpPr>
          <p:cNvPr id="44" name="TextBox 43">
            <a:extLst>
              <a:ext uri="{FF2B5EF4-FFF2-40B4-BE49-F238E27FC236}">
                <a16:creationId xmlns:a16="http://schemas.microsoft.com/office/drawing/2014/main" id="{E30A9A4F-2806-437D-A40B-C5000447A34F}"/>
              </a:ext>
            </a:extLst>
          </p:cNvPr>
          <p:cNvSpPr txBox="1"/>
          <p:nvPr/>
        </p:nvSpPr>
        <p:spPr>
          <a:xfrm>
            <a:off x="3346013" y="5207561"/>
            <a:ext cx="2791372" cy="769441"/>
          </a:xfrm>
          <a:prstGeom prst="rect">
            <a:avLst/>
          </a:prstGeom>
          <a:noFill/>
        </p:spPr>
        <p:txBody>
          <a:bodyPr wrap="square" rtlCol="0">
            <a:spAutoFit/>
          </a:bodyPr>
          <a:lstStyle/>
          <a:p>
            <a:pPr algn="just"/>
            <a:r>
              <a:rPr lang="en-GB" sz="1100" i="1" dirty="0">
                <a:latin typeface="Tw Cen MT" panose="020B0602020104020603" pitchFamily="34" charset="0"/>
              </a:rPr>
              <a:t>Generally Civil trust in the Rule of Law. Under </a:t>
            </a:r>
            <a:r>
              <a:rPr lang="en-GB" sz="1100" i="1" dirty="0" err="1">
                <a:latin typeface="Tw Cen MT" panose="020B0602020104020603" pitchFamily="34" charset="0"/>
              </a:rPr>
              <a:t>Abdulsalam</a:t>
            </a:r>
            <a:r>
              <a:rPr lang="en-GB" sz="1100" i="1" dirty="0">
                <a:latin typeface="Tw Cen MT" panose="020B0602020104020603" pitchFamily="34" charset="0"/>
              </a:rPr>
              <a:t> </a:t>
            </a:r>
            <a:r>
              <a:rPr lang="en-GB" sz="1100" i="1" dirty="0" err="1">
                <a:latin typeface="Tw Cen MT" panose="020B0602020104020603" pitchFamily="34" charset="0"/>
              </a:rPr>
              <a:t>Abubakar</a:t>
            </a:r>
            <a:r>
              <a:rPr lang="en-GB" sz="1100" i="1" dirty="0">
                <a:latin typeface="Tw Cen MT" panose="020B0602020104020603" pitchFamily="34" charset="0"/>
              </a:rPr>
              <a:t> Legal Framework set for Democratisation, Privatisation, </a:t>
            </a:r>
            <a:r>
              <a:rPr lang="en-GB" sz="1100" i="1" dirty="0" err="1">
                <a:latin typeface="Tw Cen MT" panose="020B0602020104020603" pitchFamily="34" charset="0"/>
              </a:rPr>
              <a:t>Infrastructurisation</a:t>
            </a:r>
            <a:r>
              <a:rPr lang="en-GB" sz="1100" i="1" dirty="0">
                <a:latin typeface="Tw Cen MT" panose="020B0602020104020603" pitchFamily="34" charset="0"/>
              </a:rPr>
              <a:t> and Industrialisation </a:t>
            </a:r>
          </a:p>
        </p:txBody>
      </p:sp>
      <p:sp>
        <p:nvSpPr>
          <p:cNvPr id="45" name="TextBox 44">
            <a:extLst>
              <a:ext uri="{FF2B5EF4-FFF2-40B4-BE49-F238E27FC236}">
                <a16:creationId xmlns:a16="http://schemas.microsoft.com/office/drawing/2014/main" id="{E30A9A4F-2806-437D-A40B-C5000447A34F}"/>
              </a:ext>
            </a:extLst>
          </p:cNvPr>
          <p:cNvSpPr txBox="1"/>
          <p:nvPr/>
        </p:nvSpPr>
        <p:spPr>
          <a:xfrm>
            <a:off x="9014925" y="5211438"/>
            <a:ext cx="2791372" cy="769441"/>
          </a:xfrm>
          <a:prstGeom prst="rect">
            <a:avLst/>
          </a:prstGeom>
          <a:noFill/>
        </p:spPr>
        <p:txBody>
          <a:bodyPr wrap="square" rtlCol="0">
            <a:spAutoFit/>
          </a:bodyPr>
          <a:lstStyle/>
          <a:p>
            <a:pPr algn="just"/>
            <a:r>
              <a:rPr lang="en-GB" sz="1100" i="1" dirty="0">
                <a:latin typeface="Tw Cen MT" panose="020B0602020104020603" pitchFamily="34" charset="0"/>
              </a:rPr>
              <a:t>The Establishment of the National Assembly Enabling Business Roundtable commences the most comprehensive review of Economic Legislation Advocacy in Nigeria History</a:t>
            </a:r>
          </a:p>
        </p:txBody>
      </p:sp>
      <p:sp>
        <p:nvSpPr>
          <p:cNvPr id="46" name="TextBox 45">
            <a:extLst>
              <a:ext uri="{FF2B5EF4-FFF2-40B4-BE49-F238E27FC236}">
                <a16:creationId xmlns:a16="http://schemas.microsoft.com/office/drawing/2014/main" id="{E30A9A4F-2806-437D-A40B-C5000447A34F}"/>
              </a:ext>
            </a:extLst>
          </p:cNvPr>
          <p:cNvSpPr txBox="1"/>
          <p:nvPr/>
        </p:nvSpPr>
        <p:spPr>
          <a:xfrm>
            <a:off x="6228470" y="5217980"/>
            <a:ext cx="2791372" cy="769441"/>
          </a:xfrm>
          <a:prstGeom prst="rect">
            <a:avLst/>
          </a:prstGeom>
          <a:noFill/>
        </p:spPr>
        <p:txBody>
          <a:bodyPr wrap="square" rtlCol="0">
            <a:spAutoFit/>
          </a:bodyPr>
          <a:lstStyle/>
          <a:p>
            <a:pPr algn="just"/>
            <a:r>
              <a:rPr lang="en-GB" sz="1100" i="1" dirty="0">
                <a:latin typeface="Tw Cen MT" panose="020B0602020104020603" pitchFamily="34" charset="0"/>
              </a:rPr>
              <a:t>The Nigerian Economic Summits drive Reform Legislations in key reforming Sectors: Pensions, Power Sector, Information Communications Technology and Transportation</a:t>
            </a:r>
          </a:p>
        </p:txBody>
      </p:sp>
      <p:sp>
        <p:nvSpPr>
          <p:cNvPr id="47" name="TextBox 46">
            <a:extLst>
              <a:ext uri="{FF2B5EF4-FFF2-40B4-BE49-F238E27FC236}">
                <a16:creationId xmlns:a16="http://schemas.microsoft.com/office/drawing/2014/main" id="{E30A9A4F-2806-437D-A40B-C5000447A34F}"/>
              </a:ext>
            </a:extLst>
          </p:cNvPr>
          <p:cNvSpPr txBox="1"/>
          <p:nvPr/>
        </p:nvSpPr>
        <p:spPr>
          <a:xfrm>
            <a:off x="6176311" y="2647605"/>
            <a:ext cx="2791372" cy="769441"/>
          </a:xfrm>
          <a:prstGeom prst="rect">
            <a:avLst/>
          </a:prstGeom>
          <a:noFill/>
        </p:spPr>
        <p:txBody>
          <a:bodyPr wrap="square" rtlCol="0">
            <a:spAutoFit/>
          </a:bodyPr>
          <a:lstStyle/>
          <a:p>
            <a:pPr algn="just"/>
            <a:r>
              <a:rPr lang="en-GB" sz="1100" i="1" dirty="0">
                <a:latin typeface="Tw Cen MT" panose="020B0602020104020603" pitchFamily="34" charset="0"/>
              </a:rPr>
              <a:t>The Nigerian Economic Summits facilitates Greater Investment Promotion of target Sectors and Policies for Expansive Growth through Privatisation and Commercialisation Phase 1</a:t>
            </a:r>
          </a:p>
        </p:txBody>
      </p:sp>
      <p:sp>
        <p:nvSpPr>
          <p:cNvPr id="48" name="TextBox 47">
            <a:extLst>
              <a:ext uri="{FF2B5EF4-FFF2-40B4-BE49-F238E27FC236}">
                <a16:creationId xmlns:a16="http://schemas.microsoft.com/office/drawing/2014/main" id="{E30A9A4F-2806-437D-A40B-C5000447A34F}"/>
              </a:ext>
            </a:extLst>
          </p:cNvPr>
          <p:cNvSpPr txBox="1"/>
          <p:nvPr/>
        </p:nvSpPr>
        <p:spPr>
          <a:xfrm>
            <a:off x="6134989" y="3390273"/>
            <a:ext cx="2857676" cy="938719"/>
          </a:xfrm>
          <a:prstGeom prst="rect">
            <a:avLst/>
          </a:prstGeom>
          <a:noFill/>
        </p:spPr>
        <p:txBody>
          <a:bodyPr wrap="square" rtlCol="0">
            <a:spAutoFit/>
          </a:bodyPr>
          <a:lstStyle/>
          <a:p>
            <a:pPr algn="just"/>
            <a:r>
              <a:rPr lang="en-GB" sz="1100" i="1" dirty="0">
                <a:latin typeface="Tw Cen MT" panose="020B0602020104020603" pitchFamily="34" charset="0"/>
              </a:rPr>
              <a:t>The NESG sets the Agenda for National Investment Climate Benchmarking leveraging Country Scenario Practices, Global Competitiveness and Ease of Doing Business Indices</a:t>
            </a:r>
          </a:p>
        </p:txBody>
      </p:sp>
      <p:sp>
        <p:nvSpPr>
          <p:cNvPr id="49" name="TextBox 48">
            <a:extLst>
              <a:ext uri="{FF2B5EF4-FFF2-40B4-BE49-F238E27FC236}">
                <a16:creationId xmlns:a16="http://schemas.microsoft.com/office/drawing/2014/main" id="{E30A9A4F-2806-437D-A40B-C5000447A34F}"/>
              </a:ext>
            </a:extLst>
          </p:cNvPr>
          <p:cNvSpPr txBox="1"/>
          <p:nvPr/>
        </p:nvSpPr>
        <p:spPr>
          <a:xfrm>
            <a:off x="9056842" y="3487581"/>
            <a:ext cx="2791372" cy="769441"/>
          </a:xfrm>
          <a:prstGeom prst="rect">
            <a:avLst/>
          </a:prstGeom>
          <a:noFill/>
        </p:spPr>
        <p:txBody>
          <a:bodyPr wrap="square" rtlCol="0">
            <a:spAutoFit/>
          </a:bodyPr>
          <a:lstStyle/>
          <a:p>
            <a:pPr algn="just"/>
            <a:r>
              <a:rPr lang="en-GB" sz="1100" i="1" dirty="0">
                <a:latin typeface="Tw Cen MT" panose="020B0602020104020603" pitchFamily="34" charset="0"/>
              </a:rPr>
              <a:t>The Nigerian Economic Summits pivot from Country Scenario Practice studies to engagement of key Committees (Investment Climate) to supporting the PEBEC era </a:t>
            </a:r>
          </a:p>
        </p:txBody>
      </p:sp>
      <p:sp>
        <p:nvSpPr>
          <p:cNvPr id="50" name="TextBox 49">
            <a:extLst>
              <a:ext uri="{FF2B5EF4-FFF2-40B4-BE49-F238E27FC236}">
                <a16:creationId xmlns:a16="http://schemas.microsoft.com/office/drawing/2014/main" id="{E30A9A4F-2806-437D-A40B-C5000447A34F}"/>
              </a:ext>
            </a:extLst>
          </p:cNvPr>
          <p:cNvSpPr txBox="1"/>
          <p:nvPr/>
        </p:nvSpPr>
        <p:spPr>
          <a:xfrm>
            <a:off x="6164788" y="4291206"/>
            <a:ext cx="2907171" cy="769441"/>
          </a:xfrm>
          <a:prstGeom prst="rect">
            <a:avLst/>
          </a:prstGeom>
          <a:noFill/>
        </p:spPr>
        <p:txBody>
          <a:bodyPr wrap="square" rtlCol="0">
            <a:spAutoFit/>
          </a:bodyPr>
          <a:lstStyle/>
          <a:p>
            <a:pPr algn="just"/>
            <a:r>
              <a:rPr lang="en-GB" sz="1100" i="1" dirty="0">
                <a:latin typeface="Tw Cen MT" panose="020B0602020104020603" pitchFamily="34" charset="0"/>
              </a:rPr>
              <a:t>The Rise of the NESG Thematic Working Groups in the era of Vision 2020 create Institutional capabilities for post-summit intervener and watchdog functions, creates deeper accountability</a:t>
            </a:r>
          </a:p>
        </p:txBody>
      </p:sp>
      <p:sp>
        <p:nvSpPr>
          <p:cNvPr id="51" name="TextBox 50">
            <a:extLst>
              <a:ext uri="{FF2B5EF4-FFF2-40B4-BE49-F238E27FC236}">
                <a16:creationId xmlns:a16="http://schemas.microsoft.com/office/drawing/2014/main" id="{E30A9A4F-2806-437D-A40B-C5000447A34F}"/>
              </a:ext>
            </a:extLst>
          </p:cNvPr>
          <p:cNvSpPr txBox="1"/>
          <p:nvPr/>
        </p:nvSpPr>
        <p:spPr>
          <a:xfrm>
            <a:off x="9070968" y="4278100"/>
            <a:ext cx="3121031" cy="938719"/>
          </a:xfrm>
          <a:prstGeom prst="rect">
            <a:avLst/>
          </a:prstGeom>
          <a:noFill/>
        </p:spPr>
        <p:txBody>
          <a:bodyPr wrap="square" rtlCol="0">
            <a:spAutoFit/>
          </a:bodyPr>
          <a:lstStyle/>
          <a:p>
            <a:pPr algn="just"/>
            <a:r>
              <a:rPr lang="en-GB" sz="1100" i="1" dirty="0">
                <a:latin typeface="Tw Cen MT" panose="020B0602020104020603" pitchFamily="34" charset="0"/>
              </a:rPr>
              <a:t>The Institutionalisation of the NESG Policy Commissions, deepening the culture of “paying to serve” and adoption of Global Public-Private Dialogue Principles. Deepens Advocacy on Open Governance</a:t>
            </a:r>
          </a:p>
        </p:txBody>
      </p:sp>
      <p:sp>
        <p:nvSpPr>
          <p:cNvPr id="52" name="TextBox 51">
            <a:extLst>
              <a:ext uri="{FF2B5EF4-FFF2-40B4-BE49-F238E27FC236}">
                <a16:creationId xmlns:a16="http://schemas.microsoft.com/office/drawing/2014/main" id="{E30A9A4F-2806-437D-A40B-C5000447A34F}"/>
              </a:ext>
            </a:extLst>
          </p:cNvPr>
          <p:cNvSpPr txBox="1"/>
          <p:nvPr/>
        </p:nvSpPr>
        <p:spPr>
          <a:xfrm>
            <a:off x="8995897" y="2673103"/>
            <a:ext cx="3057263" cy="938719"/>
          </a:xfrm>
          <a:prstGeom prst="rect">
            <a:avLst/>
          </a:prstGeom>
          <a:noFill/>
        </p:spPr>
        <p:txBody>
          <a:bodyPr wrap="square" rtlCol="0">
            <a:spAutoFit/>
          </a:bodyPr>
          <a:lstStyle/>
          <a:p>
            <a:pPr algn="just"/>
            <a:r>
              <a:rPr lang="en-GB" sz="1100" i="1" dirty="0">
                <a:latin typeface="Tw Cen MT" panose="020B0602020104020603" pitchFamily="34" charset="0"/>
              </a:rPr>
              <a:t>The NES highlight Factor Conditions for Investments (Banking, Microfinance, Infrastructure, Transportation, Education, Agriculture). Privatisation and Commercialisation Phase II and III</a:t>
            </a:r>
          </a:p>
          <a:p>
            <a:pPr algn="just"/>
            <a:r>
              <a:rPr lang="en-GB" sz="1100" i="1" dirty="0">
                <a:latin typeface="Tw Cen MT" panose="020B0602020104020603" pitchFamily="34" charset="0"/>
              </a:rPr>
              <a:t> </a:t>
            </a:r>
          </a:p>
        </p:txBody>
      </p:sp>
      <p:sp>
        <p:nvSpPr>
          <p:cNvPr id="53" name="TextBox 52">
            <a:extLst>
              <a:ext uri="{FF2B5EF4-FFF2-40B4-BE49-F238E27FC236}">
                <a16:creationId xmlns:a16="http://schemas.microsoft.com/office/drawing/2014/main" id="{9FE066FC-BDF9-4FC4-BFB3-CD54477D9993}"/>
              </a:ext>
            </a:extLst>
          </p:cNvPr>
          <p:cNvSpPr txBox="1"/>
          <p:nvPr/>
        </p:nvSpPr>
        <p:spPr>
          <a:xfrm>
            <a:off x="6186407" y="6003393"/>
            <a:ext cx="2840680" cy="769441"/>
          </a:xfrm>
          <a:prstGeom prst="rect">
            <a:avLst/>
          </a:prstGeom>
          <a:noFill/>
        </p:spPr>
        <p:txBody>
          <a:bodyPr wrap="square" rtlCol="0">
            <a:spAutoFit/>
          </a:bodyPr>
          <a:lstStyle/>
          <a:p>
            <a:r>
              <a:rPr lang="en-GB" sz="1100" dirty="0">
                <a:latin typeface="Tw Cen MT" panose="020B0602020104020603" pitchFamily="34" charset="0"/>
              </a:rPr>
              <a:t>The NESG expands the civic space and co-creation processes of public-private dialogue for NEEDS and SEEDS and laying foundation for the Vision 2020:20 consultations.</a:t>
            </a:r>
          </a:p>
        </p:txBody>
      </p:sp>
      <p:sp>
        <p:nvSpPr>
          <p:cNvPr id="54" name="TextBox 53">
            <a:extLst>
              <a:ext uri="{FF2B5EF4-FFF2-40B4-BE49-F238E27FC236}">
                <a16:creationId xmlns:a16="http://schemas.microsoft.com/office/drawing/2014/main" id="{9FE066FC-BDF9-4FC4-BFB3-CD54477D9993}"/>
              </a:ext>
            </a:extLst>
          </p:cNvPr>
          <p:cNvSpPr txBox="1"/>
          <p:nvPr/>
        </p:nvSpPr>
        <p:spPr>
          <a:xfrm>
            <a:off x="9104189" y="6021153"/>
            <a:ext cx="2840680" cy="769441"/>
          </a:xfrm>
          <a:prstGeom prst="rect">
            <a:avLst/>
          </a:prstGeom>
          <a:noFill/>
        </p:spPr>
        <p:txBody>
          <a:bodyPr wrap="square" rtlCol="0">
            <a:spAutoFit/>
          </a:bodyPr>
          <a:lstStyle/>
          <a:p>
            <a:r>
              <a:rPr lang="en-GB" sz="1100" dirty="0">
                <a:latin typeface="Tw Cen MT" panose="020B0602020104020603" pitchFamily="34" charset="0"/>
              </a:rPr>
              <a:t>The NESG creates the platform for broad-based dialogues of democratic governance: leadership, peace and security, crisis and humanitarian matters</a:t>
            </a:r>
          </a:p>
        </p:txBody>
      </p:sp>
      <p:cxnSp>
        <p:nvCxnSpPr>
          <p:cNvPr id="55" name="Straight Connector 54">
            <a:extLst>
              <a:ext uri="{FF2B5EF4-FFF2-40B4-BE49-F238E27FC236}">
                <a16:creationId xmlns:a16="http://schemas.microsoft.com/office/drawing/2014/main" id="{285B1E8B-7677-48C3-BADB-86D02D224821}"/>
              </a:ext>
            </a:extLst>
          </p:cNvPr>
          <p:cNvCxnSpPr>
            <a:cxnSpLocks/>
          </p:cNvCxnSpPr>
          <p:nvPr/>
        </p:nvCxnSpPr>
        <p:spPr>
          <a:xfrm flipH="1">
            <a:off x="1971310" y="1088065"/>
            <a:ext cx="14377" cy="5661357"/>
          </a:xfrm>
          <a:prstGeom prst="line">
            <a:avLst/>
          </a:prstGeom>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0418DD61-76F7-4598-B172-6E345BC7E8E9}"/>
              </a:ext>
            </a:extLst>
          </p:cNvPr>
          <p:cNvSpPr txBox="1"/>
          <p:nvPr/>
        </p:nvSpPr>
        <p:spPr>
          <a:xfrm>
            <a:off x="2010628" y="1080068"/>
            <a:ext cx="1368558" cy="584775"/>
          </a:xfrm>
          <a:prstGeom prst="rect">
            <a:avLst/>
          </a:prstGeom>
          <a:noFill/>
        </p:spPr>
        <p:txBody>
          <a:bodyPr wrap="square" rtlCol="0">
            <a:spAutoFit/>
          </a:bodyPr>
          <a:lstStyle/>
          <a:p>
            <a:pPr algn="ctr"/>
            <a:r>
              <a:rPr lang="en-GB" sz="1600" dirty="0">
                <a:effectLst>
                  <a:outerShdw blurRad="38100" dist="38100" dir="2700000" algn="tl">
                    <a:srgbClr val="000000">
                      <a:alpha val="43137"/>
                    </a:srgbClr>
                  </a:outerShdw>
                </a:effectLst>
                <a:latin typeface="Tw Cen MT" panose="020B0602020104020603" pitchFamily="34" charset="0"/>
              </a:rPr>
              <a:t>1985 – 1996 (PRE-NESG)</a:t>
            </a:r>
          </a:p>
        </p:txBody>
      </p:sp>
      <p:sp>
        <p:nvSpPr>
          <p:cNvPr id="57" name="Rectangle 56">
            <a:extLst>
              <a:ext uri="{FF2B5EF4-FFF2-40B4-BE49-F238E27FC236}">
                <a16:creationId xmlns:a16="http://schemas.microsoft.com/office/drawing/2014/main" id="{75E30665-B519-4D40-814B-32BEC9960413}"/>
              </a:ext>
            </a:extLst>
          </p:cNvPr>
          <p:cNvSpPr/>
          <p:nvPr/>
        </p:nvSpPr>
        <p:spPr>
          <a:xfrm>
            <a:off x="88600" y="668999"/>
            <a:ext cx="1879510" cy="448441"/>
          </a:xfrm>
          <a:prstGeom prst="rect">
            <a:avLst/>
          </a:prstGeom>
          <a:solidFill>
            <a:srgbClr val="00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effectLst>
                  <a:outerShdw blurRad="38100" dist="38100" dir="2700000" algn="tl">
                    <a:srgbClr val="000000">
                      <a:alpha val="43137"/>
                    </a:srgbClr>
                  </a:outerShdw>
                </a:effectLst>
                <a:latin typeface="Tw Cen MT" panose="020B0602020104020603" pitchFamily="34" charset="0"/>
              </a:rPr>
              <a:t>ECONOMIC REFORM DYNAMICS</a:t>
            </a:r>
          </a:p>
        </p:txBody>
      </p:sp>
      <p:sp>
        <p:nvSpPr>
          <p:cNvPr id="58" name="TextBox 57">
            <a:extLst>
              <a:ext uri="{FF2B5EF4-FFF2-40B4-BE49-F238E27FC236}">
                <a16:creationId xmlns:a16="http://schemas.microsoft.com/office/drawing/2014/main" id="{E30A9A4F-2806-437D-A40B-C5000447A34F}"/>
              </a:ext>
            </a:extLst>
          </p:cNvPr>
          <p:cNvSpPr txBox="1"/>
          <p:nvPr/>
        </p:nvSpPr>
        <p:spPr>
          <a:xfrm>
            <a:off x="1979047" y="1766768"/>
            <a:ext cx="1340647" cy="938719"/>
          </a:xfrm>
          <a:prstGeom prst="rect">
            <a:avLst/>
          </a:prstGeom>
          <a:noFill/>
        </p:spPr>
        <p:txBody>
          <a:bodyPr wrap="square" rtlCol="0">
            <a:spAutoFit/>
          </a:bodyPr>
          <a:lstStyle/>
          <a:p>
            <a:pPr algn="just"/>
            <a:r>
              <a:rPr lang="en-GB" sz="1100" i="1" dirty="0">
                <a:latin typeface="Tw Cen MT" panose="020B0602020104020603" pitchFamily="34" charset="0"/>
              </a:rPr>
              <a:t>Evolution of Military State Capture/ Structural Adjustment Programme. NES1-3 starts dialogue</a:t>
            </a:r>
          </a:p>
        </p:txBody>
      </p:sp>
      <p:sp>
        <p:nvSpPr>
          <p:cNvPr id="59" name="TextBox 58">
            <a:extLst>
              <a:ext uri="{FF2B5EF4-FFF2-40B4-BE49-F238E27FC236}">
                <a16:creationId xmlns:a16="http://schemas.microsoft.com/office/drawing/2014/main" id="{E30A9A4F-2806-437D-A40B-C5000447A34F}"/>
              </a:ext>
            </a:extLst>
          </p:cNvPr>
          <p:cNvSpPr txBox="1"/>
          <p:nvPr/>
        </p:nvSpPr>
        <p:spPr>
          <a:xfrm>
            <a:off x="1948609" y="2657372"/>
            <a:ext cx="1340647" cy="769441"/>
          </a:xfrm>
          <a:prstGeom prst="rect">
            <a:avLst/>
          </a:prstGeom>
          <a:noFill/>
        </p:spPr>
        <p:txBody>
          <a:bodyPr wrap="square" rtlCol="0">
            <a:spAutoFit/>
          </a:bodyPr>
          <a:lstStyle/>
          <a:p>
            <a:pPr algn="just"/>
            <a:r>
              <a:rPr lang="en-GB" sz="1100" i="1" dirty="0">
                <a:latin typeface="Tw Cen MT" panose="020B0602020104020603" pitchFamily="34" charset="0"/>
              </a:rPr>
              <a:t>IBB Attempts New Economic Foreign Policy Thrust with little success</a:t>
            </a:r>
          </a:p>
        </p:txBody>
      </p:sp>
      <p:sp>
        <p:nvSpPr>
          <p:cNvPr id="60" name="TextBox 59">
            <a:extLst>
              <a:ext uri="{FF2B5EF4-FFF2-40B4-BE49-F238E27FC236}">
                <a16:creationId xmlns:a16="http://schemas.microsoft.com/office/drawing/2014/main" id="{E30A9A4F-2806-437D-A40B-C5000447A34F}"/>
              </a:ext>
            </a:extLst>
          </p:cNvPr>
          <p:cNvSpPr txBox="1"/>
          <p:nvPr/>
        </p:nvSpPr>
        <p:spPr>
          <a:xfrm>
            <a:off x="1962502" y="3411085"/>
            <a:ext cx="1340647" cy="938719"/>
          </a:xfrm>
          <a:prstGeom prst="rect">
            <a:avLst/>
          </a:prstGeom>
          <a:noFill/>
        </p:spPr>
        <p:txBody>
          <a:bodyPr wrap="square" rtlCol="0">
            <a:spAutoFit/>
          </a:bodyPr>
          <a:lstStyle/>
          <a:p>
            <a:pPr algn="just"/>
            <a:r>
              <a:rPr lang="en-GB" sz="1100" i="1" dirty="0">
                <a:latin typeface="Tw Cen MT" panose="020B0602020104020603" pitchFamily="34" charset="0"/>
              </a:rPr>
              <a:t>The Principles of Public-Private Partnerships for Economic Reforms Emerge</a:t>
            </a:r>
          </a:p>
        </p:txBody>
      </p:sp>
      <p:sp>
        <p:nvSpPr>
          <p:cNvPr id="61" name="TextBox 60">
            <a:extLst>
              <a:ext uri="{FF2B5EF4-FFF2-40B4-BE49-F238E27FC236}">
                <a16:creationId xmlns:a16="http://schemas.microsoft.com/office/drawing/2014/main" id="{E30A9A4F-2806-437D-A40B-C5000447A34F}"/>
              </a:ext>
            </a:extLst>
          </p:cNvPr>
          <p:cNvSpPr txBox="1"/>
          <p:nvPr/>
        </p:nvSpPr>
        <p:spPr>
          <a:xfrm>
            <a:off x="1970050" y="4364005"/>
            <a:ext cx="1340647" cy="769441"/>
          </a:xfrm>
          <a:prstGeom prst="rect">
            <a:avLst/>
          </a:prstGeom>
          <a:noFill/>
        </p:spPr>
        <p:txBody>
          <a:bodyPr wrap="square" rtlCol="0">
            <a:spAutoFit/>
          </a:bodyPr>
          <a:lstStyle/>
          <a:p>
            <a:pPr algn="just"/>
            <a:r>
              <a:rPr lang="en-GB" sz="1100" i="1" dirty="0">
                <a:latin typeface="Tw Cen MT" panose="020B0602020104020603" pitchFamily="34" charset="0"/>
              </a:rPr>
              <a:t>The Economic Summit institutionalises Vision and Policy Analytic in National Interest</a:t>
            </a:r>
          </a:p>
        </p:txBody>
      </p:sp>
      <p:sp>
        <p:nvSpPr>
          <p:cNvPr id="62" name="TextBox 61">
            <a:extLst>
              <a:ext uri="{FF2B5EF4-FFF2-40B4-BE49-F238E27FC236}">
                <a16:creationId xmlns:a16="http://schemas.microsoft.com/office/drawing/2014/main" id="{E30A9A4F-2806-437D-A40B-C5000447A34F}"/>
              </a:ext>
            </a:extLst>
          </p:cNvPr>
          <p:cNvSpPr txBox="1"/>
          <p:nvPr/>
        </p:nvSpPr>
        <p:spPr>
          <a:xfrm>
            <a:off x="1970051" y="5231406"/>
            <a:ext cx="1364968" cy="769441"/>
          </a:xfrm>
          <a:prstGeom prst="rect">
            <a:avLst/>
          </a:prstGeom>
          <a:noFill/>
        </p:spPr>
        <p:txBody>
          <a:bodyPr wrap="square" rtlCol="0">
            <a:spAutoFit/>
          </a:bodyPr>
          <a:lstStyle/>
          <a:p>
            <a:pPr algn="just"/>
            <a:r>
              <a:rPr lang="en-GB" sz="1100" i="1" dirty="0" err="1">
                <a:latin typeface="Tw Cen MT" panose="020B0602020104020603" pitchFamily="34" charset="0"/>
              </a:rPr>
              <a:t>Sonekan</a:t>
            </a:r>
            <a:r>
              <a:rPr lang="en-GB" sz="1100" i="1" dirty="0">
                <a:latin typeface="Tw Cen MT" panose="020B0602020104020603" pitchFamily="34" charset="0"/>
              </a:rPr>
              <a:t> reverses Military Draconian Laws/Abacha re-establishes them</a:t>
            </a:r>
          </a:p>
        </p:txBody>
      </p:sp>
      <p:sp>
        <p:nvSpPr>
          <p:cNvPr id="63" name="TextBox 62">
            <a:extLst>
              <a:ext uri="{FF2B5EF4-FFF2-40B4-BE49-F238E27FC236}">
                <a16:creationId xmlns:a16="http://schemas.microsoft.com/office/drawing/2014/main" id="{E30A9A4F-2806-437D-A40B-C5000447A34F}"/>
              </a:ext>
            </a:extLst>
          </p:cNvPr>
          <p:cNvSpPr txBox="1"/>
          <p:nvPr/>
        </p:nvSpPr>
        <p:spPr>
          <a:xfrm>
            <a:off x="1986188" y="5979981"/>
            <a:ext cx="1364968" cy="769441"/>
          </a:xfrm>
          <a:prstGeom prst="rect">
            <a:avLst/>
          </a:prstGeom>
          <a:noFill/>
        </p:spPr>
        <p:txBody>
          <a:bodyPr wrap="square" rtlCol="0">
            <a:spAutoFit/>
          </a:bodyPr>
          <a:lstStyle/>
          <a:p>
            <a:pPr algn="just"/>
            <a:r>
              <a:rPr lang="en-GB" sz="1100" i="1" dirty="0">
                <a:latin typeface="Tw Cen MT" panose="020B0602020104020603" pitchFamily="34" charset="0"/>
              </a:rPr>
              <a:t>June 12 Crisis triggers Economic Shutdown. Nigeria becomes Closed.</a:t>
            </a:r>
          </a:p>
        </p:txBody>
      </p:sp>
    </p:spTree>
    <p:extLst>
      <p:ext uri="{BB962C8B-B14F-4D97-AF65-F5344CB8AC3E}">
        <p14:creationId xmlns:p14="http://schemas.microsoft.com/office/powerpoint/2010/main" val="7771432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1000" t="-3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1C7060-F226-784A-B224-9C878F6C6CDD}"/>
              </a:ext>
            </a:extLst>
          </p:cNvPr>
          <p:cNvSpPr txBox="1"/>
          <p:nvPr/>
        </p:nvSpPr>
        <p:spPr>
          <a:xfrm>
            <a:off x="3943890" y="3640635"/>
            <a:ext cx="7705945" cy="830997"/>
          </a:xfrm>
          <a:prstGeom prst="rect">
            <a:avLst/>
          </a:prstGeom>
          <a:noFill/>
        </p:spPr>
        <p:txBody>
          <a:bodyPr wrap="square" rtlCol="0">
            <a:spAutoFit/>
          </a:bodyPr>
          <a:lstStyle/>
          <a:p>
            <a:r>
              <a:rPr lang="en-US" sz="4800" b="1" dirty="0">
                <a:solidFill>
                  <a:srgbClr val="1D66AA"/>
                </a:solidFill>
                <a:latin typeface="Open Sans Extrabold" panose="020B0606030504020204" pitchFamily="34" charset="0"/>
                <a:ea typeface="Open Sans Extrabold" panose="020B0606030504020204" pitchFamily="34" charset="0"/>
                <a:cs typeface="Open Sans Extrabold" panose="020B0606030504020204" pitchFamily="34" charset="0"/>
              </a:rPr>
              <a:t>Thank You</a:t>
            </a:r>
          </a:p>
        </p:txBody>
      </p:sp>
      <p:pic>
        <p:nvPicPr>
          <p:cNvPr id="3" name="Picture 2">
            <a:extLst>
              <a:ext uri="{FF2B5EF4-FFF2-40B4-BE49-F238E27FC236}">
                <a16:creationId xmlns:a16="http://schemas.microsoft.com/office/drawing/2014/main" id="{97E20C29-0A8C-4BE7-9757-B7E88CEBC4CA}"/>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6176" t="49541" r="18966" b="11824"/>
          <a:stretch/>
        </p:blipFill>
        <p:spPr>
          <a:xfrm>
            <a:off x="4169922" y="1309882"/>
            <a:ext cx="3202260" cy="1907483"/>
          </a:xfrm>
          <a:prstGeom prst="rect">
            <a:avLst/>
          </a:prstGeom>
        </p:spPr>
      </p:pic>
    </p:spTree>
    <p:extLst>
      <p:ext uri="{BB962C8B-B14F-4D97-AF65-F5344CB8AC3E}">
        <p14:creationId xmlns:p14="http://schemas.microsoft.com/office/powerpoint/2010/main" val="4785734"/>
      </p:ext>
    </p:extLst>
  </p:cSld>
  <p:clrMapOvr>
    <a:masterClrMapping/>
  </p:clrMapOvr>
  <mc:AlternateContent xmlns:mc="http://schemas.openxmlformats.org/markup-compatibility/2006" xmlns:p14="http://schemas.microsoft.com/office/powerpoint/2010/main">
    <mc:Choice Requires="p14">
      <p:transition spd="slow" p14:dur="2000" advTm="5417"/>
    </mc:Choice>
    <mc:Fallback xmlns="">
      <p:transition spd="slow" advTm="5417"/>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agonal Stripe 4"/>
          <p:cNvSpPr/>
          <p:nvPr/>
        </p:nvSpPr>
        <p:spPr>
          <a:xfrm rot="2699999">
            <a:off x="9525035" y="3281796"/>
            <a:ext cx="1583473" cy="1583473"/>
          </a:xfrm>
          <a:prstGeom prst="diagStripe">
            <a:avLst>
              <a:gd name="adj" fmla="val 63445"/>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srgbClr val="737572"/>
              </a:solidFill>
              <a:latin typeface="Open Sans Regular" charset="0"/>
            </a:endParaRPr>
          </a:p>
        </p:txBody>
      </p:sp>
      <p:sp>
        <p:nvSpPr>
          <p:cNvPr id="6" name="Diagonal Stripe 5"/>
          <p:cNvSpPr/>
          <p:nvPr/>
        </p:nvSpPr>
        <p:spPr>
          <a:xfrm rot="2699999">
            <a:off x="1108999" y="3281796"/>
            <a:ext cx="1583473" cy="1583473"/>
          </a:xfrm>
          <a:prstGeom prst="diagStripe">
            <a:avLst>
              <a:gd name="adj" fmla="val 6344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srgbClr val="737572"/>
              </a:solidFill>
              <a:latin typeface="Open Sans Regular" charset="0"/>
            </a:endParaRPr>
          </a:p>
        </p:txBody>
      </p:sp>
      <p:sp>
        <p:nvSpPr>
          <p:cNvPr id="7" name="Diagonal Stripe 6"/>
          <p:cNvSpPr/>
          <p:nvPr/>
        </p:nvSpPr>
        <p:spPr>
          <a:xfrm rot="2699999">
            <a:off x="5317017" y="3281796"/>
            <a:ext cx="1583473" cy="1583473"/>
          </a:xfrm>
          <a:prstGeom prst="diagStripe">
            <a:avLst>
              <a:gd name="adj" fmla="val 63445"/>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srgbClr val="737572"/>
              </a:solidFill>
              <a:latin typeface="Open Sans Regular" charset="0"/>
            </a:endParaRPr>
          </a:p>
        </p:txBody>
      </p:sp>
      <p:sp>
        <p:nvSpPr>
          <p:cNvPr id="8" name="Diagonal Stripe 7"/>
          <p:cNvSpPr/>
          <p:nvPr/>
        </p:nvSpPr>
        <p:spPr>
          <a:xfrm rot="13499999">
            <a:off x="3200255" y="2870500"/>
            <a:ext cx="1583473" cy="1583473"/>
          </a:xfrm>
          <a:prstGeom prst="diagStripe">
            <a:avLst>
              <a:gd name="adj" fmla="val 6344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srgbClr val="737572"/>
              </a:solidFill>
              <a:latin typeface="Open Sans Regular" charset="0"/>
            </a:endParaRPr>
          </a:p>
        </p:txBody>
      </p:sp>
      <p:sp>
        <p:nvSpPr>
          <p:cNvPr id="9" name="Diagonal Stripe 8"/>
          <p:cNvSpPr/>
          <p:nvPr/>
        </p:nvSpPr>
        <p:spPr>
          <a:xfrm rot="13499999">
            <a:off x="7408273" y="2870500"/>
            <a:ext cx="1583473" cy="1583473"/>
          </a:xfrm>
          <a:prstGeom prst="diagStripe">
            <a:avLst>
              <a:gd name="adj" fmla="val 6344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srgbClr val="737572"/>
              </a:solidFill>
              <a:latin typeface="Open Sans Regular" charset="0"/>
            </a:endParaRPr>
          </a:p>
        </p:txBody>
      </p:sp>
      <p:cxnSp>
        <p:nvCxnSpPr>
          <p:cNvPr id="12" name="Straight Connector 11"/>
          <p:cNvCxnSpPr/>
          <p:nvPr/>
        </p:nvCxnSpPr>
        <p:spPr>
          <a:xfrm flipV="1">
            <a:off x="6096000" y="2654066"/>
            <a:ext cx="0" cy="873058"/>
          </a:xfrm>
          <a:prstGeom prst="line">
            <a:avLst/>
          </a:prstGeom>
          <a:ln w="28575">
            <a:solidFill>
              <a:schemeClr val="accent3"/>
            </a:solidFill>
            <a:tailEnd type="oval" w="lg" len="lg"/>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0028871" y="3701255"/>
            <a:ext cx="575800" cy="323165"/>
          </a:xfrm>
          <a:prstGeom prst="rect">
            <a:avLst/>
          </a:prstGeom>
          <a:noFill/>
        </p:spPr>
        <p:txBody>
          <a:bodyPr wrap="none" rtlCol="0" anchor="ctr" anchorCtr="0">
            <a:spAutoFit/>
          </a:bodyPr>
          <a:lstStyle/>
          <a:p>
            <a:pPr algn="ctr" defTabSz="914217"/>
            <a:r>
              <a:rPr lang="en-US" sz="1500" b="1" dirty="0">
                <a:solidFill>
                  <a:srgbClr val="FFFFFF"/>
                </a:solidFill>
                <a:latin typeface="Montserrat Bold" charset="0"/>
                <a:ea typeface="Montserrat Bold" charset="0"/>
                <a:cs typeface="Montserrat Bold" charset="0"/>
              </a:rPr>
              <a:t>1999</a:t>
            </a:r>
          </a:p>
        </p:txBody>
      </p:sp>
      <p:sp>
        <p:nvSpPr>
          <p:cNvPr id="14" name="TextBox 13"/>
          <p:cNvSpPr txBox="1"/>
          <p:nvPr/>
        </p:nvSpPr>
        <p:spPr>
          <a:xfrm>
            <a:off x="1620547" y="3701255"/>
            <a:ext cx="575800" cy="323165"/>
          </a:xfrm>
          <a:prstGeom prst="rect">
            <a:avLst/>
          </a:prstGeom>
          <a:noFill/>
        </p:spPr>
        <p:txBody>
          <a:bodyPr wrap="none" rtlCol="0" anchor="ctr" anchorCtr="0">
            <a:spAutoFit/>
          </a:bodyPr>
          <a:lstStyle/>
          <a:p>
            <a:pPr algn="ctr" defTabSz="914217"/>
            <a:r>
              <a:rPr lang="en-US" sz="1500" b="1" dirty="0">
                <a:solidFill>
                  <a:srgbClr val="FFFFFF"/>
                </a:solidFill>
                <a:latin typeface="Montserrat Bold" charset="0"/>
                <a:ea typeface="Montserrat Bold" charset="0"/>
                <a:cs typeface="Montserrat Bold" charset="0"/>
              </a:rPr>
              <a:t>1995</a:t>
            </a:r>
          </a:p>
        </p:txBody>
      </p:sp>
      <p:sp>
        <p:nvSpPr>
          <p:cNvPr id="15" name="TextBox 14"/>
          <p:cNvSpPr txBox="1"/>
          <p:nvPr/>
        </p:nvSpPr>
        <p:spPr>
          <a:xfrm>
            <a:off x="3732537" y="3701255"/>
            <a:ext cx="575800" cy="323165"/>
          </a:xfrm>
          <a:prstGeom prst="rect">
            <a:avLst/>
          </a:prstGeom>
          <a:noFill/>
        </p:spPr>
        <p:txBody>
          <a:bodyPr wrap="none" rtlCol="0" anchor="ctr" anchorCtr="0">
            <a:spAutoFit/>
          </a:bodyPr>
          <a:lstStyle/>
          <a:p>
            <a:pPr algn="ctr" defTabSz="914217"/>
            <a:r>
              <a:rPr lang="en-US" sz="1500" b="1" dirty="0">
                <a:solidFill>
                  <a:srgbClr val="FFFFFF"/>
                </a:solidFill>
                <a:latin typeface="Montserrat Bold" charset="0"/>
                <a:ea typeface="Montserrat Bold" charset="0"/>
                <a:cs typeface="Montserrat Bold" charset="0"/>
              </a:rPr>
              <a:t>1996</a:t>
            </a:r>
          </a:p>
        </p:txBody>
      </p:sp>
      <p:sp>
        <p:nvSpPr>
          <p:cNvPr id="16" name="TextBox 15"/>
          <p:cNvSpPr txBox="1"/>
          <p:nvPr/>
        </p:nvSpPr>
        <p:spPr>
          <a:xfrm>
            <a:off x="5821090" y="3701255"/>
            <a:ext cx="575800" cy="323165"/>
          </a:xfrm>
          <a:prstGeom prst="rect">
            <a:avLst/>
          </a:prstGeom>
          <a:noFill/>
        </p:spPr>
        <p:txBody>
          <a:bodyPr wrap="none" rtlCol="0" anchor="ctr" anchorCtr="0">
            <a:spAutoFit/>
          </a:bodyPr>
          <a:lstStyle/>
          <a:p>
            <a:pPr algn="ctr" defTabSz="914217"/>
            <a:r>
              <a:rPr lang="en-US" sz="1500" b="1" dirty="0">
                <a:solidFill>
                  <a:srgbClr val="FFFFFF"/>
                </a:solidFill>
                <a:latin typeface="Montserrat Bold" charset="0"/>
                <a:ea typeface="Montserrat Bold" charset="0"/>
                <a:cs typeface="Montserrat Bold" charset="0"/>
              </a:rPr>
              <a:t>1997</a:t>
            </a:r>
          </a:p>
        </p:txBody>
      </p:sp>
      <p:sp>
        <p:nvSpPr>
          <p:cNvPr id="17" name="TextBox 16"/>
          <p:cNvSpPr txBox="1"/>
          <p:nvPr/>
        </p:nvSpPr>
        <p:spPr>
          <a:xfrm>
            <a:off x="7942165" y="3701255"/>
            <a:ext cx="575800" cy="323165"/>
          </a:xfrm>
          <a:prstGeom prst="rect">
            <a:avLst/>
          </a:prstGeom>
          <a:noFill/>
        </p:spPr>
        <p:txBody>
          <a:bodyPr wrap="none" rtlCol="0" anchor="ctr" anchorCtr="0">
            <a:spAutoFit/>
          </a:bodyPr>
          <a:lstStyle/>
          <a:p>
            <a:pPr algn="ctr" defTabSz="914217"/>
            <a:r>
              <a:rPr lang="en-US" sz="1500" b="1" dirty="0">
                <a:solidFill>
                  <a:srgbClr val="FFFFFF"/>
                </a:solidFill>
                <a:latin typeface="Montserrat Bold" charset="0"/>
                <a:ea typeface="Montserrat Bold" charset="0"/>
                <a:cs typeface="Montserrat Bold" charset="0"/>
              </a:rPr>
              <a:t>1998</a:t>
            </a:r>
          </a:p>
        </p:txBody>
      </p:sp>
      <p:sp>
        <p:nvSpPr>
          <p:cNvPr id="19" name="Subtitle 2"/>
          <p:cNvSpPr txBox="1">
            <a:spLocks/>
          </p:cNvSpPr>
          <p:nvPr/>
        </p:nvSpPr>
        <p:spPr>
          <a:xfrm>
            <a:off x="4596638" y="1664783"/>
            <a:ext cx="2957796" cy="925416"/>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543818">
              <a:lnSpc>
                <a:spcPts val="2150"/>
              </a:lnSpc>
            </a:pPr>
            <a:r>
              <a:rPr lang="en-US" sz="1200" i="1" dirty="0">
                <a:solidFill>
                  <a:srgbClr val="445469"/>
                </a:solidFill>
                <a:latin typeface="Open Sans" panose="020B0606030504020204" pitchFamily="34" charset="0"/>
                <a:ea typeface="Open Sans" panose="020B0606030504020204" pitchFamily="34" charset="0"/>
                <a:cs typeface="Open Sans" panose="020B0606030504020204" pitchFamily="34" charset="0"/>
              </a:rPr>
              <a:t>Proposed strategies for Vision 2010 report and recommended the reduction of cost of doing business</a:t>
            </a:r>
            <a:endParaRPr lang="en-US" sz="1350" i="1" dirty="0">
              <a:solidFill>
                <a:srgbClr val="737572"/>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21" name="Straight Connector 20"/>
          <p:cNvCxnSpPr/>
          <p:nvPr/>
        </p:nvCxnSpPr>
        <p:spPr>
          <a:xfrm flipH="1">
            <a:off x="8208183" y="4267750"/>
            <a:ext cx="1" cy="847410"/>
          </a:xfrm>
          <a:prstGeom prst="line">
            <a:avLst/>
          </a:prstGeom>
          <a:ln w="28575">
            <a:solidFill>
              <a:schemeClr val="accent4"/>
            </a:solidFill>
            <a:tailEnd type="oval" w="lg" len="lg"/>
          </a:ln>
        </p:spPr>
        <p:style>
          <a:lnRef idx="1">
            <a:schemeClr val="accent1"/>
          </a:lnRef>
          <a:fillRef idx="0">
            <a:schemeClr val="accent1"/>
          </a:fillRef>
          <a:effectRef idx="0">
            <a:schemeClr val="accent1"/>
          </a:effectRef>
          <a:fontRef idx="minor">
            <a:schemeClr val="tx1"/>
          </a:fontRef>
        </p:style>
      </p:cxnSp>
      <p:sp>
        <p:nvSpPr>
          <p:cNvPr id="24" name="Subtitle 2"/>
          <p:cNvSpPr txBox="1">
            <a:spLocks/>
          </p:cNvSpPr>
          <p:nvPr/>
        </p:nvSpPr>
        <p:spPr>
          <a:xfrm>
            <a:off x="6988005" y="5190831"/>
            <a:ext cx="2418130" cy="1207544"/>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543818">
              <a:lnSpc>
                <a:spcPts val="2150"/>
              </a:lnSpc>
            </a:pPr>
            <a:r>
              <a:rPr lang="en-US" sz="1200" i="1" dirty="0">
                <a:solidFill>
                  <a:srgbClr val="445469"/>
                </a:solidFill>
                <a:latin typeface="Open Sans" panose="020B0606030504020204" pitchFamily="34" charset="0"/>
                <a:ea typeface="Open Sans" panose="020B0606030504020204" pitchFamily="34" charset="0"/>
                <a:cs typeface="Open Sans" panose="020B0606030504020204" pitchFamily="34" charset="0"/>
              </a:rPr>
              <a:t>led to the design and implementation of short term policies to establish a firm economic foundation </a:t>
            </a:r>
            <a:endParaRPr lang="en-US" sz="1350" i="1" dirty="0">
              <a:solidFill>
                <a:srgbClr val="737572"/>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25" name="Straight Connector 24"/>
          <p:cNvCxnSpPr/>
          <p:nvPr/>
        </p:nvCxnSpPr>
        <p:spPr>
          <a:xfrm flipV="1">
            <a:off x="10316466" y="2654066"/>
            <a:ext cx="0" cy="873058"/>
          </a:xfrm>
          <a:prstGeom prst="line">
            <a:avLst/>
          </a:prstGeom>
          <a:ln w="28575">
            <a:solidFill>
              <a:schemeClr val="accent5"/>
            </a:solidFill>
            <a:tailEnd type="oval" w="lg" len="lg"/>
          </a:ln>
        </p:spPr>
        <p:style>
          <a:lnRef idx="1">
            <a:schemeClr val="accent1"/>
          </a:lnRef>
          <a:fillRef idx="0">
            <a:schemeClr val="accent1"/>
          </a:fillRef>
          <a:effectRef idx="0">
            <a:schemeClr val="accent1"/>
          </a:effectRef>
          <a:fontRef idx="minor">
            <a:schemeClr val="tx1"/>
          </a:fontRef>
        </p:style>
      </p:cxnSp>
      <p:sp>
        <p:nvSpPr>
          <p:cNvPr id="27" name="Subtitle 2"/>
          <p:cNvSpPr txBox="1">
            <a:spLocks/>
          </p:cNvSpPr>
          <p:nvPr/>
        </p:nvSpPr>
        <p:spPr>
          <a:xfrm>
            <a:off x="9018326" y="1612454"/>
            <a:ext cx="2418130" cy="980559"/>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543818"/>
            <a:r>
              <a:rPr lang="en-US" sz="1200" i="1" dirty="0">
                <a:solidFill>
                  <a:srgbClr val="445469"/>
                </a:solidFill>
                <a:latin typeface="Open Sans" panose="020B0606030504020204" pitchFamily="34" charset="0"/>
                <a:ea typeface="Open Sans" panose="020B0606030504020204" pitchFamily="34" charset="0"/>
                <a:cs typeface="Open Sans" panose="020B0606030504020204" pitchFamily="34" charset="0"/>
              </a:rPr>
              <a:t>provided an Economic Action Agenda as a summary of key recommendations of the annual summits from 1993-1999.</a:t>
            </a:r>
          </a:p>
        </p:txBody>
      </p:sp>
      <p:cxnSp>
        <p:nvCxnSpPr>
          <p:cNvPr id="28" name="Straight Connector 27"/>
          <p:cNvCxnSpPr/>
          <p:nvPr/>
        </p:nvCxnSpPr>
        <p:spPr>
          <a:xfrm flipV="1">
            <a:off x="1908447" y="2654066"/>
            <a:ext cx="0" cy="873058"/>
          </a:xfrm>
          <a:prstGeom prst="line">
            <a:avLst/>
          </a:prstGeom>
          <a:ln w="28575">
            <a:tailEnd type="oval" w="lg" len="lg"/>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183954" y="895549"/>
            <a:ext cx="9706696" cy="307777"/>
          </a:xfrm>
          <a:prstGeom prst="rect">
            <a:avLst/>
          </a:prstGeom>
          <a:noFill/>
        </p:spPr>
        <p:txBody>
          <a:bodyPr wrap="none" rtlCol="0" anchor="ctr" anchorCtr="0">
            <a:spAutoFit/>
          </a:bodyPr>
          <a:lstStyle/>
          <a:p>
            <a:pPr algn="ctr" defTabSz="914217"/>
            <a:r>
              <a:rPr lang="en-US" sz="1400" b="1" dirty="0">
                <a:solidFill>
                  <a:srgbClr val="737572"/>
                </a:solidFill>
                <a:latin typeface="Open Sans" panose="020B0606030504020204" pitchFamily="34" charset="0"/>
                <a:ea typeface="Open Sans" panose="020B0606030504020204" pitchFamily="34" charset="0"/>
                <a:cs typeface="Open Sans" panose="020B0606030504020204" pitchFamily="34" charset="0"/>
              </a:rPr>
              <a:t>Set The Agenda For Nigeria’s New Frontiers and the National Philosophy for the Modern Nigerian Economy</a:t>
            </a:r>
            <a:endParaRPr lang="en-US" sz="1400" b="1" dirty="0">
              <a:solidFill>
                <a:srgbClr val="44546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0" name="Subtitle 2"/>
          <p:cNvSpPr txBox="1">
            <a:spLocks/>
          </p:cNvSpPr>
          <p:nvPr/>
        </p:nvSpPr>
        <p:spPr>
          <a:xfrm>
            <a:off x="702994" y="1624002"/>
            <a:ext cx="2418130" cy="925416"/>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543818">
              <a:lnSpc>
                <a:spcPts val="2150"/>
              </a:lnSpc>
            </a:pPr>
            <a:r>
              <a:rPr lang="en-US" sz="1200" i="1" dirty="0">
                <a:solidFill>
                  <a:srgbClr val="445469"/>
                </a:solidFill>
                <a:latin typeface="Open Sans" panose="020B0606030504020204" pitchFamily="34" charset="0"/>
                <a:ea typeface="Open Sans" panose="020B0606030504020204" pitchFamily="34" charset="0"/>
                <a:cs typeface="Open Sans" panose="020B0606030504020204" pitchFamily="34" charset="0"/>
              </a:rPr>
              <a:t>Identified measures for the successful implementation of the 1995 budget </a:t>
            </a:r>
            <a:endParaRPr lang="en-US" sz="1350" i="1" dirty="0">
              <a:solidFill>
                <a:srgbClr val="737572"/>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31" name="Straight Connector 30"/>
          <p:cNvCxnSpPr>
            <a:cxnSpLocks/>
          </p:cNvCxnSpPr>
          <p:nvPr/>
        </p:nvCxnSpPr>
        <p:spPr>
          <a:xfrm flipH="1">
            <a:off x="4020437" y="4267750"/>
            <a:ext cx="1" cy="694543"/>
          </a:xfrm>
          <a:prstGeom prst="line">
            <a:avLst/>
          </a:prstGeom>
          <a:ln w="28575">
            <a:solidFill>
              <a:schemeClr val="accent2"/>
            </a:solidFill>
            <a:tailEnd type="oval" w="lg" len="lg"/>
          </a:ln>
        </p:spPr>
        <p:style>
          <a:lnRef idx="1">
            <a:schemeClr val="accent1"/>
          </a:lnRef>
          <a:fillRef idx="0">
            <a:schemeClr val="accent1"/>
          </a:fillRef>
          <a:effectRef idx="0">
            <a:schemeClr val="accent1"/>
          </a:effectRef>
          <a:fontRef idx="minor">
            <a:schemeClr val="tx1"/>
          </a:fontRef>
        </p:style>
      </p:cxnSp>
      <p:sp>
        <p:nvSpPr>
          <p:cNvPr id="33" name="Subtitle 2"/>
          <p:cNvSpPr txBox="1">
            <a:spLocks/>
          </p:cNvSpPr>
          <p:nvPr/>
        </p:nvSpPr>
        <p:spPr>
          <a:xfrm>
            <a:off x="2770173" y="5068535"/>
            <a:ext cx="2727793" cy="1207544"/>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543818">
              <a:lnSpc>
                <a:spcPts val="2150"/>
              </a:lnSpc>
            </a:pPr>
            <a:r>
              <a:rPr lang="en-US" sz="1200" i="1" dirty="0">
                <a:solidFill>
                  <a:srgbClr val="737572"/>
                </a:solidFill>
                <a:latin typeface="Open Sans" panose="020B0606030504020204" pitchFamily="34" charset="0"/>
                <a:ea typeface="Open Sans" panose="020B0606030504020204" pitchFamily="34" charset="0"/>
                <a:cs typeface="Open Sans" panose="020B0606030504020204" pitchFamily="34" charset="0"/>
              </a:rPr>
              <a:t>accentuated the critical Reforms needed to reduce inflation, upgrade productivity and capacity </a:t>
            </a:r>
            <a:r>
              <a:rPr lang="en-US" sz="1200" i="1" dirty="0" err="1">
                <a:solidFill>
                  <a:srgbClr val="737572"/>
                </a:solidFill>
                <a:latin typeface="Open Sans" panose="020B0606030504020204" pitchFamily="34" charset="0"/>
                <a:ea typeface="Open Sans" panose="020B0606030504020204" pitchFamily="34" charset="0"/>
                <a:cs typeface="Open Sans" panose="020B0606030504020204" pitchFamily="34" charset="0"/>
              </a:rPr>
              <a:t>utilisation</a:t>
            </a:r>
            <a:r>
              <a:rPr lang="en-US" sz="1200" i="1" dirty="0">
                <a:solidFill>
                  <a:srgbClr val="737572"/>
                </a:solidFill>
                <a:latin typeface="Open Sans" panose="020B0606030504020204" pitchFamily="34" charset="0"/>
                <a:ea typeface="Open Sans" panose="020B0606030504020204" pitchFamily="34" charset="0"/>
                <a:cs typeface="Open Sans" panose="020B0606030504020204" pitchFamily="34" charset="0"/>
              </a:rPr>
              <a:t> and ensure job creation.</a:t>
            </a:r>
          </a:p>
        </p:txBody>
      </p:sp>
      <p:sp>
        <p:nvSpPr>
          <p:cNvPr id="10" name="Rectangle 9">
            <a:extLst>
              <a:ext uri="{FF2B5EF4-FFF2-40B4-BE49-F238E27FC236}">
                <a16:creationId xmlns:a16="http://schemas.microsoft.com/office/drawing/2014/main" id="{FF445476-AA56-49EF-B13C-4CAECDC0BDB1}"/>
              </a:ext>
            </a:extLst>
          </p:cNvPr>
          <p:cNvSpPr/>
          <p:nvPr/>
        </p:nvSpPr>
        <p:spPr>
          <a:xfrm>
            <a:off x="235763" y="245327"/>
            <a:ext cx="2885361" cy="2286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217"/>
            <a:endParaRPr lang="en-US">
              <a:solidFill>
                <a:srgbClr val="FFFFFF"/>
              </a:solidFill>
              <a:latin typeface="Calibri" panose="020F0502020204030204"/>
            </a:endParaRPr>
          </a:p>
        </p:txBody>
      </p:sp>
      <p:sp>
        <p:nvSpPr>
          <p:cNvPr id="11" name="TextBox 10">
            <a:extLst>
              <a:ext uri="{FF2B5EF4-FFF2-40B4-BE49-F238E27FC236}">
                <a16:creationId xmlns:a16="http://schemas.microsoft.com/office/drawing/2014/main" id="{CAF97093-A537-4C08-965A-3C36B39EC90D}"/>
              </a:ext>
            </a:extLst>
          </p:cNvPr>
          <p:cNvSpPr txBox="1"/>
          <p:nvPr/>
        </p:nvSpPr>
        <p:spPr>
          <a:xfrm>
            <a:off x="128319" y="366604"/>
            <a:ext cx="9277816" cy="400110"/>
          </a:xfrm>
          <a:prstGeom prst="rect">
            <a:avLst/>
          </a:prstGeom>
          <a:noFill/>
        </p:spPr>
        <p:txBody>
          <a:bodyPr wrap="square" rtlCol="0">
            <a:spAutoFit/>
          </a:bodyPr>
          <a:lstStyle/>
          <a:p>
            <a:pPr defTabSz="914217"/>
            <a:r>
              <a:rPr lang="en-US" sz="2000" b="1" dirty="0">
                <a:solidFill>
                  <a:srgbClr val="0E80C9"/>
                </a:solidFill>
                <a:latin typeface="Open Sans" panose="020B0606030504020204" pitchFamily="34" charset="0"/>
                <a:ea typeface="Open Sans" panose="020B0606030504020204" pitchFamily="34" charset="0"/>
                <a:cs typeface="Open Sans" panose="020B0606030504020204" pitchFamily="34" charset="0"/>
              </a:rPr>
              <a:t>NES IMPACT IN THE INFANCY/CLOSED ECONOMY PHASE (1995-1999)</a:t>
            </a:r>
          </a:p>
        </p:txBody>
      </p:sp>
    </p:spTree>
    <p:extLst>
      <p:ext uri="{BB962C8B-B14F-4D97-AF65-F5344CB8AC3E}">
        <p14:creationId xmlns:p14="http://schemas.microsoft.com/office/powerpoint/2010/main" val="11920497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1"/>
          <p:cNvSpPr>
            <a:spLocks/>
          </p:cNvSpPr>
          <p:nvPr/>
        </p:nvSpPr>
        <p:spPr bwMode="auto">
          <a:xfrm>
            <a:off x="1008891" y="118213"/>
            <a:ext cx="9559321" cy="384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square" lIns="0" tIns="0" rIns="0" bIns="0" anchor="ctr">
            <a:spAutoFit/>
          </a:bodyPr>
          <a:lstStyle/>
          <a:p>
            <a:pPr algn="ctr" defTabSz="914217"/>
            <a:r>
              <a:rPr lang="en-US" sz="2500" b="1" dirty="0">
                <a:solidFill>
                  <a:srgbClr val="0070C0"/>
                </a:solidFill>
                <a:latin typeface="Lato Regular"/>
                <a:ea typeface="ＭＳ Ｐゴシック" charset="0"/>
                <a:cs typeface="Lato Regular"/>
                <a:sym typeface="Bebas Neue" charset="0"/>
              </a:rPr>
              <a:t>The Key Areas of the NES Impact On The Closed Economy Phase</a:t>
            </a:r>
          </a:p>
        </p:txBody>
      </p:sp>
      <p:grpSp>
        <p:nvGrpSpPr>
          <p:cNvPr id="41" name="Group 40"/>
          <p:cNvGrpSpPr/>
          <p:nvPr/>
        </p:nvGrpSpPr>
        <p:grpSpPr>
          <a:xfrm>
            <a:off x="5572815" y="685572"/>
            <a:ext cx="399946" cy="95250"/>
            <a:chOff x="1942594" y="2781300"/>
            <a:chExt cx="799891" cy="190500"/>
          </a:xfrm>
          <a:solidFill>
            <a:schemeClr val="bg1">
              <a:lumMod val="85000"/>
            </a:schemeClr>
          </a:solidFill>
        </p:grpSpPr>
        <p:sp>
          <p:nvSpPr>
            <p:cNvPr id="42"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algn="ctr" defTabSz="914217"/>
              <a:endParaRPr lang="en-US">
                <a:solidFill>
                  <a:srgbClr val="445469"/>
                </a:solidFill>
                <a:latin typeface="Lato Light"/>
              </a:endParaRPr>
            </a:p>
          </p:txBody>
        </p:sp>
        <p:sp>
          <p:nvSpPr>
            <p:cNvPr id="48"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algn="ctr" defTabSz="914217"/>
              <a:endParaRPr lang="en-US">
                <a:solidFill>
                  <a:srgbClr val="445469"/>
                </a:solidFill>
                <a:latin typeface="Lato Light"/>
              </a:endParaRPr>
            </a:p>
          </p:txBody>
        </p:sp>
        <p:sp>
          <p:nvSpPr>
            <p:cNvPr id="49"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algn="ctr" defTabSz="914217"/>
              <a:endParaRPr lang="en-US">
                <a:solidFill>
                  <a:srgbClr val="445469"/>
                </a:solidFill>
                <a:latin typeface="Lato Light"/>
              </a:endParaRPr>
            </a:p>
          </p:txBody>
        </p:sp>
      </p:grpSp>
      <p:sp>
        <p:nvSpPr>
          <p:cNvPr id="94" name="TextBox 93"/>
          <p:cNvSpPr txBox="1"/>
          <p:nvPr/>
        </p:nvSpPr>
        <p:spPr>
          <a:xfrm>
            <a:off x="1564228" y="2275957"/>
            <a:ext cx="3238993" cy="307264"/>
          </a:xfrm>
          <a:prstGeom prst="rect">
            <a:avLst/>
          </a:prstGeom>
          <a:noFill/>
        </p:spPr>
        <p:txBody>
          <a:bodyPr wrap="square" rtlCol="0">
            <a:spAutoFit/>
          </a:bodyPr>
          <a:lstStyle/>
          <a:p>
            <a:pPr algn="r" defTabSz="914217">
              <a:lnSpc>
                <a:spcPct val="110000"/>
              </a:lnSpc>
            </a:pPr>
            <a:r>
              <a:rPr lang="en-US" sz="1350" dirty="0">
                <a:solidFill>
                  <a:srgbClr val="445469"/>
                </a:solidFill>
                <a:latin typeface="Lato Light"/>
                <a:ea typeface="Open Sans" panose="020B0606030504020204" pitchFamily="34" charset="0"/>
                <a:cs typeface="Lato Light"/>
              </a:rPr>
              <a:t>birth of the Vision 2010</a:t>
            </a:r>
            <a:endParaRPr lang="en-US" sz="1350" dirty="0">
              <a:solidFill>
                <a:srgbClr val="44546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5" name="Rectangle 94"/>
          <p:cNvSpPr/>
          <p:nvPr/>
        </p:nvSpPr>
        <p:spPr>
          <a:xfrm>
            <a:off x="3597330" y="1985181"/>
            <a:ext cx="1220207" cy="300082"/>
          </a:xfrm>
          <a:prstGeom prst="rect">
            <a:avLst/>
          </a:prstGeom>
        </p:spPr>
        <p:txBody>
          <a:bodyPr wrap="none">
            <a:spAutoFit/>
          </a:bodyPr>
          <a:lstStyle/>
          <a:p>
            <a:pPr algn="r" defTabSz="914217"/>
            <a:r>
              <a:rPr lang="en-US" sz="1350" b="1" dirty="0">
                <a:solidFill>
                  <a:srgbClr val="445469"/>
                </a:solidFill>
                <a:latin typeface="Lato Regular"/>
                <a:cs typeface="Lato Regular"/>
              </a:rPr>
              <a:t>VISION 2020</a:t>
            </a:r>
          </a:p>
        </p:txBody>
      </p:sp>
      <p:sp>
        <p:nvSpPr>
          <p:cNvPr id="99" name="TextBox 98"/>
          <p:cNvSpPr txBox="1"/>
          <p:nvPr/>
        </p:nvSpPr>
        <p:spPr>
          <a:xfrm>
            <a:off x="1008891" y="4515541"/>
            <a:ext cx="3244710" cy="791179"/>
          </a:xfrm>
          <a:prstGeom prst="rect">
            <a:avLst/>
          </a:prstGeom>
          <a:noFill/>
        </p:spPr>
        <p:txBody>
          <a:bodyPr wrap="square" rtlCol="0">
            <a:spAutoFit/>
          </a:bodyPr>
          <a:lstStyle/>
          <a:p>
            <a:pPr algn="r" defTabSz="914217">
              <a:lnSpc>
                <a:spcPct val="110000"/>
              </a:lnSpc>
            </a:pPr>
            <a:r>
              <a:rPr lang="en-US" sz="1400" dirty="0">
                <a:solidFill>
                  <a:srgbClr val="445469"/>
                </a:solidFill>
                <a:latin typeface="Calibri Light" panose="020F0302020204030204" pitchFamily="34" charset="0"/>
                <a:ea typeface="Calibri" panose="020F0502020204030204" pitchFamily="34" charset="0"/>
              </a:rPr>
              <a:t> institutionalized evidence-based policymaking framework into the National Economic Agenda development process</a:t>
            </a:r>
            <a:endParaRPr lang="en-US" sz="1350" dirty="0">
              <a:solidFill>
                <a:srgbClr val="44546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0" name="Rectangle 99"/>
          <p:cNvSpPr/>
          <p:nvPr/>
        </p:nvSpPr>
        <p:spPr>
          <a:xfrm>
            <a:off x="1526315" y="4224765"/>
            <a:ext cx="2727286" cy="300082"/>
          </a:xfrm>
          <a:prstGeom prst="rect">
            <a:avLst/>
          </a:prstGeom>
        </p:spPr>
        <p:txBody>
          <a:bodyPr wrap="none">
            <a:spAutoFit/>
          </a:bodyPr>
          <a:lstStyle/>
          <a:p>
            <a:pPr algn="r" defTabSz="914217"/>
            <a:r>
              <a:rPr lang="en-US" sz="1350" b="1" dirty="0">
                <a:solidFill>
                  <a:srgbClr val="445469"/>
                </a:solidFill>
                <a:latin typeface="Lato Regular"/>
                <a:cs typeface="Lato Regular"/>
              </a:rPr>
              <a:t>POLICY-MAKING FRAMEWORK</a:t>
            </a:r>
          </a:p>
        </p:txBody>
      </p:sp>
      <p:sp>
        <p:nvSpPr>
          <p:cNvPr id="104" name="TextBox 103"/>
          <p:cNvSpPr txBox="1"/>
          <p:nvPr/>
        </p:nvSpPr>
        <p:spPr>
          <a:xfrm>
            <a:off x="7846643" y="2307346"/>
            <a:ext cx="3238993" cy="1234697"/>
          </a:xfrm>
          <a:prstGeom prst="rect">
            <a:avLst/>
          </a:prstGeom>
          <a:noFill/>
        </p:spPr>
        <p:txBody>
          <a:bodyPr wrap="square" rtlCol="0">
            <a:spAutoFit/>
          </a:bodyPr>
          <a:lstStyle/>
          <a:p>
            <a:pPr defTabSz="914217">
              <a:lnSpc>
                <a:spcPct val="107000"/>
              </a:lnSpc>
              <a:spcAft>
                <a:spcPts val="400"/>
              </a:spcAft>
            </a:pPr>
            <a:r>
              <a:rPr lang="en-US" sz="1400" dirty="0">
                <a:solidFill>
                  <a:srgbClr val="445469"/>
                </a:solidFill>
                <a:latin typeface="Calibri Light" panose="020F0302020204030204" pitchFamily="34" charset="0"/>
                <a:ea typeface="Calibri" panose="020F0502020204030204" pitchFamily="34" charset="0"/>
                <a:cs typeface="Times New Roman" panose="02020603050405020304" pitchFamily="18" charset="0"/>
              </a:rPr>
              <a:t>design of the reform Agenda and the role of the Public and Private Sector for Education, Stabilization, Privatization, Deregulation, Infrastructurisation and Democratization;</a:t>
            </a:r>
            <a:endParaRPr lang="en-US" sz="1600" dirty="0">
              <a:solidFill>
                <a:srgbClr val="445469"/>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5" name="Rectangle 104"/>
          <p:cNvSpPr/>
          <p:nvPr/>
        </p:nvSpPr>
        <p:spPr>
          <a:xfrm>
            <a:off x="7816573" y="2032908"/>
            <a:ext cx="1656736" cy="300082"/>
          </a:xfrm>
          <a:prstGeom prst="rect">
            <a:avLst/>
          </a:prstGeom>
        </p:spPr>
        <p:txBody>
          <a:bodyPr wrap="none">
            <a:spAutoFit/>
          </a:bodyPr>
          <a:lstStyle/>
          <a:p>
            <a:pPr defTabSz="914217"/>
            <a:r>
              <a:rPr lang="en-US" sz="1350" b="1" dirty="0">
                <a:solidFill>
                  <a:srgbClr val="445469"/>
                </a:solidFill>
                <a:latin typeface="Lato Regular"/>
                <a:cs typeface="Lato Regular"/>
              </a:rPr>
              <a:t>REFORM AGENDA</a:t>
            </a:r>
          </a:p>
        </p:txBody>
      </p:sp>
      <p:sp>
        <p:nvSpPr>
          <p:cNvPr id="106" name="TextBox 105"/>
          <p:cNvSpPr txBox="1"/>
          <p:nvPr/>
        </p:nvSpPr>
        <p:spPr>
          <a:xfrm>
            <a:off x="8004766" y="4240975"/>
            <a:ext cx="3244710" cy="773673"/>
          </a:xfrm>
          <a:prstGeom prst="rect">
            <a:avLst/>
          </a:prstGeom>
          <a:noFill/>
        </p:spPr>
        <p:txBody>
          <a:bodyPr wrap="square" rtlCol="0">
            <a:spAutoFit/>
          </a:bodyPr>
          <a:lstStyle/>
          <a:p>
            <a:pPr defTabSz="914217">
              <a:lnSpc>
                <a:spcPct val="107000"/>
              </a:lnSpc>
              <a:spcAft>
                <a:spcPts val="400"/>
              </a:spcAft>
            </a:pPr>
            <a:r>
              <a:rPr lang="en-US" sz="1400" dirty="0">
                <a:solidFill>
                  <a:srgbClr val="445469"/>
                </a:solidFill>
                <a:latin typeface="Calibri Light" panose="020F0302020204030204" pitchFamily="34" charset="0"/>
                <a:ea typeface="Calibri" panose="020F0502020204030204" pitchFamily="34" charset="0"/>
                <a:cs typeface="Times New Roman" panose="02020603050405020304" pitchFamily="18" charset="0"/>
              </a:rPr>
              <a:t>revocation</a:t>
            </a:r>
            <a:r>
              <a:rPr lang="en-US" sz="1400" spc="68" dirty="0">
                <a:solidFill>
                  <a:srgbClr val="445469"/>
                </a:solidFill>
                <a:latin typeface="Calibri Light" panose="020F0302020204030204" pitchFamily="34" charset="0"/>
                <a:ea typeface="Calibri" panose="020F0502020204030204" pitchFamily="34" charset="0"/>
                <a:cs typeface="Times New Roman" panose="02020603050405020304" pitchFamily="18" charset="0"/>
              </a:rPr>
              <a:t> </a:t>
            </a:r>
            <a:r>
              <a:rPr lang="en-US" sz="1400" dirty="0">
                <a:solidFill>
                  <a:srgbClr val="445469"/>
                </a:solidFill>
                <a:latin typeface="Calibri Light" panose="020F0302020204030204" pitchFamily="34" charset="0"/>
                <a:ea typeface="Calibri" panose="020F0502020204030204" pitchFamily="34" charset="0"/>
                <a:cs typeface="Times New Roman" panose="02020603050405020304" pitchFamily="18" charset="0"/>
              </a:rPr>
              <a:t>of</a:t>
            </a:r>
            <a:r>
              <a:rPr lang="en-US" sz="1400" spc="73" dirty="0">
                <a:solidFill>
                  <a:srgbClr val="445469"/>
                </a:solidFill>
                <a:latin typeface="Calibri Light" panose="020F0302020204030204" pitchFamily="34" charset="0"/>
                <a:ea typeface="Calibri" panose="020F0502020204030204" pitchFamily="34" charset="0"/>
                <a:cs typeface="Times New Roman" panose="02020603050405020304" pitchFamily="18" charset="0"/>
              </a:rPr>
              <a:t> </a:t>
            </a:r>
            <a:r>
              <a:rPr lang="en-US" sz="1400" dirty="0">
                <a:solidFill>
                  <a:srgbClr val="445469"/>
                </a:solidFill>
                <a:latin typeface="Calibri Light" panose="020F0302020204030204" pitchFamily="34" charset="0"/>
                <a:ea typeface="Calibri" panose="020F0502020204030204" pitchFamily="34" charset="0"/>
                <a:cs typeface="Times New Roman" panose="02020603050405020304" pitchFamily="18" charset="0"/>
              </a:rPr>
              <a:t>t</a:t>
            </a:r>
            <a:r>
              <a:rPr lang="en-US" sz="1400" spc="5" dirty="0">
                <a:solidFill>
                  <a:srgbClr val="445469"/>
                </a:solidFill>
                <a:latin typeface="Calibri Light" panose="020F0302020204030204" pitchFamily="34" charset="0"/>
                <a:ea typeface="Calibri" panose="020F0502020204030204" pitchFamily="34" charset="0"/>
                <a:cs typeface="Times New Roman" panose="02020603050405020304" pitchFamily="18" charset="0"/>
              </a:rPr>
              <a:t>h</a:t>
            </a:r>
            <a:r>
              <a:rPr lang="en-US" sz="1400" dirty="0">
                <a:solidFill>
                  <a:srgbClr val="445469"/>
                </a:solidFill>
                <a:latin typeface="Calibri Light" panose="020F0302020204030204" pitchFamily="34" charset="0"/>
                <a:ea typeface="Calibri" panose="020F0502020204030204" pitchFamily="34" charset="0"/>
                <a:cs typeface="Times New Roman" panose="02020603050405020304" pitchFamily="18" charset="0"/>
              </a:rPr>
              <a:t>e</a:t>
            </a:r>
            <a:r>
              <a:rPr lang="en-US" sz="1400" spc="68" dirty="0">
                <a:solidFill>
                  <a:srgbClr val="445469"/>
                </a:solidFill>
                <a:latin typeface="Calibri Light" panose="020F0302020204030204" pitchFamily="34" charset="0"/>
                <a:ea typeface="Calibri" panose="020F0502020204030204" pitchFamily="34" charset="0"/>
                <a:cs typeface="Times New Roman" panose="02020603050405020304" pitchFamily="18" charset="0"/>
              </a:rPr>
              <a:t> </a:t>
            </a:r>
            <a:r>
              <a:rPr lang="en-US" sz="1400" dirty="0">
                <a:solidFill>
                  <a:srgbClr val="445469"/>
                </a:solidFill>
                <a:latin typeface="Calibri Light" panose="020F0302020204030204" pitchFamily="34" charset="0"/>
                <a:ea typeface="Calibri" panose="020F0502020204030204" pitchFamily="34" charset="0"/>
                <a:cs typeface="Times New Roman" panose="02020603050405020304" pitchFamily="18" charset="0"/>
              </a:rPr>
              <a:t>decree</a:t>
            </a:r>
            <a:r>
              <a:rPr lang="en-US" sz="1400" spc="65" dirty="0">
                <a:solidFill>
                  <a:srgbClr val="445469"/>
                </a:solidFill>
                <a:latin typeface="Calibri Light" panose="020F0302020204030204" pitchFamily="34" charset="0"/>
                <a:ea typeface="Calibri" panose="020F0502020204030204" pitchFamily="34" charset="0"/>
                <a:cs typeface="Times New Roman" panose="02020603050405020304" pitchFamily="18" charset="0"/>
              </a:rPr>
              <a:t> </a:t>
            </a:r>
            <a:r>
              <a:rPr lang="en-US" sz="1400" dirty="0">
                <a:solidFill>
                  <a:srgbClr val="445469"/>
                </a:solidFill>
                <a:latin typeface="Calibri Light" panose="020F0302020204030204" pitchFamily="34" charset="0"/>
                <a:ea typeface="Calibri" panose="020F0502020204030204" pitchFamily="34" charset="0"/>
                <a:cs typeface="Times New Roman" panose="02020603050405020304" pitchFamily="18" charset="0"/>
              </a:rPr>
              <a:t>that</a:t>
            </a:r>
            <a:r>
              <a:rPr lang="en-US" sz="1400" spc="73" dirty="0">
                <a:solidFill>
                  <a:srgbClr val="445469"/>
                </a:solidFill>
                <a:latin typeface="Calibri Light" panose="020F0302020204030204" pitchFamily="34" charset="0"/>
                <a:ea typeface="Calibri" panose="020F0502020204030204" pitchFamily="34" charset="0"/>
                <a:cs typeface="Times New Roman" panose="02020603050405020304" pitchFamily="18" charset="0"/>
              </a:rPr>
              <a:t> </a:t>
            </a:r>
            <a:r>
              <a:rPr lang="en-US" sz="1400" dirty="0">
                <a:solidFill>
                  <a:srgbClr val="445469"/>
                </a:solidFill>
                <a:latin typeface="Calibri Light" panose="020F0302020204030204" pitchFamily="34" charset="0"/>
                <a:ea typeface="Calibri" panose="020F0502020204030204" pitchFamily="34" charset="0"/>
                <a:cs typeface="Times New Roman" panose="02020603050405020304" pitchFamily="18" charset="0"/>
              </a:rPr>
              <a:t>paved</a:t>
            </a:r>
            <a:r>
              <a:rPr lang="en-US" sz="1400" spc="73" dirty="0">
                <a:solidFill>
                  <a:srgbClr val="445469"/>
                </a:solidFill>
                <a:latin typeface="Calibri Light" panose="020F0302020204030204" pitchFamily="34" charset="0"/>
                <a:ea typeface="Calibri" panose="020F0502020204030204" pitchFamily="34" charset="0"/>
                <a:cs typeface="Times New Roman" panose="02020603050405020304" pitchFamily="18" charset="0"/>
              </a:rPr>
              <a:t> the </a:t>
            </a:r>
            <a:r>
              <a:rPr lang="en-US" sz="1400" dirty="0">
                <a:solidFill>
                  <a:srgbClr val="445469"/>
                </a:solidFill>
                <a:latin typeface="Calibri Light" panose="020F0302020204030204" pitchFamily="34" charset="0"/>
                <a:ea typeface="Calibri" panose="020F0502020204030204" pitchFamily="34" charset="0"/>
                <a:cs typeface="Times New Roman" panose="02020603050405020304" pitchFamily="18" charset="0"/>
              </a:rPr>
              <a:t>w</a:t>
            </a:r>
            <a:r>
              <a:rPr lang="en-US" sz="1400" spc="-3" dirty="0">
                <a:solidFill>
                  <a:srgbClr val="445469"/>
                </a:solidFill>
                <a:latin typeface="Calibri Light" panose="020F0302020204030204" pitchFamily="34" charset="0"/>
                <a:ea typeface="Calibri" panose="020F0502020204030204" pitchFamily="34" charset="0"/>
                <a:cs typeface="Times New Roman" panose="02020603050405020304" pitchFamily="18" charset="0"/>
              </a:rPr>
              <a:t>a</a:t>
            </a:r>
            <a:r>
              <a:rPr lang="en-US" sz="1400" dirty="0">
                <a:solidFill>
                  <a:srgbClr val="445469"/>
                </a:solidFill>
                <a:latin typeface="Calibri Light" panose="020F0302020204030204" pitchFamily="34" charset="0"/>
                <a:ea typeface="Calibri" panose="020F0502020204030204" pitchFamily="34" charset="0"/>
                <a:cs typeface="Times New Roman" panose="02020603050405020304" pitchFamily="18" charset="0"/>
              </a:rPr>
              <a:t>y</a:t>
            </a:r>
            <a:r>
              <a:rPr lang="en-US" sz="1400" spc="68" dirty="0">
                <a:solidFill>
                  <a:srgbClr val="445469"/>
                </a:solidFill>
                <a:latin typeface="Calibri Light" panose="020F0302020204030204" pitchFamily="34" charset="0"/>
                <a:ea typeface="Calibri" panose="020F0502020204030204" pitchFamily="34" charset="0"/>
                <a:cs typeface="Times New Roman" panose="02020603050405020304" pitchFamily="18" charset="0"/>
              </a:rPr>
              <a:t> </a:t>
            </a:r>
            <a:r>
              <a:rPr lang="en-US" sz="1400" dirty="0">
                <a:solidFill>
                  <a:srgbClr val="445469"/>
                </a:solidFill>
                <a:latin typeface="Calibri Light" panose="020F0302020204030204" pitchFamily="34" charset="0"/>
                <a:ea typeface="Calibri" panose="020F0502020204030204" pitchFamily="34" charset="0"/>
                <a:cs typeface="Times New Roman" panose="02020603050405020304" pitchFamily="18" charset="0"/>
              </a:rPr>
              <a:t>for</a:t>
            </a:r>
            <a:r>
              <a:rPr lang="en-US" sz="1400" spc="65" dirty="0">
                <a:solidFill>
                  <a:srgbClr val="445469"/>
                </a:solidFill>
                <a:latin typeface="Calibri Light" panose="020F0302020204030204" pitchFamily="34" charset="0"/>
                <a:ea typeface="Calibri" panose="020F0502020204030204" pitchFamily="34" charset="0"/>
                <a:cs typeface="Times New Roman" panose="02020603050405020304" pitchFamily="18" charset="0"/>
              </a:rPr>
              <a:t> </a:t>
            </a:r>
            <a:r>
              <a:rPr lang="en-US" sz="1400" dirty="0">
                <a:solidFill>
                  <a:srgbClr val="445469"/>
                </a:solidFill>
                <a:latin typeface="Calibri Light" panose="020F0302020204030204" pitchFamily="34" charset="0"/>
                <a:ea typeface="Calibri" panose="020F0502020204030204" pitchFamily="34" charset="0"/>
                <a:cs typeface="Times New Roman" panose="02020603050405020304" pitchFamily="18" charset="0"/>
              </a:rPr>
              <a:t>Central Bank of Nigeria</a:t>
            </a:r>
            <a:r>
              <a:rPr lang="en-US" sz="1400" spc="73" dirty="0">
                <a:solidFill>
                  <a:srgbClr val="445469"/>
                </a:solidFill>
                <a:latin typeface="Calibri Light" panose="020F0302020204030204" pitchFamily="34" charset="0"/>
                <a:ea typeface="Calibri" panose="020F0502020204030204" pitchFamily="34" charset="0"/>
                <a:cs typeface="Times New Roman" panose="02020603050405020304" pitchFamily="18" charset="0"/>
              </a:rPr>
              <a:t> </a:t>
            </a:r>
            <a:r>
              <a:rPr lang="en-US" sz="1400" dirty="0">
                <a:solidFill>
                  <a:srgbClr val="445469"/>
                </a:solidFill>
                <a:latin typeface="Calibri Light" panose="020F0302020204030204" pitchFamily="34" charset="0"/>
                <a:ea typeface="Calibri" panose="020F0502020204030204" pitchFamily="34" charset="0"/>
                <a:cs typeface="Times New Roman" panose="02020603050405020304" pitchFamily="18" charset="0"/>
              </a:rPr>
              <a:t>auto</a:t>
            </a:r>
            <a:r>
              <a:rPr lang="en-US" sz="1400" spc="5" dirty="0">
                <a:solidFill>
                  <a:srgbClr val="445469"/>
                </a:solidFill>
                <a:latin typeface="Calibri Light" panose="020F0302020204030204" pitchFamily="34" charset="0"/>
                <a:ea typeface="Calibri" panose="020F0502020204030204" pitchFamily="34" charset="0"/>
                <a:cs typeface="Times New Roman" panose="02020603050405020304" pitchFamily="18" charset="0"/>
              </a:rPr>
              <a:t>n</a:t>
            </a:r>
            <a:r>
              <a:rPr lang="en-US" sz="1400" dirty="0">
                <a:solidFill>
                  <a:srgbClr val="445469"/>
                </a:solidFill>
                <a:latin typeface="Calibri Light" panose="020F0302020204030204" pitchFamily="34" charset="0"/>
                <a:ea typeface="Calibri" panose="020F0502020204030204" pitchFamily="34" charset="0"/>
                <a:cs typeface="Times New Roman" panose="02020603050405020304" pitchFamily="18" charset="0"/>
              </a:rPr>
              <a:t>omy</a:t>
            </a:r>
            <a:r>
              <a:rPr lang="en-US" sz="1400" spc="68" dirty="0">
                <a:solidFill>
                  <a:srgbClr val="445469"/>
                </a:solidFill>
                <a:latin typeface="Calibri Light" panose="020F0302020204030204" pitchFamily="34" charset="0"/>
                <a:ea typeface="Calibri" panose="020F0502020204030204" pitchFamily="34" charset="0"/>
                <a:cs typeface="Times New Roman" panose="02020603050405020304" pitchFamily="18" charset="0"/>
              </a:rPr>
              <a:t> </a:t>
            </a:r>
            <a:r>
              <a:rPr lang="en-US" sz="1400" dirty="0">
                <a:solidFill>
                  <a:srgbClr val="445469"/>
                </a:solidFill>
                <a:latin typeface="Calibri Light" panose="020F0302020204030204" pitchFamily="34" charset="0"/>
                <a:ea typeface="Calibri" panose="020F0502020204030204" pitchFamily="34" charset="0"/>
                <a:cs typeface="Times New Roman" panose="02020603050405020304" pitchFamily="18" charset="0"/>
              </a:rPr>
              <a:t>was</a:t>
            </a:r>
            <a:r>
              <a:rPr lang="en-US" sz="1400" dirty="0">
                <a:solidFill>
                  <a:srgbClr val="445469"/>
                </a:solidFill>
                <a:latin typeface="Calibri Light" panose="020F0302020204030204" pitchFamily="34" charset="0"/>
                <a:ea typeface="Times New Roman" panose="02020603050405020304" pitchFamily="18" charset="0"/>
                <a:cs typeface="Times New Roman" panose="02020603050405020304" pitchFamily="18" charset="0"/>
              </a:rPr>
              <a:t> </a:t>
            </a:r>
            <a:r>
              <a:rPr lang="en-US" sz="1400" dirty="0">
                <a:solidFill>
                  <a:srgbClr val="445469"/>
                </a:solidFill>
                <a:latin typeface="Calibri Light" panose="020F0302020204030204" pitchFamily="34" charset="0"/>
                <a:ea typeface="Calibri" panose="020F0502020204030204" pitchFamily="34" charset="0"/>
                <a:cs typeface="Times New Roman" panose="02020603050405020304" pitchFamily="18" charset="0"/>
              </a:rPr>
              <a:t>recommended</a:t>
            </a:r>
            <a:r>
              <a:rPr lang="en-US" sz="1400" spc="-35" dirty="0">
                <a:solidFill>
                  <a:srgbClr val="445469"/>
                </a:solidFill>
                <a:latin typeface="Calibri Light" panose="020F0302020204030204" pitchFamily="34" charset="0"/>
                <a:ea typeface="Calibri" panose="020F0502020204030204" pitchFamily="34" charset="0"/>
                <a:cs typeface="Times New Roman" panose="02020603050405020304" pitchFamily="18" charset="0"/>
              </a:rPr>
              <a:t> </a:t>
            </a:r>
            <a:r>
              <a:rPr lang="en-US" sz="1400" dirty="0">
                <a:solidFill>
                  <a:srgbClr val="445469"/>
                </a:solidFill>
                <a:latin typeface="Calibri Light" panose="020F0302020204030204" pitchFamily="34" charset="0"/>
                <a:ea typeface="Calibri" panose="020F0502020204030204" pitchFamily="34" charset="0"/>
                <a:cs typeface="Times New Roman" panose="02020603050405020304" pitchFamily="18" charset="0"/>
              </a:rPr>
              <a:t>in</a:t>
            </a:r>
            <a:r>
              <a:rPr lang="en-US" sz="1400" spc="-35" dirty="0">
                <a:solidFill>
                  <a:srgbClr val="445469"/>
                </a:solidFill>
                <a:latin typeface="Calibri Light" panose="020F0302020204030204" pitchFamily="34" charset="0"/>
                <a:ea typeface="Calibri" panose="020F0502020204030204" pitchFamily="34" charset="0"/>
                <a:cs typeface="Times New Roman" panose="02020603050405020304" pitchFamily="18" charset="0"/>
              </a:rPr>
              <a:t> </a:t>
            </a:r>
            <a:r>
              <a:rPr lang="en-US" sz="1400" dirty="0">
                <a:solidFill>
                  <a:srgbClr val="445469"/>
                </a:solidFill>
                <a:latin typeface="Calibri Light" panose="020F0302020204030204" pitchFamily="34" charset="0"/>
                <a:ea typeface="Calibri" panose="020F0502020204030204" pitchFamily="34" charset="0"/>
                <a:cs typeface="Times New Roman" panose="02020603050405020304" pitchFamily="18" charset="0"/>
              </a:rPr>
              <a:t>1998.</a:t>
            </a:r>
            <a:endParaRPr lang="en-US" sz="1600" dirty="0">
              <a:solidFill>
                <a:srgbClr val="445469"/>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7" name="Rectangle 106"/>
          <p:cNvSpPr/>
          <p:nvPr/>
        </p:nvSpPr>
        <p:spPr>
          <a:xfrm>
            <a:off x="8004766" y="3966471"/>
            <a:ext cx="1532343" cy="300082"/>
          </a:xfrm>
          <a:prstGeom prst="rect">
            <a:avLst/>
          </a:prstGeom>
        </p:spPr>
        <p:txBody>
          <a:bodyPr wrap="none">
            <a:spAutoFit/>
          </a:bodyPr>
          <a:lstStyle/>
          <a:p>
            <a:pPr defTabSz="914217"/>
            <a:r>
              <a:rPr lang="en-US" sz="1350" b="1" dirty="0">
                <a:solidFill>
                  <a:srgbClr val="445469"/>
                </a:solidFill>
                <a:latin typeface="Lato Regular"/>
                <a:cs typeface="Lato Regular"/>
              </a:rPr>
              <a:t>PAVED THE WAY</a:t>
            </a:r>
          </a:p>
        </p:txBody>
      </p:sp>
      <p:sp>
        <p:nvSpPr>
          <p:cNvPr id="24" name="Shape 1719"/>
          <p:cNvSpPr/>
          <p:nvPr/>
        </p:nvSpPr>
        <p:spPr>
          <a:xfrm>
            <a:off x="4278833" y="3424465"/>
            <a:ext cx="1701490" cy="2042206"/>
          </a:xfrm>
          <a:custGeom>
            <a:avLst/>
            <a:gdLst/>
            <a:ahLst/>
            <a:cxnLst>
              <a:cxn ang="0">
                <a:pos x="wd2" y="hd2"/>
              </a:cxn>
              <a:cxn ang="5400000">
                <a:pos x="wd2" y="hd2"/>
              </a:cxn>
              <a:cxn ang="10800000">
                <a:pos x="wd2" y="hd2"/>
              </a:cxn>
              <a:cxn ang="16200000">
                <a:pos x="wd2" y="hd2"/>
              </a:cxn>
            </a:cxnLst>
            <a:rect l="0" t="0" r="r" b="b"/>
            <a:pathLst>
              <a:path w="21600" h="21600" extrusionOk="0">
                <a:moveTo>
                  <a:pt x="21544" y="21600"/>
                </a:moveTo>
                <a:lnTo>
                  <a:pt x="17863" y="16372"/>
                </a:lnTo>
                <a:lnTo>
                  <a:pt x="21600" y="11064"/>
                </a:lnTo>
                <a:cubicBezTo>
                  <a:pt x="16705" y="10632"/>
                  <a:pt x="12832" y="7246"/>
                  <a:pt x="12619" y="3093"/>
                </a:cubicBezTo>
                <a:lnTo>
                  <a:pt x="6294" y="0"/>
                </a:lnTo>
                <a:lnTo>
                  <a:pt x="0" y="3080"/>
                </a:lnTo>
                <a:cubicBezTo>
                  <a:pt x="216" y="13022"/>
                  <a:pt x="9708" y="21118"/>
                  <a:pt x="21544" y="21600"/>
                </a:cubicBezTo>
                <a:close/>
              </a:path>
            </a:pathLst>
          </a:custGeom>
          <a:solidFill>
            <a:srgbClr val="328CCD"/>
          </a:solidFill>
          <a:ln w="12700">
            <a:miter lim="400000"/>
          </a:ln>
        </p:spPr>
        <p:txBody>
          <a:bodyPr lIns="19050" tIns="19050" rIns="19050" bIns="19050" anchor="ctr"/>
          <a:lstStyle/>
          <a:p>
            <a:pP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sym typeface="Gill Sans"/>
            </a:endParaRPr>
          </a:p>
        </p:txBody>
      </p:sp>
      <p:sp>
        <p:nvSpPr>
          <p:cNvPr id="25" name="Shape 1720"/>
          <p:cNvSpPr/>
          <p:nvPr/>
        </p:nvSpPr>
        <p:spPr>
          <a:xfrm>
            <a:off x="5775075" y="3766922"/>
            <a:ext cx="2041499" cy="1702245"/>
          </a:xfrm>
          <a:custGeom>
            <a:avLst/>
            <a:gdLst/>
            <a:ahLst/>
            <a:cxnLst>
              <a:cxn ang="0">
                <a:pos x="wd2" y="hd2"/>
              </a:cxn>
              <a:cxn ang="5400000">
                <a:pos x="wd2" y="hd2"/>
              </a:cxn>
              <a:cxn ang="10800000">
                <a:pos x="wd2" y="hd2"/>
              </a:cxn>
              <a:cxn ang="16200000">
                <a:pos x="wd2" y="hd2"/>
              </a:cxn>
            </a:cxnLst>
            <a:rect l="0" t="0" r="r" b="b"/>
            <a:pathLst>
              <a:path w="21600" h="21600" extrusionOk="0">
                <a:moveTo>
                  <a:pt x="0" y="15305"/>
                </a:moveTo>
                <a:lnTo>
                  <a:pt x="3079" y="21600"/>
                </a:lnTo>
                <a:cubicBezTo>
                  <a:pt x="13022" y="21383"/>
                  <a:pt x="21117" y="11891"/>
                  <a:pt x="21600" y="57"/>
                </a:cubicBezTo>
                <a:lnTo>
                  <a:pt x="16372" y="3738"/>
                </a:lnTo>
                <a:lnTo>
                  <a:pt x="11063" y="0"/>
                </a:lnTo>
                <a:cubicBezTo>
                  <a:pt x="10631" y="4895"/>
                  <a:pt x="7245" y="8768"/>
                  <a:pt x="3093" y="8981"/>
                </a:cubicBezTo>
                <a:cubicBezTo>
                  <a:pt x="3093" y="8981"/>
                  <a:pt x="0" y="15305"/>
                  <a:pt x="0" y="15305"/>
                </a:cubicBezTo>
                <a:close/>
              </a:path>
            </a:pathLst>
          </a:custGeom>
          <a:solidFill>
            <a:srgbClr val="00B050"/>
          </a:solidFill>
          <a:ln w="12700">
            <a:miter lim="400000"/>
          </a:ln>
        </p:spPr>
        <p:txBody>
          <a:bodyPr lIns="19050" tIns="19050" rIns="19050" bIns="19050" anchor="ctr"/>
          <a:lstStyle/>
          <a:p>
            <a:pP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sym typeface="Gill Sans"/>
            </a:endParaRPr>
          </a:p>
        </p:txBody>
      </p:sp>
      <p:sp>
        <p:nvSpPr>
          <p:cNvPr id="26" name="Shape 1721"/>
          <p:cNvSpPr/>
          <p:nvPr/>
        </p:nvSpPr>
        <p:spPr>
          <a:xfrm>
            <a:off x="6104703" y="1946689"/>
            <a:ext cx="1701490" cy="2042206"/>
          </a:xfrm>
          <a:custGeom>
            <a:avLst/>
            <a:gdLst/>
            <a:ahLst/>
            <a:cxnLst>
              <a:cxn ang="0">
                <a:pos x="wd2" y="hd2"/>
              </a:cxn>
              <a:cxn ang="5400000">
                <a:pos x="wd2" y="hd2"/>
              </a:cxn>
              <a:cxn ang="10800000">
                <a:pos x="wd2" y="hd2"/>
              </a:cxn>
              <a:cxn ang="16200000">
                <a:pos x="wd2" y="hd2"/>
              </a:cxn>
            </a:cxnLst>
            <a:rect l="0" t="0" r="r" b="b"/>
            <a:pathLst>
              <a:path w="21600" h="21600" extrusionOk="0">
                <a:moveTo>
                  <a:pt x="21600" y="18521"/>
                </a:moveTo>
                <a:cubicBezTo>
                  <a:pt x="21384" y="8578"/>
                  <a:pt x="11891" y="483"/>
                  <a:pt x="56" y="0"/>
                </a:cubicBezTo>
                <a:lnTo>
                  <a:pt x="3737" y="5228"/>
                </a:lnTo>
                <a:lnTo>
                  <a:pt x="0" y="10536"/>
                </a:lnTo>
                <a:cubicBezTo>
                  <a:pt x="4895" y="10968"/>
                  <a:pt x="8767" y="14353"/>
                  <a:pt x="8981" y="18507"/>
                </a:cubicBezTo>
                <a:lnTo>
                  <a:pt x="15305" y="21600"/>
                </a:lnTo>
                <a:cubicBezTo>
                  <a:pt x="15305" y="21600"/>
                  <a:pt x="21600" y="18521"/>
                  <a:pt x="21600" y="18521"/>
                </a:cubicBezTo>
                <a:close/>
              </a:path>
            </a:pathLst>
          </a:custGeom>
          <a:solidFill>
            <a:schemeClr val="accent2"/>
          </a:solidFill>
          <a:ln w="12700">
            <a:miter lim="400000"/>
          </a:ln>
        </p:spPr>
        <p:txBody>
          <a:bodyPr lIns="19050" tIns="19050" rIns="19050" bIns="19050" anchor="ctr"/>
          <a:lstStyle/>
          <a:p>
            <a:pP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sym typeface="Gill Sans"/>
            </a:endParaRPr>
          </a:p>
        </p:txBody>
      </p:sp>
      <p:sp>
        <p:nvSpPr>
          <p:cNvPr id="27" name="Shape 1722"/>
          <p:cNvSpPr/>
          <p:nvPr/>
        </p:nvSpPr>
        <p:spPr>
          <a:xfrm>
            <a:off x="4278833" y="1946690"/>
            <a:ext cx="2041499" cy="1702155"/>
          </a:xfrm>
          <a:custGeom>
            <a:avLst/>
            <a:gdLst/>
            <a:ahLst/>
            <a:cxnLst>
              <a:cxn ang="0">
                <a:pos x="wd2" y="hd2"/>
              </a:cxn>
              <a:cxn ang="5400000">
                <a:pos x="wd2" y="hd2"/>
              </a:cxn>
              <a:cxn ang="10800000">
                <a:pos x="wd2" y="hd2"/>
              </a:cxn>
              <a:cxn ang="16200000">
                <a:pos x="wd2" y="hd2"/>
              </a:cxn>
            </a:cxnLst>
            <a:rect l="0" t="0" r="r" b="b"/>
            <a:pathLst>
              <a:path w="21600" h="21600" extrusionOk="0">
                <a:moveTo>
                  <a:pt x="21600" y="6294"/>
                </a:moveTo>
                <a:lnTo>
                  <a:pt x="18521" y="0"/>
                </a:lnTo>
                <a:cubicBezTo>
                  <a:pt x="8577" y="216"/>
                  <a:pt x="483" y="9708"/>
                  <a:pt x="0" y="21544"/>
                </a:cubicBezTo>
                <a:lnTo>
                  <a:pt x="5227" y="17863"/>
                </a:lnTo>
                <a:lnTo>
                  <a:pt x="10537" y="21600"/>
                </a:lnTo>
                <a:cubicBezTo>
                  <a:pt x="10969" y="16705"/>
                  <a:pt x="14354" y="12832"/>
                  <a:pt x="18507" y="12619"/>
                </a:cubicBezTo>
                <a:cubicBezTo>
                  <a:pt x="18507" y="12619"/>
                  <a:pt x="21600" y="6294"/>
                  <a:pt x="21600" y="6294"/>
                </a:cubicBezTo>
                <a:close/>
              </a:path>
            </a:pathLst>
          </a:custGeom>
          <a:solidFill>
            <a:srgbClr val="2750F0"/>
          </a:solidFill>
          <a:ln w="12700">
            <a:miter lim="400000"/>
          </a:ln>
        </p:spPr>
        <p:txBody>
          <a:bodyPr lIns="19050" tIns="19050" rIns="19050" bIns="19050" anchor="ctr"/>
          <a:lstStyle/>
          <a:p>
            <a:pP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sym typeface="Gill Sans"/>
            </a:endParaRPr>
          </a:p>
        </p:txBody>
      </p:sp>
      <p:sp>
        <p:nvSpPr>
          <p:cNvPr id="4" name="Rectangle 3">
            <a:extLst>
              <a:ext uri="{FF2B5EF4-FFF2-40B4-BE49-F238E27FC236}">
                <a16:creationId xmlns:a16="http://schemas.microsoft.com/office/drawing/2014/main" id="{91BF5132-2B02-4A37-9C78-B8C46D61597C}"/>
              </a:ext>
            </a:extLst>
          </p:cNvPr>
          <p:cNvSpPr/>
          <p:nvPr/>
        </p:nvSpPr>
        <p:spPr>
          <a:xfrm>
            <a:off x="804476" y="6467708"/>
            <a:ext cx="1248937" cy="1895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217"/>
            <a:endParaRPr lang="en-US">
              <a:solidFill>
                <a:prstClr val="white"/>
              </a:solidFill>
              <a:latin typeface="Lato Light"/>
            </a:endParaRPr>
          </a:p>
        </p:txBody>
      </p:sp>
      <p:sp>
        <p:nvSpPr>
          <p:cNvPr id="28" name="Rectangle 27">
            <a:extLst>
              <a:ext uri="{FF2B5EF4-FFF2-40B4-BE49-F238E27FC236}">
                <a16:creationId xmlns:a16="http://schemas.microsoft.com/office/drawing/2014/main" id="{CFEED021-DBD0-4932-96FA-37BD64F999A3}"/>
              </a:ext>
            </a:extLst>
          </p:cNvPr>
          <p:cNvSpPr/>
          <p:nvPr/>
        </p:nvSpPr>
        <p:spPr>
          <a:xfrm>
            <a:off x="9926173" y="6467707"/>
            <a:ext cx="1556447" cy="1895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217"/>
            <a:endParaRPr lang="en-US">
              <a:solidFill>
                <a:prstClr val="white"/>
              </a:solidFill>
              <a:latin typeface="Lato Light"/>
            </a:endParaRPr>
          </a:p>
        </p:txBody>
      </p:sp>
      <p:sp>
        <p:nvSpPr>
          <p:cNvPr id="34" name="Rectangle 33">
            <a:extLst>
              <a:ext uri="{FF2B5EF4-FFF2-40B4-BE49-F238E27FC236}">
                <a16:creationId xmlns:a16="http://schemas.microsoft.com/office/drawing/2014/main" id="{24B7D955-A032-4194-8ADD-F363E6DE6244}"/>
              </a:ext>
            </a:extLst>
          </p:cNvPr>
          <p:cNvSpPr/>
          <p:nvPr/>
        </p:nvSpPr>
        <p:spPr>
          <a:xfrm>
            <a:off x="11331226" y="286448"/>
            <a:ext cx="602167" cy="587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217"/>
            <a:endParaRPr lang="en-US">
              <a:solidFill>
                <a:prstClr val="white"/>
              </a:solidFill>
              <a:latin typeface="Lato Light"/>
            </a:endParaRPr>
          </a:p>
        </p:txBody>
      </p:sp>
      <p:pic>
        <p:nvPicPr>
          <p:cNvPr id="8" name="Picture 7">
            <a:extLst>
              <a:ext uri="{FF2B5EF4-FFF2-40B4-BE49-F238E27FC236}">
                <a16:creationId xmlns:a16="http://schemas.microsoft.com/office/drawing/2014/main" id="{920B6510-CB92-4F13-AC50-5DC30F0AD6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3128" y="2534946"/>
            <a:ext cx="500109" cy="500109"/>
          </a:xfrm>
          <a:prstGeom prst="rect">
            <a:avLst/>
          </a:prstGeom>
        </p:spPr>
      </p:pic>
      <p:pic>
        <p:nvPicPr>
          <p:cNvPr id="10" name="Picture 9">
            <a:extLst>
              <a:ext uri="{FF2B5EF4-FFF2-40B4-BE49-F238E27FC236}">
                <a16:creationId xmlns:a16="http://schemas.microsoft.com/office/drawing/2014/main" id="{DDF06312-47B4-4CCF-B240-93D28D4E4B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6275" y="4215175"/>
            <a:ext cx="493707" cy="493707"/>
          </a:xfrm>
          <a:prstGeom prst="rect">
            <a:avLst/>
          </a:prstGeom>
        </p:spPr>
      </p:pic>
      <p:sp>
        <p:nvSpPr>
          <p:cNvPr id="36" name="Shape 1721">
            <a:extLst>
              <a:ext uri="{FF2B5EF4-FFF2-40B4-BE49-F238E27FC236}">
                <a16:creationId xmlns:a16="http://schemas.microsoft.com/office/drawing/2014/main" id="{6486CA74-D50C-46EE-9BDB-2CD38C60ED7F}"/>
              </a:ext>
            </a:extLst>
          </p:cNvPr>
          <p:cNvSpPr/>
          <p:nvPr/>
        </p:nvSpPr>
        <p:spPr>
          <a:xfrm rot="4555099">
            <a:off x="8221852" y="5312567"/>
            <a:ext cx="1092187" cy="1435788"/>
          </a:xfrm>
          <a:custGeom>
            <a:avLst/>
            <a:gdLst/>
            <a:ahLst/>
            <a:cxnLst>
              <a:cxn ang="0">
                <a:pos x="wd2" y="hd2"/>
              </a:cxn>
              <a:cxn ang="5400000">
                <a:pos x="wd2" y="hd2"/>
              </a:cxn>
              <a:cxn ang="10800000">
                <a:pos x="wd2" y="hd2"/>
              </a:cxn>
              <a:cxn ang="16200000">
                <a:pos x="wd2" y="hd2"/>
              </a:cxn>
            </a:cxnLst>
            <a:rect l="0" t="0" r="r" b="b"/>
            <a:pathLst>
              <a:path w="21600" h="21600" extrusionOk="0">
                <a:moveTo>
                  <a:pt x="21600" y="18521"/>
                </a:moveTo>
                <a:cubicBezTo>
                  <a:pt x="21384" y="8578"/>
                  <a:pt x="11891" y="483"/>
                  <a:pt x="56" y="0"/>
                </a:cubicBezTo>
                <a:lnTo>
                  <a:pt x="3737" y="5228"/>
                </a:lnTo>
                <a:lnTo>
                  <a:pt x="0" y="10536"/>
                </a:lnTo>
                <a:cubicBezTo>
                  <a:pt x="4895" y="10968"/>
                  <a:pt x="8767" y="14353"/>
                  <a:pt x="8981" y="18507"/>
                </a:cubicBezTo>
                <a:lnTo>
                  <a:pt x="15305" y="21600"/>
                </a:lnTo>
                <a:cubicBezTo>
                  <a:pt x="15305" y="21600"/>
                  <a:pt x="21600" y="18521"/>
                  <a:pt x="21600" y="18521"/>
                </a:cubicBezTo>
                <a:close/>
              </a:path>
            </a:pathLst>
          </a:custGeom>
          <a:solidFill>
            <a:schemeClr val="accent2"/>
          </a:solidFill>
          <a:ln w="12700">
            <a:miter lim="400000"/>
          </a:ln>
        </p:spPr>
        <p:txBody>
          <a:bodyPr lIns="19050" tIns="19050" rIns="19050" bIns="19050" anchor="ctr"/>
          <a:lstStyle/>
          <a:p>
            <a:pP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solidFill>
                <a:srgbClr val="FFFFFF"/>
              </a:solidFill>
              <a:effectLst>
                <a:outerShdw blurRad="38100" dist="12700" dir="5400000" rotWithShape="0">
                  <a:srgbClr val="000000">
                    <a:alpha val="50000"/>
                  </a:srgbClr>
                </a:outerShdw>
              </a:effectLst>
              <a:latin typeface="Gill Sans"/>
              <a:sym typeface="Gill Sans"/>
            </a:endParaRPr>
          </a:p>
        </p:txBody>
      </p:sp>
      <p:sp>
        <p:nvSpPr>
          <p:cNvPr id="37" name="Shape 1721">
            <a:extLst>
              <a:ext uri="{FF2B5EF4-FFF2-40B4-BE49-F238E27FC236}">
                <a16:creationId xmlns:a16="http://schemas.microsoft.com/office/drawing/2014/main" id="{9D34DCE9-A086-4B3C-8BF1-BB9D4BC9E399}"/>
              </a:ext>
            </a:extLst>
          </p:cNvPr>
          <p:cNvSpPr/>
          <p:nvPr/>
        </p:nvSpPr>
        <p:spPr>
          <a:xfrm rot="3853231">
            <a:off x="1347353" y="1684832"/>
            <a:ext cx="1304184" cy="1443347"/>
          </a:xfrm>
          <a:custGeom>
            <a:avLst/>
            <a:gdLst/>
            <a:ahLst/>
            <a:cxnLst>
              <a:cxn ang="0">
                <a:pos x="wd2" y="hd2"/>
              </a:cxn>
              <a:cxn ang="5400000">
                <a:pos x="wd2" y="hd2"/>
              </a:cxn>
              <a:cxn ang="10800000">
                <a:pos x="wd2" y="hd2"/>
              </a:cxn>
              <a:cxn ang="16200000">
                <a:pos x="wd2" y="hd2"/>
              </a:cxn>
            </a:cxnLst>
            <a:rect l="0" t="0" r="r" b="b"/>
            <a:pathLst>
              <a:path w="21600" h="21600" extrusionOk="0">
                <a:moveTo>
                  <a:pt x="21600" y="18521"/>
                </a:moveTo>
                <a:cubicBezTo>
                  <a:pt x="21384" y="8578"/>
                  <a:pt x="11891" y="483"/>
                  <a:pt x="56" y="0"/>
                </a:cubicBezTo>
                <a:lnTo>
                  <a:pt x="3737" y="5228"/>
                </a:lnTo>
                <a:lnTo>
                  <a:pt x="0" y="10536"/>
                </a:lnTo>
                <a:cubicBezTo>
                  <a:pt x="4895" y="10968"/>
                  <a:pt x="8767" y="14353"/>
                  <a:pt x="8981" y="18507"/>
                </a:cubicBezTo>
                <a:lnTo>
                  <a:pt x="15305" y="21600"/>
                </a:lnTo>
                <a:cubicBezTo>
                  <a:pt x="15305" y="21600"/>
                  <a:pt x="21600" y="18521"/>
                  <a:pt x="21600" y="18521"/>
                </a:cubicBezTo>
                <a:close/>
              </a:path>
            </a:pathLst>
          </a:custGeom>
          <a:solidFill>
            <a:srgbClr val="2750F0"/>
          </a:solidFill>
          <a:ln w="12700">
            <a:miter lim="400000"/>
          </a:ln>
        </p:spPr>
        <p:txBody>
          <a:bodyPr lIns="19050" tIns="19050" rIns="19050" bIns="19050" anchor="ctr"/>
          <a:lstStyle/>
          <a:p>
            <a:pP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solidFill>
                <a:srgbClr val="FFFFFF"/>
              </a:solidFill>
              <a:effectLst>
                <a:outerShdw blurRad="38100" dist="12700" dir="5400000" rotWithShape="0">
                  <a:srgbClr val="000000">
                    <a:alpha val="50000"/>
                  </a:srgbClr>
                </a:outerShdw>
              </a:effectLst>
              <a:latin typeface="Gill Sans"/>
              <a:sym typeface="Gill Sans"/>
            </a:endParaRPr>
          </a:p>
        </p:txBody>
      </p:sp>
      <p:pic>
        <p:nvPicPr>
          <p:cNvPr id="12" name="Picture 11">
            <a:extLst>
              <a:ext uri="{FF2B5EF4-FFF2-40B4-BE49-F238E27FC236}">
                <a16:creationId xmlns:a16="http://schemas.microsoft.com/office/drawing/2014/main" id="{56C0EE3B-E4C1-446B-8BB8-8A0F895A2A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5548" y="2703530"/>
            <a:ext cx="566640" cy="566640"/>
          </a:xfrm>
          <a:prstGeom prst="rect">
            <a:avLst/>
          </a:prstGeom>
        </p:spPr>
      </p:pic>
      <p:pic>
        <p:nvPicPr>
          <p:cNvPr id="16" name="Picture 15">
            <a:extLst>
              <a:ext uri="{FF2B5EF4-FFF2-40B4-BE49-F238E27FC236}">
                <a16:creationId xmlns:a16="http://schemas.microsoft.com/office/drawing/2014/main" id="{A48EDCA4-BAE2-40A1-833F-D08F57F302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16180" y="4383991"/>
            <a:ext cx="541217" cy="541217"/>
          </a:xfrm>
          <a:prstGeom prst="rect">
            <a:avLst/>
          </a:prstGeom>
        </p:spPr>
      </p:pic>
      <p:pic>
        <p:nvPicPr>
          <p:cNvPr id="18" name="Picture 17">
            <a:extLst>
              <a:ext uri="{FF2B5EF4-FFF2-40B4-BE49-F238E27FC236}">
                <a16:creationId xmlns:a16="http://schemas.microsoft.com/office/drawing/2014/main" id="{5B7B0DAA-DC7E-4F04-B28F-0249935979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97153" y="5788466"/>
            <a:ext cx="483673" cy="483673"/>
          </a:xfrm>
          <a:prstGeom prst="rect">
            <a:avLst/>
          </a:prstGeom>
        </p:spPr>
      </p:pic>
      <p:sp>
        <p:nvSpPr>
          <p:cNvPr id="46" name="Rectangle 45">
            <a:extLst>
              <a:ext uri="{FF2B5EF4-FFF2-40B4-BE49-F238E27FC236}">
                <a16:creationId xmlns:a16="http://schemas.microsoft.com/office/drawing/2014/main" id="{1563FA8F-7AD8-4041-B44F-F9AD8079D836}"/>
              </a:ext>
            </a:extLst>
          </p:cNvPr>
          <p:cNvSpPr/>
          <p:nvPr/>
        </p:nvSpPr>
        <p:spPr>
          <a:xfrm>
            <a:off x="9466139" y="5445376"/>
            <a:ext cx="2606804" cy="300082"/>
          </a:xfrm>
          <a:prstGeom prst="rect">
            <a:avLst/>
          </a:prstGeom>
        </p:spPr>
        <p:txBody>
          <a:bodyPr wrap="none">
            <a:spAutoFit/>
          </a:bodyPr>
          <a:lstStyle/>
          <a:p>
            <a:pPr defTabSz="914217"/>
            <a:r>
              <a:rPr lang="en-US" sz="1350" b="1" dirty="0">
                <a:solidFill>
                  <a:srgbClr val="445469"/>
                </a:solidFill>
                <a:latin typeface="Lato Regular"/>
                <a:cs typeface="Lato Regular"/>
              </a:rPr>
              <a:t>ECONOMIC POLICY ANALYSIS</a:t>
            </a:r>
          </a:p>
        </p:txBody>
      </p:sp>
      <p:sp>
        <p:nvSpPr>
          <p:cNvPr id="47" name="TextBox 46">
            <a:extLst>
              <a:ext uri="{FF2B5EF4-FFF2-40B4-BE49-F238E27FC236}">
                <a16:creationId xmlns:a16="http://schemas.microsoft.com/office/drawing/2014/main" id="{A285E598-3DBE-439D-86CC-2F1CA5619524}"/>
              </a:ext>
            </a:extLst>
          </p:cNvPr>
          <p:cNvSpPr txBox="1"/>
          <p:nvPr/>
        </p:nvSpPr>
        <p:spPr>
          <a:xfrm>
            <a:off x="9489758" y="5750226"/>
            <a:ext cx="2563293" cy="1004186"/>
          </a:xfrm>
          <a:prstGeom prst="rect">
            <a:avLst/>
          </a:prstGeom>
          <a:noFill/>
        </p:spPr>
        <p:txBody>
          <a:bodyPr wrap="square" rtlCol="0">
            <a:spAutoFit/>
          </a:bodyPr>
          <a:lstStyle/>
          <a:p>
            <a:pPr defTabSz="914217">
              <a:lnSpc>
                <a:spcPct val="107000"/>
              </a:lnSpc>
              <a:spcAft>
                <a:spcPts val="400"/>
              </a:spcAft>
            </a:pPr>
            <a:r>
              <a:rPr lang="en-US" sz="1400" dirty="0">
                <a:solidFill>
                  <a:srgbClr val="445469"/>
                </a:solidFill>
                <a:latin typeface="Calibri Light" panose="020F0302020204030204" pitchFamily="34" charset="0"/>
                <a:ea typeface="Calibri" panose="020F0502020204030204" pitchFamily="34" charset="0"/>
                <a:cs typeface="Times New Roman" panose="02020603050405020304" pitchFamily="18" charset="0"/>
              </a:rPr>
              <a:t>established economic policy analysis as a fundamental discipline in National Development</a:t>
            </a:r>
            <a:endParaRPr lang="en-US" sz="1600" dirty="0">
              <a:solidFill>
                <a:srgbClr val="445469"/>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0" name="Rectangle 49">
            <a:extLst>
              <a:ext uri="{FF2B5EF4-FFF2-40B4-BE49-F238E27FC236}">
                <a16:creationId xmlns:a16="http://schemas.microsoft.com/office/drawing/2014/main" id="{DA913832-9173-4431-B690-37D7EA100FC7}"/>
              </a:ext>
            </a:extLst>
          </p:cNvPr>
          <p:cNvSpPr/>
          <p:nvPr/>
        </p:nvSpPr>
        <p:spPr>
          <a:xfrm>
            <a:off x="12739" y="1157859"/>
            <a:ext cx="2950359" cy="300082"/>
          </a:xfrm>
          <a:prstGeom prst="rect">
            <a:avLst/>
          </a:prstGeom>
        </p:spPr>
        <p:txBody>
          <a:bodyPr wrap="none">
            <a:spAutoFit/>
          </a:bodyPr>
          <a:lstStyle/>
          <a:p>
            <a:pPr defTabSz="914217"/>
            <a:r>
              <a:rPr lang="en-US" sz="1350" b="1" dirty="0">
                <a:solidFill>
                  <a:srgbClr val="445469"/>
                </a:solidFill>
                <a:latin typeface="Lato Regular"/>
                <a:cs typeface="Lato Regular"/>
              </a:rPr>
              <a:t>GLOBAL BENCHMARK DISCIPLINE</a:t>
            </a:r>
          </a:p>
        </p:txBody>
      </p:sp>
      <p:sp>
        <p:nvSpPr>
          <p:cNvPr id="51" name="TextBox 50">
            <a:extLst>
              <a:ext uri="{FF2B5EF4-FFF2-40B4-BE49-F238E27FC236}">
                <a16:creationId xmlns:a16="http://schemas.microsoft.com/office/drawing/2014/main" id="{C23F0296-4DEB-4545-AB67-59628820E9A1}"/>
              </a:ext>
            </a:extLst>
          </p:cNvPr>
          <p:cNvSpPr txBox="1"/>
          <p:nvPr/>
        </p:nvSpPr>
        <p:spPr>
          <a:xfrm>
            <a:off x="24204" y="1567840"/>
            <a:ext cx="1540024" cy="1465209"/>
          </a:xfrm>
          <a:prstGeom prst="rect">
            <a:avLst/>
          </a:prstGeom>
          <a:noFill/>
        </p:spPr>
        <p:txBody>
          <a:bodyPr wrap="square" rtlCol="0">
            <a:spAutoFit/>
          </a:bodyPr>
          <a:lstStyle/>
          <a:p>
            <a:pPr defTabSz="914217">
              <a:lnSpc>
                <a:spcPct val="107000"/>
              </a:lnSpc>
              <a:spcAft>
                <a:spcPts val="400"/>
              </a:spcAft>
            </a:pPr>
            <a:r>
              <a:rPr lang="en-US" sz="1400" dirty="0">
                <a:solidFill>
                  <a:srgbClr val="445469"/>
                </a:solidFill>
                <a:latin typeface="Calibri Light" panose="020F0302020204030204" pitchFamily="34" charset="0"/>
                <a:ea typeface="Calibri" panose="020F0502020204030204" pitchFamily="34" charset="0"/>
                <a:cs typeface="Times New Roman" panose="02020603050405020304" pitchFamily="18" charset="0"/>
              </a:rPr>
              <a:t>established global benchmarking discipline as the premise for National Economic Scorecard</a:t>
            </a:r>
            <a:endParaRPr lang="en-US" sz="1600" dirty="0">
              <a:solidFill>
                <a:srgbClr val="445469"/>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0" name="Picture 19">
            <a:extLst>
              <a:ext uri="{FF2B5EF4-FFF2-40B4-BE49-F238E27FC236}">
                <a16:creationId xmlns:a16="http://schemas.microsoft.com/office/drawing/2014/main" id="{004A7829-C790-4AD9-841C-CBCE788880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13357" y="2229788"/>
            <a:ext cx="423840" cy="423840"/>
          </a:xfrm>
          <a:prstGeom prst="rect">
            <a:avLst/>
          </a:prstGeom>
        </p:spPr>
      </p:pic>
    </p:spTree>
    <p:extLst>
      <p:ext uri="{BB962C8B-B14F-4D97-AF65-F5344CB8AC3E}">
        <p14:creationId xmlns:p14="http://schemas.microsoft.com/office/powerpoint/2010/main" val="100229355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agonal Stripe 4"/>
          <p:cNvSpPr/>
          <p:nvPr/>
        </p:nvSpPr>
        <p:spPr>
          <a:xfrm rot="2699999">
            <a:off x="8513458" y="3472510"/>
            <a:ext cx="1302418" cy="1284325"/>
          </a:xfrm>
          <a:prstGeom prst="diagStripe">
            <a:avLst>
              <a:gd name="adj" fmla="val 63445"/>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srgbClr val="737572"/>
              </a:solidFill>
              <a:latin typeface="Open Sans Regular" charset="0"/>
            </a:endParaRPr>
          </a:p>
        </p:txBody>
      </p:sp>
      <p:sp>
        <p:nvSpPr>
          <p:cNvPr id="6" name="Diagonal Stripe 5"/>
          <p:cNvSpPr/>
          <p:nvPr/>
        </p:nvSpPr>
        <p:spPr>
          <a:xfrm rot="2699999">
            <a:off x="646013" y="3451936"/>
            <a:ext cx="1330170" cy="1368773"/>
          </a:xfrm>
          <a:prstGeom prst="diagStripe">
            <a:avLst>
              <a:gd name="adj" fmla="val 6344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srgbClr val="737572"/>
              </a:solidFill>
              <a:latin typeface="Open Sans Regular" charset="0"/>
            </a:endParaRPr>
          </a:p>
        </p:txBody>
      </p:sp>
      <p:sp>
        <p:nvSpPr>
          <p:cNvPr id="7" name="Diagonal Stripe 6"/>
          <p:cNvSpPr/>
          <p:nvPr/>
        </p:nvSpPr>
        <p:spPr>
          <a:xfrm rot="2846211">
            <a:off x="4710697" y="3467346"/>
            <a:ext cx="1238760" cy="1339324"/>
          </a:xfrm>
          <a:prstGeom prst="diagStripe">
            <a:avLst>
              <a:gd name="adj" fmla="val 63445"/>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srgbClr val="737572"/>
              </a:solidFill>
              <a:latin typeface="Open Sans Regular" charset="0"/>
            </a:endParaRPr>
          </a:p>
        </p:txBody>
      </p:sp>
      <p:sp>
        <p:nvSpPr>
          <p:cNvPr id="8" name="Diagonal Stripe 7"/>
          <p:cNvSpPr/>
          <p:nvPr/>
        </p:nvSpPr>
        <p:spPr>
          <a:xfrm rot="13499999">
            <a:off x="2683465" y="3147462"/>
            <a:ext cx="1323014" cy="1323028"/>
          </a:xfrm>
          <a:prstGeom prst="diagStripe">
            <a:avLst>
              <a:gd name="adj" fmla="val 6344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srgbClr val="737572"/>
              </a:solidFill>
              <a:latin typeface="Open Sans Regular" charset="0"/>
            </a:endParaRPr>
          </a:p>
        </p:txBody>
      </p:sp>
      <p:sp>
        <p:nvSpPr>
          <p:cNvPr id="9" name="Diagonal Stripe 8"/>
          <p:cNvSpPr/>
          <p:nvPr/>
        </p:nvSpPr>
        <p:spPr>
          <a:xfrm rot="13499999">
            <a:off x="6577617" y="3179996"/>
            <a:ext cx="1286611" cy="1257959"/>
          </a:xfrm>
          <a:prstGeom prst="diagStripe">
            <a:avLst>
              <a:gd name="adj" fmla="val 6344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srgbClr val="737572"/>
              </a:solidFill>
              <a:latin typeface="Open Sans Regular" charset="0"/>
            </a:endParaRPr>
          </a:p>
        </p:txBody>
      </p:sp>
      <p:sp>
        <p:nvSpPr>
          <p:cNvPr id="13" name="TextBox 12"/>
          <p:cNvSpPr txBox="1"/>
          <p:nvPr/>
        </p:nvSpPr>
        <p:spPr>
          <a:xfrm>
            <a:off x="10028871" y="3701255"/>
            <a:ext cx="575800" cy="323165"/>
          </a:xfrm>
          <a:prstGeom prst="rect">
            <a:avLst/>
          </a:prstGeom>
          <a:noFill/>
        </p:spPr>
        <p:txBody>
          <a:bodyPr wrap="none" rtlCol="0" anchor="ctr" anchorCtr="0">
            <a:spAutoFit/>
          </a:bodyPr>
          <a:lstStyle/>
          <a:p>
            <a:pPr algn="ctr" defTabSz="914217"/>
            <a:r>
              <a:rPr lang="en-US" sz="1500" b="1" dirty="0">
                <a:solidFill>
                  <a:srgbClr val="FFFFFF"/>
                </a:solidFill>
                <a:latin typeface="Montserrat Bold" charset="0"/>
                <a:ea typeface="Montserrat Bold" charset="0"/>
                <a:cs typeface="Montserrat Bold" charset="0"/>
              </a:rPr>
              <a:t>1999</a:t>
            </a:r>
          </a:p>
        </p:txBody>
      </p:sp>
      <p:sp>
        <p:nvSpPr>
          <p:cNvPr id="14" name="TextBox 13"/>
          <p:cNvSpPr txBox="1"/>
          <p:nvPr/>
        </p:nvSpPr>
        <p:spPr>
          <a:xfrm>
            <a:off x="998985" y="3808976"/>
            <a:ext cx="575800" cy="323165"/>
          </a:xfrm>
          <a:prstGeom prst="rect">
            <a:avLst/>
          </a:prstGeom>
          <a:noFill/>
        </p:spPr>
        <p:txBody>
          <a:bodyPr wrap="none" rtlCol="0" anchor="ctr" anchorCtr="0">
            <a:spAutoFit/>
          </a:bodyPr>
          <a:lstStyle/>
          <a:p>
            <a:pPr algn="ctr" defTabSz="914217"/>
            <a:r>
              <a:rPr lang="en-US" sz="1500" b="1" dirty="0">
                <a:solidFill>
                  <a:srgbClr val="FFFFFF"/>
                </a:solidFill>
                <a:latin typeface="Montserrat Bold" charset="0"/>
                <a:ea typeface="Montserrat Bold" charset="0"/>
                <a:cs typeface="Montserrat Bold" charset="0"/>
              </a:rPr>
              <a:t>2000</a:t>
            </a:r>
          </a:p>
        </p:txBody>
      </p:sp>
      <p:sp>
        <p:nvSpPr>
          <p:cNvPr id="15" name="TextBox 14"/>
          <p:cNvSpPr txBox="1"/>
          <p:nvPr/>
        </p:nvSpPr>
        <p:spPr>
          <a:xfrm>
            <a:off x="3065641" y="3800332"/>
            <a:ext cx="575800" cy="323165"/>
          </a:xfrm>
          <a:prstGeom prst="rect">
            <a:avLst/>
          </a:prstGeom>
          <a:noFill/>
        </p:spPr>
        <p:txBody>
          <a:bodyPr wrap="none" rtlCol="0" anchor="ctr" anchorCtr="0">
            <a:spAutoFit/>
          </a:bodyPr>
          <a:lstStyle/>
          <a:p>
            <a:pPr algn="ctr" defTabSz="914217"/>
            <a:r>
              <a:rPr lang="en-US" sz="1500" b="1" dirty="0">
                <a:solidFill>
                  <a:srgbClr val="FFFFFF"/>
                </a:solidFill>
                <a:latin typeface="Montserrat Bold" charset="0"/>
                <a:ea typeface="Montserrat Bold" charset="0"/>
                <a:cs typeface="Montserrat Bold" charset="0"/>
              </a:rPr>
              <a:t>2001</a:t>
            </a:r>
          </a:p>
        </p:txBody>
      </p:sp>
      <p:sp>
        <p:nvSpPr>
          <p:cNvPr id="16" name="TextBox 15"/>
          <p:cNvSpPr txBox="1"/>
          <p:nvPr/>
        </p:nvSpPr>
        <p:spPr>
          <a:xfrm>
            <a:off x="6933022" y="3802734"/>
            <a:ext cx="575800" cy="323165"/>
          </a:xfrm>
          <a:prstGeom prst="rect">
            <a:avLst/>
          </a:prstGeom>
          <a:noFill/>
        </p:spPr>
        <p:txBody>
          <a:bodyPr wrap="none" rtlCol="0" anchor="ctr" anchorCtr="0">
            <a:spAutoFit/>
          </a:bodyPr>
          <a:lstStyle/>
          <a:p>
            <a:pPr algn="ctr" defTabSz="914217"/>
            <a:r>
              <a:rPr lang="en-US" sz="1500" b="1" dirty="0">
                <a:solidFill>
                  <a:srgbClr val="FFFFFF"/>
                </a:solidFill>
                <a:latin typeface="Montserrat Bold" charset="0"/>
                <a:ea typeface="Montserrat Bold" charset="0"/>
                <a:cs typeface="Montserrat Bold" charset="0"/>
              </a:rPr>
              <a:t>2003</a:t>
            </a:r>
          </a:p>
        </p:txBody>
      </p:sp>
      <p:sp>
        <p:nvSpPr>
          <p:cNvPr id="17" name="TextBox 16"/>
          <p:cNvSpPr txBox="1"/>
          <p:nvPr/>
        </p:nvSpPr>
        <p:spPr>
          <a:xfrm>
            <a:off x="8851593" y="3793032"/>
            <a:ext cx="575800" cy="323165"/>
          </a:xfrm>
          <a:prstGeom prst="rect">
            <a:avLst/>
          </a:prstGeom>
          <a:noFill/>
        </p:spPr>
        <p:txBody>
          <a:bodyPr wrap="none" rtlCol="0" anchor="ctr" anchorCtr="0">
            <a:spAutoFit/>
          </a:bodyPr>
          <a:lstStyle/>
          <a:p>
            <a:pPr algn="ctr" defTabSz="914217"/>
            <a:r>
              <a:rPr lang="en-US" sz="1500" b="1" dirty="0">
                <a:solidFill>
                  <a:srgbClr val="FFFFFF"/>
                </a:solidFill>
                <a:latin typeface="Montserrat Bold" charset="0"/>
                <a:ea typeface="Montserrat Bold" charset="0"/>
                <a:cs typeface="Montserrat Bold" charset="0"/>
              </a:rPr>
              <a:t>2005</a:t>
            </a:r>
          </a:p>
        </p:txBody>
      </p:sp>
      <p:sp>
        <p:nvSpPr>
          <p:cNvPr id="19" name="Subtitle 2"/>
          <p:cNvSpPr txBox="1">
            <a:spLocks/>
          </p:cNvSpPr>
          <p:nvPr/>
        </p:nvSpPr>
        <p:spPr>
          <a:xfrm>
            <a:off x="4038368" y="1542738"/>
            <a:ext cx="2853326" cy="1476336"/>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543818">
              <a:lnSpc>
                <a:spcPct val="100000"/>
              </a:lnSpc>
            </a:pPr>
            <a:r>
              <a:rPr lang="en-US" sz="1200" i="1" dirty="0">
                <a:solidFill>
                  <a:srgbClr val="445469"/>
                </a:solidFill>
                <a:latin typeface="Open Sans" panose="020B0606030504020204" pitchFamily="34" charset="0"/>
                <a:ea typeface="Open Sans" panose="020B0606030504020204" pitchFamily="34" charset="0"/>
                <a:cs typeface="Open Sans" panose="020B0606030504020204" pitchFamily="34" charset="0"/>
              </a:rPr>
              <a:t>pursue credible reforms with a long-term perspective; </a:t>
            </a:r>
          </a:p>
          <a:p>
            <a:pPr algn="l" defTabSz="543818">
              <a:lnSpc>
                <a:spcPct val="100000"/>
              </a:lnSpc>
            </a:pPr>
            <a:r>
              <a:rPr lang="en-US" sz="1200" i="1" dirty="0">
                <a:solidFill>
                  <a:srgbClr val="445469"/>
                </a:solidFill>
                <a:latin typeface="Open Sans" panose="020B0606030504020204" pitchFamily="34" charset="0"/>
                <a:ea typeface="Open Sans" panose="020B0606030504020204" pitchFamily="34" charset="0"/>
                <a:cs typeface="Open Sans" panose="020B0606030504020204" pitchFamily="34" charset="0"/>
              </a:rPr>
              <a:t>Priorities innovation and promotion of entrepreneurship to accelerate economic growth and development, </a:t>
            </a:r>
          </a:p>
          <a:p>
            <a:pPr algn="l" defTabSz="543818">
              <a:lnSpc>
                <a:spcPct val="100000"/>
              </a:lnSpc>
            </a:pPr>
            <a:r>
              <a:rPr lang="en-US" sz="1200" i="1" dirty="0">
                <a:solidFill>
                  <a:srgbClr val="445469"/>
                </a:solidFill>
                <a:latin typeface="Open Sans" panose="020B0606030504020204" pitchFamily="34" charset="0"/>
                <a:ea typeface="Open Sans" panose="020B0606030504020204" pitchFamily="34" charset="0"/>
                <a:cs typeface="Open Sans" panose="020B0606030504020204" pitchFamily="34" charset="0"/>
              </a:rPr>
              <a:t>Involve the private sector in the design and implementation of NEPAD</a:t>
            </a:r>
          </a:p>
        </p:txBody>
      </p:sp>
      <p:sp>
        <p:nvSpPr>
          <p:cNvPr id="24" name="Subtitle 2"/>
          <p:cNvSpPr txBox="1">
            <a:spLocks/>
          </p:cNvSpPr>
          <p:nvPr/>
        </p:nvSpPr>
        <p:spPr>
          <a:xfrm>
            <a:off x="5928657" y="4810205"/>
            <a:ext cx="2584530" cy="1476336"/>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543818">
              <a:lnSpc>
                <a:spcPct val="100000"/>
              </a:lnSpc>
            </a:pPr>
            <a:r>
              <a:rPr lang="en-US" sz="1200" i="1" dirty="0">
                <a:solidFill>
                  <a:srgbClr val="445469"/>
                </a:solidFill>
                <a:latin typeface="Open Sans" panose="020B0606030504020204" pitchFamily="34" charset="0"/>
                <a:ea typeface="Open Sans" panose="020B0606030504020204" pitchFamily="34" charset="0"/>
                <a:cs typeface="Open Sans" panose="020B0606030504020204" pitchFamily="34" charset="0"/>
              </a:rPr>
              <a:t>work on NEEDS to anchor future budget and economic policies; </a:t>
            </a:r>
          </a:p>
          <a:p>
            <a:pPr algn="l" defTabSz="543818">
              <a:lnSpc>
                <a:spcPct val="100000"/>
              </a:lnSpc>
            </a:pPr>
            <a:r>
              <a:rPr lang="en-US" sz="1200" i="1" dirty="0">
                <a:solidFill>
                  <a:srgbClr val="445469"/>
                </a:solidFill>
                <a:latin typeface="Open Sans" panose="020B0606030504020204" pitchFamily="34" charset="0"/>
                <a:ea typeface="Open Sans" panose="020B0606030504020204" pitchFamily="34" charset="0"/>
                <a:cs typeface="Open Sans" panose="020B0606030504020204" pitchFamily="34" charset="0"/>
              </a:rPr>
              <a:t>Presidential assent to Electric Power Sector Reform Bill and target generation of 10,000MW;  </a:t>
            </a:r>
          </a:p>
          <a:p>
            <a:pPr algn="l" defTabSz="543818">
              <a:lnSpc>
                <a:spcPct val="100000"/>
              </a:lnSpc>
            </a:pPr>
            <a:r>
              <a:rPr lang="en-US" sz="1200" i="1" dirty="0">
                <a:solidFill>
                  <a:srgbClr val="445469"/>
                </a:solidFill>
                <a:latin typeface="Open Sans" panose="020B0606030504020204" pitchFamily="34" charset="0"/>
                <a:ea typeface="Open Sans" panose="020B0606030504020204" pitchFamily="34" charset="0"/>
                <a:cs typeface="Open Sans" panose="020B0606030504020204" pitchFamily="34" charset="0"/>
              </a:rPr>
              <a:t>Grant 5 years’ tax holiday to SMEs and reduce the tax rate to 10%.</a:t>
            </a:r>
          </a:p>
        </p:txBody>
      </p:sp>
      <p:sp>
        <p:nvSpPr>
          <p:cNvPr id="27" name="Subtitle 2"/>
          <p:cNvSpPr txBox="1">
            <a:spLocks/>
          </p:cNvSpPr>
          <p:nvPr/>
        </p:nvSpPr>
        <p:spPr>
          <a:xfrm>
            <a:off x="8033298" y="1806043"/>
            <a:ext cx="2436582" cy="1254737"/>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543818">
              <a:lnSpc>
                <a:spcPct val="100000"/>
              </a:lnSpc>
            </a:pPr>
            <a:r>
              <a:rPr lang="en-US" sz="1200" i="1" dirty="0">
                <a:solidFill>
                  <a:srgbClr val="445469"/>
                </a:solidFill>
                <a:latin typeface="Open Sans" panose="020B0606030504020204" pitchFamily="34" charset="0"/>
                <a:ea typeface="Open Sans" panose="020B0606030504020204" pitchFamily="34" charset="0"/>
                <a:cs typeface="Open Sans" panose="020B0606030504020204" pitchFamily="34" charset="0"/>
              </a:rPr>
              <a:t>Focus including gas and power, food security, financial and macroeconomic stability and security of life and property; and </a:t>
            </a:r>
          </a:p>
          <a:p>
            <a:pPr algn="l" defTabSz="543818">
              <a:lnSpc>
                <a:spcPct val="100000"/>
              </a:lnSpc>
            </a:pPr>
            <a:r>
              <a:rPr lang="en-US" sz="1200" i="1" dirty="0">
                <a:solidFill>
                  <a:srgbClr val="445469"/>
                </a:solidFill>
                <a:latin typeface="Open Sans" panose="020B0606030504020204" pitchFamily="34" charset="0"/>
                <a:ea typeface="Open Sans" panose="020B0606030504020204" pitchFamily="34" charset="0"/>
                <a:cs typeface="Open Sans" panose="020B0606030504020204" pitchFamily="34" charset="0"/>
              </a:rPr>
              <a:t>Further, deepen public and private sector partnership.</a:t>
            </a:r>
          </a:p>
        </p:txBody>
      </p:sp>
      <p:cxnSp>
        <p:nvCxnSpPr>
          <p:cNvPr id="28" name="Straight Connector 27"/>
          <p:cNvCxnSpPr>
            <a:cxnSpLocks/>
          </p:cNvCxnSpPr>
          <p:nvPr/>
        </p:nvCxnSpPr>
        <p:spPr>
          <a:xfrm flipV="1">
            <a:off x="1311098" y="3291840"/>
            <a:ext cx="0" cy="420387"/>
          </a:xfrm>
          <a:prstGeom prst="line">
            <a:avLst/>
          </a:prstGeom>
          <a:ln w="28575">
            <a:tailEnd type="oval" w="lg" len="lg"/>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183954" y="864771"/>
            <a:ext cx="5053435" cy="369332"/>
          </a:xfrm>
          <a:prstGeom prst="rect">
            <a:avLst/>
          </a:prstGeom>
          <a:noFill/>
        </p:spPr>
        <p:txBody>
          <a:bodyPr wrap="none" rtlCol="0" anchor="ctr" anchorCtr="0">
            <a:spAutoFit/>
          </a:bodyPr>
          <a:lstStyle/>
          <a:p>
            <a:r>
              <a:rPr lang="en-US" b="1" dirty="0"/>
              <a:t>An Era of Structural Reforms and Economic Growth</a:t>
            </a:r>
          </a:p>
        </p:txBody>
      </p:sp>
      <p:sp>
        <p:nvSpPr>
          <p:cNvPr id="30" name="Subtitle 2"/>
          <p:cNvSpPr txBox="1">
            <a:spLocks/>
          </p:cNvSpPr>
          <p:nvPr/>
        </p:nvSpPr>
        <p:spPr>
          <a:xfrm>
            <a:off x="321714" y="1779632"/>
            <a:ext cx="2263388" cy="1402470"/>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543818">
              <a:lnSpc>
                <a:spcPct val="100000"/>
              </a:lnSpc>
            </a:pPr>
            <a:r>
              <a:rPr lang="en-US" sz="1200" i="1" dirty="0">
                <a:solidFill>
                  <a:srgbClr val="445469"/>
                </a:solidFill>
                <a:latin typeface="Open Sans" panose="020B0606030504020204" pitchFamily="34" charset="0"/>
                <a:ea typeface="Open Sans" panose="020B0606030504020204" pitchFamily="34" charset="0"/>
                <a:cs typeface="Open Sans" panose="020B0606030504020204" pitchFamily="34" charset="0"/>
              </a:rPr>
              <a:t>Maximize oil wealth and use to develop non-oil economy; Refocus NIPC to become more facilitative and re-orientate other facilitative agencies (CAC, Customs, Immigration, NAFDAC)</a:t>
            </a:r>
            <a:endParaRPr lang="en-US" sz="1350" i="1" dirty="0">
              <a:solidFill>
                <a:srgbClr val="73757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3" name="Subtitle 2"/>
          <p:cNvSpPr txBox="1">
            <a:spLocks/>
          </p:cNvSpPr>
          <p:nvPr/>
        </p:nvSpPr>
        <p:spPr>
          <a:xfrm>
            <a:off x="2265319" y="4944953"/>
            <a:ext cx="2575255" cy="700739"/>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543818">
              <a:lnSpc>
                <a:spcPct val="100000"/>
              </a:lnSpc>
            </a:pPr>
            <a:r>
              <a:rPr lang="en-US" sz="1200" i="1" dirty="0">
                <a:solidFill>
                  <a:srgbClr val="737572"/>
                </a:solidFill>
                <a:latin typeface="Open Sans" panose="020B0606030504020204" pitchFamily="34" charset="0"/>
                <a:ea typeface="Open Sans" panose="020B0606030504020204" pitchFamily="34" charset="0"/>
                <a:cs typeface="Open Sans" panose="020B0606030504020204" pitchFamily="34" charset="0"/>
              </a:rPr>
              <a:t>Action agenda for the future</a:t>
            </a:r>
          </a:p>
          <a:p>
            <a:pPr algn="l" defTabSz="543818">
              <a:lnSpc>
                <a:spcPct val="100000"/>
              </a:lnSpc>
            </a:pPr>
            <a:r>
              <a:rPr lang="en-US" sz="1200" i="1" dirty="0">
                <a:solidFill>
                  <a:srgbClr val="737572"/>
                </a:solidFill>
                <a:latin typeface="Open Sans" panose="020B0606030504020204" pitchFamily="34" charset="0"/>
                <a:ea typeface="Open Sans" panose="020B0606030504020204" pitchFamily="34" charset="0"/>
                <a:cs typeface="Open Sans" panose="020B0606030504020204" pitchFamily="34" charset="0"/>
              </a:rPr>
              <a:t>An action plan to Strengthen private/public sector partnership.</a:t>
            </a:r>
          </a:p>
        </p:txBody>
      </p:sp>
      <p:sp>
        <p:nvSpPr>
          <p:cNvPr id="10" name="Rectangle 9">
            <a:extLst>
              <a:ext uri="{FF2B5EF4-FFF2-40B4-BE49-F238E27FC236}">
                <a16:creationId xmlns:a16="http://schemas.microsoft.com/office/drawing/2014/main" id="{FF445476-AA56-49EF-B13C-4CAECDC0BDB1}"/>
              </a:ext>
            </a:extLst>
          </p:cNvPr>
          <p:cNvSpPr/>
          <p:nvPr/>
        </p:nvSpPr>
        <p:spPr>
          <a:xfrm>
            <a:off x="235763" y="245327"/>
            <a:ext cx="2885361" cy="2286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217"/>
            <a:endParaRPr lang="en-US">
              <a:solidFill>
                <a:srgbClr val="FFFFFF"/>
              </a:solidFill>
              <a:latin typeface="Calibri" panose="020F0502020204030204"/>
            </a:endParaRPr>
          </a:p>
        </p:txBody>
      </p:sp>
      <p:sp>
        <p:nvSpPr>
          <p:cNvPr id="11" name="TextBox 10">
            <a:extLst>
              <a:ext uri="{FF2B5EF4-FFF2-40B4-BE49-F238E27FC236}">
                <a16:creationId xmlns:a16="http://schemas.microsoft.com/office/drawing/2014/main" id="{CAF97093-A537-4C08-965A-3C36B39EC90D}"/>
              </a:ext>
            </a:extLst>
          </p:cNvPr>
          <p:cNvSpPr txBox="1"/>
          <p:nvPr/>
        </p:nvSpPr>
        <p:spPr>
          <a:xfrm>
            <a:off x="128319" y="366604"/>
            <a:ext cx="9277816" cy="400110"/>
          </a:xfrm>
          <a:prstGeom prst="rect">
            <a:avLst/>
          </a:prstGeom>
          <a:noFill/>
        </p:spPr>
        <p:txBody>
          <a:bodyPr wrap="square" rtlCol="0">
            <a:spAutoFit/>
          </a:bodyPr>
          <a:lstStyle/>
          <a:p>
            <a:pPr defTabSz="914217"/>
            <a:r>
              <a:rPr lang="en-US" sz="2000" b="1" dirty="0">
                <a:solidFill>
                  <a:srgbClr val="0E80C9"/>
                </a:solidFill>
                <a:latin typeface="Open Sans" panose="020B0606030504020204" pitchFamily="34" charset="0"/>
                <a:ea typeface="Open Sans" panose="020B0606030504020204" pitchFamily="34" charset="0"/>
                <a:cs typeface="Open Sans" panose="020B0606030504020204" pitchFamily="34" charset="0"/>
              </a:rPr>
              <a:t>NES Impact in THE EARLY OPENING-UP PHASE (1999 – 2005)</a:t>
            </a:r>
          </a:p>
        </p:txBody>
      </p:sp>
      <p:sp>
        <p:nvSpPr>
          <p:cNvPr id="26" name="Diagonal Stripe 25">
            <a:extLst>
              <a:ext uri="{FF2B5EF4-FFF2-40B4-BE49-F238E27FC236}">
                <a16:creationId xmlns:a16="http://schemas.microsoft.com/office/drawing/2014/main" id="{54CF2E23-DF5E-414D-8EFC-B2C4918B0687}"/>
              </a:ext>
            </a:extLst>
          </p:cNvPr>
          <p:cNvSpPr/>
          <p:nvPr/>
        </p:nvSpPr>
        <p:spPr>
          <a:xfrm rot="13465424">
            <a:off x="10379991" y="3175520"/>
            <a:ext cx="1231454" cy="1242432"/>
          </a:xfrm>
          <a:prstGeom prst="diagStripe">
            <a:avLst>
              <a:gd name="adj" fmla="val 63445"/>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srgbClr val="737572"/>
              </a:solidFill>
              <a:latin typeface="Open Sans Regular" charset="0"/>
            </a:endParaRPr>
          </a:p>
        </p:txBody>
      </p:sp>
      <p:sp>
        <p:nvSpPr>
          <p:cNvPr id="32" name="TextBox 31">
            <a:extLst>
              <a:ext uri="{FF2B5EF4-FFF2-40B4-BE49-F238E27FC236}">
                <a16:creationId xmlns:a16="http://schemas.microsoft.com/office/drawing/2014/main" id="{A83FD1D6-97BF-4234-AE06-53011590A89D}"/>
              </a:ext>
            </a:extLst>
          </p:cNvPr>
          <p:cNvSpPr txBox="1"/>
          <p:nvPr/>
        </p:nvSpPr>
        <p:spPr>
          <a:xfrm>
            <a:off x="4992883" y="3825594"/>
            <a:ext cx="575800" cy="323165"/>
          </a:xfrm>
          <a:prstGeom prst="rect">
            <a:avLst/>
          </a:prstGeom>
          <a:noFill/>
        </p:spPr>
        <p:txBody>
          <a:bodyPr wrap="none" rtlCol="0" anchor="ctr" anchorCtr="0">
            <a:spAutoFit/>
          </a:bodyPr>
          <a:lstStyle/>
          <a:p>
            <a:pPr algn="ctr" defTabSz="914217"/>
            <a:r>
              <a:rPr lang="en-US" sz="1500" b="1" dirty="0">
                <a:solidFill>
                  <a:srgbClr val="FFFFFF"/>
                </a:solidFill>
                <a:latin typeface="Montserrat Bold" charset="0"/>
                <a:ea typeface="Montserrat Bold" charset="0"/>
                <a:cs typeface="Montserrat Bold" charset="0"/>
              </a:rPr>
              <a:t>2002</a:t>
            </a:r>
          </a:p>
        </p:txBody>
      </p:sp>
      <p:sp>
        <p:nvSpPr>
          <p:cNvPr id="34" name="TextBox 33">
            <a:extLst>
              <a:ext uri="{FF2B5EF4-FFF2-40B4-BE49-F238E27FC236}">
                <a16:creationId xmlns:a16="http://schemas.microsoft.com/office/drawing/2014/main" id="{F410C8FF-8889-48B9-9613-62CC76764D38}"/>
              </a:ext>
            </a:extLst>
          </p:cNvPr>
          <p:cNvSpPr txBox="1"/>
          <p:nvPr/>
        </p:nvSpPr>
        <p:spPr>
          <a:xfrm>
            <a:off x="10705934" y="3810034"/>
            <a:ext cx="575800" cy="323165"/>
          </a:xfrm>
          <a:prstGeom prst="rect">
            <a:avLst/>
          </a:prstGeom>
          <a:noFill/>
        </p:spPr>
        <p:txBody>
          <a:bodyPr wrap="none" rtlCol="0" anchor="ctr" anchorCtr="0">
            <a:spAutoFit/>
          </a:bodyPr>
          <a:lstStyle/>
          <a:p>
            <a:pPr algn="ctr" defTabSz="914217"/>
            <a:r>
              <a:rPr lang="en-US" sz="1500" b="1" dirty="0">
                <a:solidFill>
                  <a:srgbClr val="FFFFFF"/>
                </a:solidFill>
                <a:latin typeface="Montserrat Bold" charset="0"/>
                <a:ea typeface="Montserrat Bold" charset="0"/>
                <a:cs typeface="Montserrat Bold" charset="0"/>
              </a:rPr>
              <a:t>2006</a:t>
            </a:r>
          </a:p>
        </p:txBody>
      </p:sp>
      <p:cxnSp>
        <p:nvCxnSpPr>
          <p:cNvPr id="35" name="Straight Connector 34">
            <a:extLst>
              <a:ext uri="{FF2B5EF4-FFF2-40B4-BE49-F238E27FC236}">
                <a16:creationId xmlns:a16="http://schemas.microsoft.com/office/drawing/2014/main" id="{77D4DCF1-C819-439A-B2E5-5C2A232E3FF9}"/>
              </a:ext>
            </a:extLst>
          </p:cNvPr>
          <p:cNvCxnSpPr>
            <a:cxnSpLocks/>
          </p:cNvCxnSpPr>
          <p:nvPr/>
        </p:nvCxnSpPr>
        <p:spPr>
          <a:xfrm>
            <a:off x="3353541" y="4228135"/>
            <a:ext cx="0" cy="402996"/>
          </a:xfrm>
          <a:prstGeom prst="line">
            <a:avLst/>
          </a:prstGeom>
          <a:ln w="28575">
            <a:tailEnd type="oval" w="lg" len="lg"/>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8CA9587-2D7A-4060-96C1-328B76D5B390}"/>
              </a:ext>
            </a:extLst>
          </p:cNvPr>
          <p:cNvCxnSpPr>
            <a:cxnSpLocks/>
          </p:cNvCxnSpPr>
          <p:nvPr/>
        </p:nvCxnSpPr>
        <p:spPr>
          <a:xfrm flipV="1">
            <a:off x="5330077" y="3243736"/>
            <a:ext cx="0" cy="420387"/>
          </a:xfrm>
          <a:prstGeom prst="line">
            <a:avLst/>
          </a:prstGeom>
          <a:ln w="28575">
            <a:tailEnd type="oval" w="lg" len="lg"/>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20D05D9-D5E6-4F0B-9416-4612F08A4024}"/>
              </a:ext>
            </a:extLst>
          </p:cNvPr>
          <p:cNvCxnSpPr>
            <a:cxnSpLocks/>
          </p:cNvCxnSpPr>
          <p:nvPr/>
        </p:nvCxnSpPr>
        <p:spPr>
          <a:xfrm flipV="1">
            <a:off x="9121320" y="3291840"/>
            <a:ext cx="0" cy="420387"/>
          </a:xfrm>
          <a:prstGeom prst="line">
            <a:avLst/>
          </a:prstGeom>
          <a:ln w="28575">
            <a:tailEnd type="oval" w="lg" len="lg"/>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A74E2D5-ED17-4162-83F3-5882BD9B1FA2}"/>
              </a:ext>
            </a:extLst>
          </p:cNvPr>
          <p:cNvCxnSpPr>
            <a:cxnSpLocks/>
          </p:cNvCxnSpPr>
          <p:nvPr/>
        </p:nvCxnSpPr>
        <p:spPr>
          <a:xfrm>
            <a:off x="10993834" y="4235240"/>
            <a:ext cx="180" cy="324366"/>
          </a:xfrm>
          <a:prstGeom prst="line">
            <a:avLst/>
          </a:prstGeom>
          <a:ln w="28575">
            <a:solidFill>
              <a:schemeClr val="accent1">
                <a:lumMod val="75000"/>
              </a:schemeClr>
            </a:solidFill>
            <a:tailEnd type="oval" w="lg" len="lg"/>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5C2EED0-C7A5-425B-9E85-0460FC75C970}"/>
              </a:ext>
            </a:extLst>
          </p:cNvPr>
          <p:cNvCxnSpPr>
            <a:cxnSpLocks/>
          </p:cNvCxnSpPr>
          <p:nvPr/>
        </p:nvCxnSpPr>
        <p:spPr>
          <a:xfrm>
            <a:off x="7220922" y="4236936"/>
            <a:ext cx="0" cy="361570"/>
          </a:xfrm>
          <a:prstGeom prst="line">
            <a:avLst/>
          </a:prstGeom>
          <a:ln w="28575">
            <a:tailEnd type="oval" w="lg" len="lg"/>
          </a:ln>
        </p:spPr>
        <p:style>
          <a:lnRef idx="1">
            <a:schemeClr val="accent1"/>
          </a:lnRef>
          <a:fillRef idx="0">
            <a:schemeClr val="accent1"/>
          </a:fillRef>
          <a:effectRef idx="0">
            <a:schemeClr val="accent1"/>
          </a:effectRef>
          <a:fontRef idx="minor">
            <a:schemeClr val="tx1"/>
          </a:fontRef>
        </p:style>
      </p:cxnSp>
      <p:sp>
        <p:nvSpPr>
          <p:cNvPr id="44" name="Subtitle 2">
            <a:extLst>
              <a:ext uri="{FF2B5EF4-FFF2-40B4-BE49-F238E27FC236}">
                <a16:creationId xmlns:a16="http://schemas.microsoft.com/office/drawing/2014/main" id="{564C5ABB-040F-41E4-945A-5CF4A34C99D4}"/>
              </a:ext>
            </a:extLst>
          </p:cNvPr>
          <p:cNvSpPr txBox="1">
            <a:spLocks/>
          </p:cNvSpPr>
          <p:nvPr/>
        </p:nvSpPr>
        <p:spPr>
          <a:xfrm>
            <a:off x="9864274" y="4760286"/>
            <a:ext cx="2259119" cy="1070071"/>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543818">
              <a:lnSpc>
                <a:spcPct val="100000"/>
              </a:lnSpc>
            </a:pPr>
            <a:r>
              <a:rPr lang="en-US" sz="1200" i="1" dirty="0">
                <a:solidFill>
                  <a:srgbClr val="445469"/>
                </a:solidFill>
                <a:latin typeface="Open Sans" panose="020B0606030504020204" pitchFamily="34" charset="0"/>
                <a:ea typeface="Open Sans" panose="020B0606030504020204" pitchFamily="34" charset="0"/>
                <a:cs typeface="Open Sans" panose="020B0606030504020204" pitchFamily="34" charset="0"/>
              </a:rPr>
              <a:t>Consolidate the gains and broaden the ownership of and support for NEEDS,</a:t>
            </a:r>
          </a:p>
          <a:p>
            <a:pPr algn="l" defTabSz="543818">
              <a:lnSpc>
                <a:spcPct val="100000"/>
              </a:lnSpc>
            </a:pPr>
            <a:r>
              <a:rPr lang="en-US" sz="1200" i="1" dirty="0">
                <a:solidFill>
                  <a:srgbClr val="445469"/>
                </a:solidFill>
                <a:latin typeface="Open Sans" panose="020B0606030504020204" pitchFamily="34" charset="0"/>
                <a:ea typeface="Open Sans" panose="020B0606030504020204" pitchFamily="34" charset="0"/>
                <a:cs typeface="Open Sans" panose="020B0606030504020204" pitchFamily="34" charset="0"/>
              </a:rPr>
              <a:t>Identify policy implementation constraints and address them</a:t>
            </a:r>
          </a:p>
        </p:txBody>
      </p:sp>
    </p:spTree>
    <p:extLst>
      <p:ext uri="{BB962C8B-B14F-4D97-AF65-F5344CB8AC3E}">
        <p14:creationId xmlns:p14="http://schemas.microsoft.com/office/powerpoint/2010/main" val="31769902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1"/>
          <p:cNvSpPr>
            <a:spLocks/>
          </p:cNvSpPr>
          <p:nvPr/>
        </p:nvSpPr>
        <p:spPr bwMode="auto">
          <a:xfrm>
            <a:off x="967361" y="163591"/>
            <a:ext cx="9706079" cy="384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square" lIns="0" tIns="0" rIns="0" bIns="0" anchor="ctr">
            <a:spAutoFit/>
          </a:bodyPr>
          <a:lstStyle/>
          <a:p>
            <a:pPr algn="ctr" defTabSz="914217"/>
            <a:r>
              <a:rPr lang="en-US" sz="2500" b="1" dirty="0">
                <a:solidFill>
                  <a:srgbClr val="0070C0"/>
                </a:solidFill>
                <a:latin typeface="Lato Regular"/>
                <a:ea typeface="ＭＳ Ｐゴシック" charset="0"/>
                <a:cs typeface="Lato Regular"/>
                <a:sym typeface="Bebas Neue" charset="0"/>
              </a:rPr>
              <a:t>NES Impact in the VISION 20:20 ERA (2007 – 2015) </a:t>
            </a:r>
          </a:p>
        </p:txBody>
      </p:sp>
      <p:grpSp>
        <p:nvGrpSpPr>
          <p:cNvPr id="41" name="Group 40"/>
          <p:cNvGrpSpPr/>
          <p:nvPr/>
        </p:nvGrpSpPr>
        <p:grpSpPr>
          <a:xfrm>
            <a:off x="5572815" y="685572"/>
            <a:ext cx="399946" cy="95250"/>
            <a:chOff x="1942594" y="2781300"/>
            <a:chExt cx="799891" cy="190500"/>
          </a:xfrm>
          <a:solidFill>
            <a:schemeClr val="bg1">
              <a:lumMod val="85000"/>
            </a:schemeClr>
          </a:solidFill>
        </p:grpSpPr>
        <p:sp>
          <p:nvSpPr>
            <p:cNvPr id="42"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algn="ctr" defTabSz="914217"/>
              <a:endParaRPr lang="en-US">
                <a:solidFill>
                  <a:srgbClr val="445469"/>
                </a:solidFill>
                <a:latin typeface="Lato Light"/>
              </a:endParaRPr>
            </a:p>
          </p:txBody>
        </p:sp>
        <p:sp>
          <p:nvSpPr>
            <p:cNvPr id="48"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algn="ctr" defTabSz="914217"/>
              <a:endParaRPr lang="en-US">
                <a:solidFill>
                  <a:srgbClr val="445469"/>
                </a:solidFill>
                <a:latin typeface="Lato Light"/>
              </a:endParaRPr>
            </a:p>
          </p:txBody>
        </p:sp>
        <p:sp>
          <p:nvSpPr>
            <p:cNvPr id="49"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algn="ctr" defTabSz="914217"/>
              <a:endParaRPr lang="en-US">
                <a:solidFill>
                  <a:srgbClr val="445469"/>
                </a:solidFill>
                <a:latin typeface="Lato Light"/>
              </a:endParaRPr>
            </a:p>
          </p:txBody>
        </p:sp>
      </p:grpSp>
      <p:sp>
        <p:nvSpPr>
          <p:cNvPr id="4" name="Rectangle 3">
            <a:extLst>
              <a:ext uri="{FF2B5EF4-FFF2-40B4-BE49-F238E27FC236}">
                <a16:creationId xmlns:a16="http://schemas.microsoft.com/office/drawing/2014/main" id="{91BF5132-2B02-4A37-9C78-B8C46D61597C}"/>
              </a:ext>
            </a:extLst>
          </p:cNvPr>
          <p:cNvSpPr/>
          <p:nvPr/>
        </p:nvSpPr>
        <p:spPr>
          <a:xfrm>
            <a:off x="804476" y="6467708"/>
            <a:ext cx="1248937" cy="1895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217"/>
            <a:endParaRPr lang="en-US">
              <a:solidFill>
                <a:prstClr val="white"/>
              </a:solidFill>
              <a:latin typeface="Lato Light"/>
            </a:endParaRPr>
          </a:p>
        </p:txBody>
      </p:sp>
      <p:sp>
        <p:nvSpPr>
          <p:cNvPr id="28" name="Rectangle 27">
            <a:extLst>
              <a:ext uri="{FF2B5EF4-FFF2-40B4-BE49-F238E27FC236}">
                <a16:creationId xmlns:a16="http://schemas.microsoft.com/office/drawing/2014/main" id="{CFEED021-DBD0-4932-96FA-37BD64F999A3}"/>
              </a:ext>
            </a:extLst>
          </p:cNvPr>
          <p:cNvSpPr/>
          <p:nvPr/>
        </p:nvSpPr>
        <p:spPr>
          <a:xfrm>
            <a:off x="9926173" y="6467707"/>
            <a:ext cx="1556447" cy="1895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217"/>
            <a:endParaRPr lang="en-US">
              <a:solidFill>
                <a:prstClr val="white"/>
              </a:solidFill>
              <a:latin typeface="Lato Light"/>
            </a:endParaRPr>
          </a:p>
        </p:txBody>
      </p:sp>
      <p:sp>
        <p:nvSpPr>
          <p:cNvPr id="34" name="Rectangle 33">
            <a:extLst>
              <a:ext uri="{FF2B5EF4-FFF2-40B4-BE49-F238E27FC236}">
                <a16:creationId xmlns:a16="http://schemas.microsoft.com/office/drawing/2014/main" id="{24B7D955-A032-4194-8ADD-F363E6DE6244}"/>
              </a:ext>
            </a:extLst>
          </p:cNvPr>
          <p:cNvSpPr/>
          <p:nvPr/>
        </p:nvSpPr>
        <p:spPr>
          <a:xfrm>
            <a:off x="11331226" y="286448"/>
            <a:ext cx="602167" cy="587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217"/>
            <a:endParaRPr lang="en-US">
              <a:solidFill>
                <a:prstClr val="white"/>
              </a:solidFill>
              <a:latin typeface="Lato Light"/>
            </a:endParaRPr>
          </a:p>
        </p:txBody>
      </p:sp>
      <p:grpSp>
        <p:nvGrpSpPr>
          <p:cNvPr id="3" name="Group 2">
            <a:extLst>
              <a:ext uri="{FF2B5EF4-FFF2-40B4-BE49-F238E27FC236}">
                <a16:creationId xmlns:a16="http://schemas.microsoft.com/office/drawing/2014/main" id="{CEB424A5-1564-4DD6-9BA9-DA512EB9F8F6}"/>
              </a:ext>
            </a:extLst>
          </p:cNvPr>
          <p:cNvGrpSpPr/>
          <p:nvPr/>
        </p:nvGrpSpPr>
        <p:grpSpPr>
          <a:xfrm>
            <a:off x="1306571" y="1328323"/>
            <a:ext cx="10094154" cy="3522478"/>
            <a:chOff x="1336295" y="1946689"/>
            <a:chExt cx="10094154" cy="3522478"/>
          </a:xfrm>
        </p:grpSpPr>
        <p:sp>
          <p:nvSpPr>
            <p:cNvPr id="25" name="Shape 1720"/>
            <p:cNvSpPr/>
            <p:nvPr/>
          </p:nvSpPr>
          <p:spPr>
            <a:xfrm>
              <a:off x="5775075" y="3766922"/>
              <a:ext cx="2041499" cy="1702245"/>
            </a:xfrm>
            <a:custGeom>
              <a:avLst/>
              <a:gdLst/>
              <a:ahLst/>
              <a:cxnLst>
                <a:cxn ang="0">
                  <a:pos x="wd2" y="hd2"/>
                </a:cxn>
                <a:cxn ang="5400000">
                  <a:pos x="wd2" y="hd2"/>
                </a:cxn>
                <a:cxn ang="10800000">
                  <a:pos x="wd2" y="hd2"/>
                </a:cxn>
                <a:cxn ang="16200000">
                  <a:pos x="wd2" y="hd2"/>
                </a:cxn>
              </a:cxnLst>
              <a:rect l="0" t="0" r="r" b="b"/>
              <a:pathLst>
                <a:path w="21600" h="21600" extrusionOk="0">
                  <a:moveTo>
                    <a:pt x="0" y="15305"/>
                  </a:moveTo>
                  <a:lnTo>
                    <a:pt x="3079" y="21600"/>
                  </a:lnTo>
                  <a:cubicBezTo>
                    <a:pt x="13022" y="21383"/>
                    <a:pt x="21117" y="11891"/>
                    <a:pt x="21600" y="57"/>
                  </a:cubicBezTo>
                  <a:lnTo>
                    <a:pt x="16372" y="3738"/>
                  </a:lnTo>
                  <a:lnTo>
                    <a:pt x="11063" y="0"/>
                  </a:lnTo>
                  <a:cubicBezTo>
                    <a:pt x="10631" y="4895"/>
                    <a:pt x="7245" y="8768"/>
                    <a:pt x="3093" y="8981"/>
                  </a:cubicBezTo>
                  <a:cubicBezTo>
                    <a:pt x="3093" y="8981"/>
                    <a:pt x="0" y="15305"/>
                    <a:pt x="0" y="15305"/>
                  </a:cubicBezTo>
                  <a:close/>
                </a:path>
              </a:pathLst>
            </a:custGeom>
            <a:solidFill>
              <a:srgbClr val="00B050"/>
            </a:solidFill>
            <a:ln w="12700">
              <a:miter lim="400000"/>
            </a:ln>
          </p:spPr>
          <p:txBody>
            <a:bodyPr lIns="19050" tIns="19050" rIns="19050" bIns="19050" anchor="ctr"/>
            <a:lstStyle/>
            <a:p>
              <a:pP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sym typeface="Gill Sans"/>
              </a:endParaRPr>
            </a:p>
          </p:txBody>
        </p:sp>
        <p:grpSp>
          <p:nvGrpSpPr>
            <p:cNvPr id="2" name="Group 1">
              <a:extLst>
                <a:ext uri="{FF2B5EF4-FFF2-40B4-BE49-F238E27FC236}">
                  <a16:creationId xmlns:a16="http://schemas.microsoft.com/office/drawing/2014/main" id="{47911E9E-F188-4492-8550-F51B8341F86C}"/>
                </a:ext>
              </a:extLst>
            </p:cNvPr>
            <p:cNvGrpSpPr/>
            <p:nvPr/>
          </p:nvGrpSpPr>
          <p:grpSpPr>
            <a:xfrm>
              <a:off x="1336295" y="1946689"/>
              <a:ext cx="10094154" cy="3519982"/>
              <a:chOff x="1336295" y="1946689"/>
              <a:chExt cx="10094154" cy="3519982"/>
            </a:xfrm>
          </p:grpSpPr>
          <p:sp>
            <p:nvSpPr>
              <p:cNvPr id="94" name="TextBox 93"/>
              <p:cNvSpPr txBox="1"/>
              <p:nvPr/>
            </p:nvSpPr>
            <p:spPr>
              <a:xfrm>
                <a:off x="1412655" y="2317659"/>
                <a:ext cx="3021226" cy="1265411"/>
              </a:xfrm>
              <a:prstGeom prst="rect">
                <a:avLst/>
              </a:prstGeom>
              <a:noFill/>
            </p:spPr>
            <p:txBody>
              <a:bodyPr wrap="square" rtlCol="0">
                <a:spAutoFit/>
              </a:bodyPr>
              <a:lstStyle/>
              <a:p>
                <a:pPr defTabSz="914217">
                  <a:lnSpc>
                    <a:spcPct val="110000"/>
                  </a:lnSpc>
                </a:pPr>
                <a:r>
                  <a:rPr lang="en-US" sz="1400" dirty="0">
                    <a:solidFill>
                      <a:srgbClr val="445469"/>
                    </a:solidFill>
                    <a:latin typeface="Calibri Light" panose="020F0302020204030204" pitchFamily="34" charset="0"/>
                    <a:ea typeface="Open Sans" panose="020B0606030504020204" pitchFamily="34" charset="0"/>
                    <a:cs typeface="Calibri Light" panose="020F0302020204030204" pitchFamily="34" charset="0"/>
                  </a:rPr>
                  <a:t>Advocacy for the sustenance of fiscal buffers and banking reforms that reduced the impact of the Global Financial Crisis on the Nigerian Economy;</a:t>
                </a:r>
              </a:p>
            </p:txBody>
          </p:sp>
          <p:sp>
            <p:nvSpPr>
              <p:cNvPr id="95" name="Rectangle 94"/>
              <p:cNvSpPr/>
              <p:nvPr/>
            </p:nvSpPr>
            <p:spPr>
              <a:xfrm>
                <a:off x="1405565" y="2012937"/>
                <a:ext cx="2836034" cy="300082"/>
              </a:xfrm>
              <a:prstGeom prst="rect">
                <a:avLst/>
              </a:prstGeom>
            </p:spPr>
            <p:txBody>
              <a:bodyPr wrap="none">
                <a:spAutoFit/>
              </a:bodyPr>
              <a:lstStyle/>
              <a:p>
                <a:pPr defTabSz="914217"/>
                <a:r>
                  <a:rPr lang="en-US" sz="1350" b="1" dirty="0">
                    <a:solidFill>
                      <a:srgbClr val="445469"/>
                    </a:solidFill>
                    <a:latin typeface="Lato Regular"/>
                    <a:cs typeface="Lato Regular"/>
                  </a:rPr>
                  <a:t>SUSTENANCE OF FISCAL BUFFER</a:t>
                </a:r>
              </a:p>
            </p:txBody>
          </p:sp>
          <p:sp>
            <p:nvSpPr>
              <p:cNvPr id="99" name="TextBox 98"/>
              <p:cNvSpPr txBox="1"/>
              <p:nvPr/>
            </p:nvSpPr>
            <p:spPr>
              <a:xfrm>
                <a:off x="1350099" y="4539662"/>
                <a:ext cx="3244710" cy="554191"/>
              </a:xfrm>
              <a:prstGeom prst="rect">
                <a:avLst/>
              </a:prstGeom>
              <a:noFill/>
            </p:spPr>
            <p:txBody>
              <a:bodyPr wrap="square" rtlCol="0">
                <a:spAutoFit/>
              </a:bodyPr>
              <a:lstStyle/>
              <a:p>
                <a:pPr defTabSz="914217">
                  <a:lnSpc>
                    <a:spcPct val="110000"/>
                  </a:lnSpc>
                </a:pPr>
                <a:r>
                  <a:rPr lang="en-US" sz="1400" dirty="0">
                    <a:solidFill>
                      <a:srgbClr val="445469"/>
                    </a:solidFill>
                    <a:latin typeface="Calibri Light" panose="020F0302020204030204" pitchFamily="34" charset="0"/>
                    <a:ea typeface="Calibri" panose="020F0502020204030204" pitchFamily="34" charset="0"/>
                  </a:rPr>
                  <a:t>Development of the National Infrastructure Master Plan</a:t>
                </a:r>
                <a:endParaRPr lang="en-US" sz="1350" dirty="0">
                  <a:solidFill>
                    <a:srgbClr val="44546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0" name="Rectangle 99"/>
              <p:cNvSpPr/>
              <p:nvPr/>
            </p:nvSpPr>
            <p:spPr>
              <a:xfrm>
                <a:off x="1336295" y="4207026"/>
                <a:ext cx="2604303" cy="300082"/>
              </a:xfrm>
              <a:prstGeom prst="rect">
                <a:avLst/>
              </a:prstGeom>
            </p:spPr>
            <p:txBody>
              <a:bodyPr wrap="none">
                <a:spAutoFit/>
              </a:bodyPr>
              <a:lstStyle/>
              <a:p>
                <a:pPr defTabSz="914217"/>
                <a:r>
                  <a:rPr lang="en-US" sz="1350" b="1" dirty="0">
                    <a:solidFill>
                      <a:srgbClr val="445469"/>
                    </a:solidFill>
                    <a:latin typeface="Lato Regular"/>
                    <a:cs typeface="Lato Regular"/>
                  </a:rPr>
                  <a:t>NATIONAL INFRASTRUCTURE</a:t>
                </a:r>
              </a:p>
            </p:txBody>
          </p:sp>
          <p:sp>
            <p:nvSpPr>
              <p:cNvPr id="104" name="TextBox 103"/>
              <p:cNvSpPr txBox="1"/>
              <p:nvPr/>
            </p:nvSpPr>
            <p:spPr>
              <a:xfrm>
                <a:off x="7843427" y="2550502"/>
                <a:ext cx="3238993" cy="773673"/>
              </a:xfrm>
              <a:prstGeom prst="rect">
                <a:avLst/>
              </a:prstGeom>
              <a:noFill/>
            </p:spPr>
            <p:txBody>
              <a:bodyPr wrap="square" rtlCol="0">
                <a:spAutoFit/>
              </a:bodyPr>
              <a:lstStyle/>
              <a:p>
                <a:pPr defTabSz="914217">
                  <a:lnSpc>
                    <a:spcPct val="107000"/>
                  </a:lnSpc>
                  <a:spcAft>
                    <a:spcPts val="400"/>
                  </a:spcAft>
                </a:pPr>
                <a:r>
                  <a:rPr lang="en-US" sz="1400" dirty="0">
                    <a:solidFill>
                      <a:srgbClr val="445469"/>
                    </a:solidFill>
                    <a:latin typeface="Calibri Light" panose="020F0302020204030204" pitchFamily="34" charset="0"/>
                    <a:ea typeface="Calibri" panose="020F0502020204030204" pitchFamily="34" charset="0"/>
                    <a:cs typeface="Times New Roman" panose="02020603050405020304" pitchFamily="18" charset="0"/>
                  </a:rPr>
                  <a:t>Adoption of Comprehensive Industry Problem Solving Approach that led to the Power Sector Reform Roadmap</a:t>
                </a:r>
                <a:endParaRPr lang="en-US" sz="1600" dirty="0">
                  <a:solidFill>
                    <a:srgbClr val="445469"/>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5" name="Rectangle 104"/>
              <p:cNvSpPr/>
              <p:nvPr/>
            </p:nvSpPr>
            <p:spPr>
              <a:xfrm>
                <a:off x="7816574" y="2181916"/>
                <a:ext cx="2239716" cy="300082"/>
              </a:xfrm>
              <a:prstGeom prst="rect">
                <a:avLst/>
              </a:prstGeom>
            </p:spPr>
            <p:txBody>
              <a:bodyPr wrap="none">
                <a:spAutoFit/>
              </a:bodyPr>
              <a:lstStyle/>
              <a:p>
                <a:pPr defTabSz="914217"/>
                <a:r>
                  <a:rPr lang="en-US" sz="1350" b="1" dirty="0">
                    <a:solidFill>
                      <a:srgbClr val="445469"/>
                    </a:solidFill>
                    <a:latin typeface="Lato Regular"/>
                    <a:cs typeface="Lato Regular"/>
                  </a:rPr>
                  <a:t>POWER SECTOR REFORM</a:t>
                </a:r>
              </a:p>
            </p:txBody>
          </p:sp>
          <p:sp>
            <p:nvSpPr>
              <p:cNvPr id="106" name="TextBox 105"/>
              <p:cNvSpPr txBox="1"/>
              <p:nvPr/>
            </p:nvSpPr>
            <p:spPr>
              <a:xfrm>
                <a:off x="8185739" y="4382683"/>
                <a:ext cx="3244710" cy="773673"/>
              </a:xfrm>
              <a:prstGeom prst="rect">
                <a:avLst/>
              </a:prstGeom>
              <a:noFill/>
            </p:spPr>
            <p:txBody>
              <a:bodyPr wrap="square" rtlCol="0">
                <a:spAutoFit/>
              </a:bodyPr>
              <a:lstStyle/>
              <a:p>
                <a:pPr defTabSz="914217">
                  <a:lnSpc>
                    <a:spcPct val="107000"/>
                  </a:lnSpc>
                  <a:spcAft>
                    <a:spcPts val="400"/>
                  </a:spcAft>
                </a:pPr>
                <a:r>
                  <a:rPr lang="en-US" sz="1400" dirty="0">
                    <a:solidFill>
                      <a:srgbClr val="445469"/>
                    </a:solidFill>
                    <a:latin typeface="Calibri Light" panose="020F0302020204030204" pitchFamily="34" charset="0"/>
                    <a:ea typeface="Calibri" panose="020F0502020204030204" pitchFamily="34" charset="0"/>
                    <a:cs typeface="Times New Roman" panose="02020603050405020304" pitchFamily="18" charset="0"/>
                  </a:rPr>
                  <a:t>Resolution of Policy and Regulatory Framework issues with Rail Reform in Nigeria.</a:t>
                </a:r>
                <a:endParaRPr lang="en-US" sz="1600" dirty="0">
                  <a:solidFill>
                    <a:srgbClr val="445469"/>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7" name="Rectangle 106"/>
              <p:cNvSpPr/>
              <p:nvPr/>
            </p:nvSpPr>
            <p:spPr>
              <a:xfrm>
                <a:off x="8185739" y="4071646"/>
                <a:ext cx="1316386" cy="300082"/>
              </a:xfrm>
              <a:prstGeom prst="rect">
                <a:avLst/>
              </a:prstGeom>
            </p:spPr>
            <p:txBody>
              <a:bodyPr wrap="none">
                <a:spAutoFit/>
              </a:bodyPr>
              <a:lstStyle/>
              <a:p>
                <a:pPr defTabSz="914217"/>
                <a:r>
                  <a:rPr lang="en-US" sz="1350" b="1" dirty="0">
                    <a:solidFill>
                      <a:srgbClr val="445469"/>
                    </a:solidFill>
                    <a:latin typeface="Lato Regular"/>
                    <a:cs typeface="Lato Regular"/>
                  </a:rPr>
                  <a:t>RAIL REFORM</a:t>
                </a:r>
              </a:p>
            </p:txBody>
          </p:sp>
          <p:sp>
            <p:nvSpPr>
              <p:cNvPr id="24" name="Shape 1719"/>
              <p:cNvSpPr/>
              <p:nvPr/>
            </p:nvSpPr>
            <p:spPr>
              <a:xfrm>
                <a:off x="4278833" y="3424465"/>
                <a:ext cx="1701490" cy="2042206"/>
              </a:xfrm>
              <a:custGeom>
                <a:avLst/>
                <a:gdLst/>
                <a:ahLst/>
                <a:cxnLst>
                  <a:cxn ang="0">
                    <a:pos x="wd2" y="hd2"/>
                  </a:cxn>
                  <a:cxn ang="5400000">
                    <a:pos x="wd2" y="hd2"/>
                  </a:cxn>
                  <a:cxn ang="10800000">
                    <a:pos x="wd2" y="hd2"/>
                  </a:cxn>
                  <a:cxn ang="16200000">
                    <a:pos x="wd2" y="hd2"/>
                  </a:cxn>
                </a:cxnLst>
                <a:rect l="0" t="0" r="r" b="b"/>
                <a:pathLst>
                  <a:path w="21600" h="21600" extrusionOk="0">
                    <a:moveTo>
                      <a:pt x="21544" y="21600"/>
                    </a:moveTo>
                    <a:lnTo>
                      <a:pt x="17863" y="16372"/>
                    </a:lnTo>
                    <a:lnTo>
                      <a:pt x="21600" y="11064"/>
                    </a:lnTo>
                    <a:cubicBezTo>
                      <a:pt x="16705" y="10632"/>
                      <a:pt x="12832" y="7246"/>
                      <a:pt x="12619" y="3093"/>
                    </a:cubicBezTo>
                    <a:lnTo>
                      <a:pt x="6294" y="0"/>
                    </a:lnTo>
                    <a:lnTo>
                      <a:pt x="0" y="3080"/>
                    </a:lnTo>
                    <a:cubicBezTo>
                      <a:pt x="216" y="13022"/>
                      <a:pt x="9708" y="21118"/>
                      <a:pt x="21544" y="21600"/>
                    </a:cubicBezTo>
                    <a:close/>
                  </a:path>
                </a:pathLst>
              </a:custGeom>
              <a:solidFill>
                <a:srgbClr val="328CCD"/>
              </a:solidFill>
              <a:ln w="12700">
                <a:miter lim="400000"/>
              </a:ln>
            </p:spPr>
            <p:txBody>
              <a:bodyPr lIns="19050" tIns="19050" rIns="19050" bIns="19050" anchor="ctr"/>
              <a:lstStyle/>
              <a:p>
                <a:pP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sym typeface="Gill Sans"/>
                </a:endParaRPr>
              </a:p>
            </p:txBody>
          </p:sp>
          <p:sp>
            <p:nvSpPr>
              <p:cNvPr id="26" name="Shape 1721"/>
              <p:cNvSpPr/>
              <p:nvPr/>
            </p:nvSpPr>
            <p:spPr>
              <a:xfrm>
                <a:off x="6104703" y="1946689"/>
                <a:ext cx="1701490" cy="2042206"/>
              </a:xfrm>
              <a:custGeom>
                <a:avLst/>
                <a:gdLst/>
                <a:ahLst/>
                <a:cxnLst>
                  <a:cxn ang="0">
                    <a:pos x="wd2" y="hd2"/>
                  </a:cxn>
                  <a:cxn ang="5400000">
                    <a:pos x="wd2" y="hd2"/>
                  </a:cxn>
                  <a:cxn ang="10800000">
                    <a:pos x="wd2" y="hd2"/>
                  </a:cxn>
                  <a:cxn ang="16200000">
                    <a:pos x="wd2" y="hd2"/>
                  </a:cxn>
                </a:cxnLst>
                <a:rect l="0" t="0" r="r" b="b"/>
                <a:pathLst>
                  <a:path w="21600" h="21600" extrusionOk="0">
                    <a:moveTo>
                      <a:pt x="21600" y="18521"/>
                    </a:moveTo>
                    <a:cubicBezTo>
                      <a:pt x="21384" y="8578"/>
                      <a:pt x="11891" y="483"/>
                      <a:pt x="56" y="0"/>
                    </a:cubicBezTo>
                    <a:lnTo>
                      <a:pt x="3737" y="5228"/>
                    </a:lnTo>
                    <a:lnTo>
                      <a:pt x="0" y="10536"/>
                    </a:lnTo>
                    <a:cubicBezTo>
                      <a:pt x="4895" y="10968"/>
                      <a:pt x="8767" y="14353"/>
                      <a:pt x="8981" y="18507"/>
                    </a:cubicBezTo>
                    <a:lnTo>
                      <a:pt x="15305" y="21600"/>
                    </a:lnTo>
                    <a:cubicBezTo>
                      <a:pt x="15305" y="21600"/>
                      <a:pt x="21600" y="18521"/>
                      <a:pt x="21600" y="18521"/>
                    </a:cubicBezTo>
                    <a:close/>
                  </a:path>
                </a:pathLst>
              </a:custGeom>
              <a:solidFill>
                <a:schemeClr val="accent2"/>
              </a:solidFill>
              <a:ln w="12700">
                <a:miter lim="400000"/>
              </a:ln>
            </p:spPr>
            <p:txBody>
              <a:bodyPr lIns="19050" tIns="19050" rIns="19050" bIns="19050" anchor="ctr"/>
              <a:lstStyle/>
              <a:p>
                <a:pP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sym typeface="Gill Sans"/>
                </a:endParaRPr>
              </a:p>
            </p:txBody>
          </p:sp>
          <p:sp>
            <p:nvSpPr>
              <p:cNvPr id="27" name="Shape 1722"/>
              <p:cNvSpPr/>
              <p:nvPr/>
            </p:nvSpPr>
            <p:spPr>
              <a:xfrm>
                <a:off x="4278833" y="1946690"/>
                <a:ext cx="2041499" cy="1702155"/>
              </a:xfrm>
              <a:custGeom>
                <a:avLst/>
                <a:gdLst/>
                <a:ahLst/>
                <a:cxnLst>
                  <a:cxn ang="0">
                    <a:pos x="wd2" y="hd2"/>
                  </a:cxn>
                  <a:cxn ang="5400000">
                    <a:pos x="wd2" y="hd2"/>
                  </a:cxn>
                  <a:cxn ang="10800000">
                    <a:pos x="wd2" y="hd2"/>
                  </a:cxn>
                  <a:cxn ang="16200000">
                    <a:pos x="wd2" y="hd2"/>
                  </a:cxn>
                </a:cxnLst>
                <a:rect l="0" t="0" r="r" b="b"/>
                <a:pathLst>
                  <a:path w="21600" h="21600" extrusionOk="0">
                    <a:moveTo>
                      <a:pt x="21600" y="6294"/>
                    </a:moveTo>
                    <a:lnTo>
                      <a:pt x="18521" y="0"/>
                    </a:lnTo>
                    <a:cubicBezTo>
                      <a:pt x="8577" y="216"/>
                      <a:pt x="483" y="9708"/>
                      <a:pt x="0" y="21544"/>
                    </a:cubicBezTo>
                    <a:lnTo>
                      <a:pt x="5227" y="17863"/>
                    </a:lnTo>
                    <a:lnTo>
                      <a:pt x="10537" y="21600"/>
                    </a:lnTo>
                    <a:cubicBezTo>
                      <a:pt x="10969" y="16705"/>
                      <a:pt x="14354" y="12832"/>
                      <a:pt x="18507" y="12619"/>
                    </a:cubicBezTo>
                    <a:cubicBezTo>
                      <a:pt x="18507" y="12619"/>
                      <a:pt x="21600" y="6294"/>
                      <a:pt x="21600" y="6294"/>
                    </a:cubicBezTo>
                    <a:close/>
                  </a:path>
                </a:pathLst>
              </a:custGeom>
              <a:solidFill>
                <a:srgbClr val="2750F0"/>
              </a:solidFill>
              <a:ln w="12700">
                <a:miter lim="400000"/>
              </a:ln>
            </p:spPr>
            <p:txBody>
              <a:bodyPr lIns="19050" tIns="19050" rIns="19050" bIns="19050" anchor="ctr"/>
              <a:lstStyle/>
              <a:p>
                <a:pP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Gill Sans"/>
                  <a:sym typeface="Gill Sans"/>
                </a:endParaRPr>
              </a:p>
            </p:txBody>
          </p:sp>
        </p:grpSp>
      </p:grpSp>
      <p:grpSp>
        <p:nvGrpSpPr>
          <p:cNvPr id="11" name="Group 10">
            <a:extLst>
              <a:ext uri="{FF2B5EF4-FFF2-40B4-BE49-F238E27FC236}">
                <a16:creationId xmlns:a16="http://schemas.microsoft.com/office/drawing/2014/main" id="{E1E2E79A-177A-47A8-B244-A75845310CB3}"/>
              </a:ext>
            </a:extLst>
          </p:cNvPr>
          <p:cNvGrpSpPr/>
          <p:nvPr/>
        </p:nvGrpSpPr>
        <p:grpSpPr>
          <a:xfrm>
            <a:off x="7341476" y="5437693"/>
            <a:ext cx="4717384" cy="1219585"/>
            <a:chOff x="7335667" y="5534827"/>
            <a:chExt cx="4717384" cy="1219585"/>
          </a:xfrm>
        </p:grpSpPr>
        <p:grpSp>
          <p:nvGrpSpPr>
            <p:cNvPr id="7" name="Group 6">
              <a:extLst>
                <a:ext uri="{FF2B5EF4-FFF2-40B4-BE49-F238E27FC236}">
                  <a16:creationId xmlns:a16="http://schemas.microsoft.com/office/drawing/2014/main" id="{D8654D4E-7579-4B4D-8708-C1163BD8AE13}"/>
                </a:ext>
              </a:extLst>
            </p:cNvPr>
            <p:cNvGrpSpPr/>
            <p:nvPr/>
          </p:nvGrpSpPr>
          <p:grpSpPr>
            <a:xfrm>
              <a:off x="7335667" y="5624937"/>
              <a:ext cx="1305690" cy="1004186"/>
              <a:chOff x="8050052" y="5484367"/>
              <a:chExt cx="1435788" cy="1092187"/>
            </a:xfrm>
          </p:grpSpPr>
          <p:sp>
            <p:nvSpPr>
              <p:cNvPr id="36" name="Shape 1721">
                <a:extLst>
                  <a:ext uri="{FF2B5EF4-FFF2-40B4-BE49-F238E27FC236}">
                    <a16:creationId xmlns:a16="http://schemas.microsoft.com/office/drawing/2014/main" id="{6486CA74-D50C-46EE-9BDB-2CD38C60ED7F}"/>
                  </a:ext>
                </a:extLst>
              </p:cNvPr>
              <p:cNvSpPr/>
              <p:nvPr/>
            </p:nvSpPr>
            <p:spPr>
              <a:xfrm rot="4555099">
                <a:off x="8221852" y="5312567"/>
                <a:ext cx="1092187" cy="1435788"/>
              </a:xfrm>
              <a:custGeom>
                <a:avLst/>
                <a:gdLst/>
                <a:ahLst/>
                <a:cxnLst>
                  <a:cxn ang="0">
                    <a:pos x="wd2" y="hd2"/>
                  </a:cxn>
                  <a:cxn ang="5400000">
                    <a:pos x="wd2" y="hd2"/>
                  </a:cxn>
                  <a:cxn ang="10800000">
                    <a:pos x="wd2" y="hd2"/>
                  </a:cxn>
                  <a:cxn ang="16200000">
                    <a:pos x="wd2" y="hd2"/>
                  </a:cxn>
                </a:cxnLst>
                <a:rect l="0" t="0" r="r" b="b"/>
                <a:pathLst>
                  <a:path w="21600" h="21600" extrusionOk="0">
                    <a:moveTo>
                      <a:pt x="21600" y="18521"/>
                    </a:moveTo>
                    <a:cubicBezTo>
                      <a:pt x="21384" y="8578"/>
                      <a:pt x="11891" y="483"/>
                      <a:pt x="56" y="0"/>
                    </a:cubicBezTo>
                    <a:lnTo>
                      <a:pt x="3737" y="5228"/>
                    </a:lnTo>
                    <a:lnTo>
                      <a:pt x="0" y="10536"/>
                    </a:lnTo>
                    <a:cubicBezTo>
                      <a:pt x="4895" y="10968"/>
                      <a:pt x="8767" y="14353"/>
                      <a:pt x="8981" y="18507"/>
                    </a:cubicBezTo>
                    <a:lnTo>
                      <a:pt x="15305" y="21600"/>
                    </a:lnTo>
                    <a:cubicBezTo>
                      <a:pt x="15305" y="21600"/>
                      <a:pt x="21600" y="18521"/>
                      <a:pt x="21600" y="18521"/>
                    </a:cubicBezTo>
                    <a:close/>
                  </a:path>
                </a:pathLst>
              </a:custGeom>
              <a:solidFill>
                <a:schemeClr val="accent2"/>
              </a:solidFill>
              <a:ln w="12700">
                <a:miter lim="400000"/>
              </a:ln>
            </p:spPr>
            <p:txBody>
              <a:bodyPr lIns="19050" tIns="19050" rIns="19050" bIns="19050" anchor="ctr"/>
              <a:lstStyle/>
              <a:p>
                <a:pP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solidFill>
                    <a:srgbClr val="FFFFFF"/>
                  </a:solidFill>
                  <a:effectLst>
                    <a:outerShdw blurRad="38100" dist="12700" dir="5400000" rotWithShape="0">
                      <a:srgbClr val="000000">
                        <a:alpha val="50000"/>
                      </a:srgbClr>
                    </a:outerShdw>
                  </a:effectLst>
                  <a:latin typeface="Gill Sans"/>
                  <a:sym typeface="Gill Sans"/>
                </a:endParaRPr>
              </a:p>
            </p:txBody>
          </p:sp>
          <p:pic>
            <p:nvPicPr>
              <p:cNvPr id="18" name="Picture 17">
                <a:extLst>
                  <a:ext uri="{FF2B5EF4-FFF2-40B4-BE49-F238E27FC236}">
                    <a16:creationId xmlns:a16="http://schemas.microsoft.com/office/drawing/2014/main" id="{5B7B0DAA-DC7E-4F04-B28F-0249935979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26108" y="5808783"/>
                <a:ext cx="483673" cy="483673"/>
              </a:xfrm>
              <a:prstGeom prst="rect">
                <a:avLst/>
              </a:prstGeom>
            </p:spPr>
          </p:pic>
        </p:grpSp>
        <p:sp>
          <p:nvSpPr>
            <p:cNvPr id="46" name="Rectangle 45">
              <a:extLst>
                <a:ext uri="{FF2B5EF4-FFF2-40B4-BE49-F238E27FC236}">
                  <a16:creationId xmlns:a16="http://schemas.microsoft.com/office/drawing/2014/main" id="{1563FA8F-7AD8-4041-B44F-F9AD8079D836}"/>
                </a:ext>
              </a:extLst>
            </p:cNvPr>
            <p:cNvSpPr/>
            <p:nvPr/>
          </p:nvSpPr>
          <p:spPr>
            <a:xfrm>
              <a:off x="8675902" y="5534827"/>
              <a:ext cx="1874231" cy="300082"/>
            </a:xfrm>
            <a:prstGeom prst="rect">
              <a:avLst/>
            </a:prstGeom>
          </p:spPr>
          <p:txBody>
            <a:bodyPr wrap="none">
              <a:spAutoFit/>
            </a:bodyPr>
            <a:lstStyle/>
            <a:p>
              <a:pPr defTabSz="914217"/>
              <a:r>
                <a:rPr lang="en-US" sz="1350" b="1" dirty="0">
                  <a:solidFill>
                    <a:srgbClr val="445469"/>
                  </a:solidFill>
                  <a:latin typeface="Lato Regular"/>
                  <a:cs typeface="Lato Regular"/>
                </a:rPr>
                <a:t>ECONOMIC AGENDA</a:t>
              </a:r>
            </a:p>
          </p:txBody>
        </p:sp>
        <p:sp>
          <p:nvSpPr>
            <p:cNvPr id="47" name="TextBox 46">
              <a:extLst>
                <a:ext uri="{FF2B5EF4-FFF2-40B4-BE49-F238E27FC236}">
                  <a16:creationId xmlns:a16="http://schemas.microsoft.com/office/drawing/2014/main" id="{A285E598-3DBE-439D-86CC-2F1CA5619524}"/>
                </a:ext>
              </a:extLst>
            </p:cNvPr>
            <p:cNvSpPr txBox="1"/>
            <p:nvPr/>
          </p:nvSpPr>
          <p:spPr>
            <a:xfrm>
              <a:off x="8629650" y="5750226"/>
              <a:ext cx="3423401" cy="1004186"/>
            </a:xfrm>
            <a:prstGeom prst="rect">
              <a:avLst/>
            </a:prstGeom>
            <a:noFill/>
          </p:spPr>
          <p:txBody>
            <a:bodyPr wrap="square" rtlCol="0">
              <a:spAutoFit/>
            </a:bodyPr>
            <a:lstStyle/>
            <a:p>
              <a:pPr defTabSz="914217">
                <a:lnSpc>
                  <a:spcPct val="107000"/>
                </a:lnSpc>
                <a:spcAft>
                  <a:spcPts val="400"/>
                </a:spcAft>
              </a:pPr>
              <a:r>
                <a:rPr lang="en-US" sz="1400" dirty="0">
                  <a:solidFill>
                    <a:srgbClr val="445469"/>
                  </a:solidFill>
                  <a:latin typeface="Calibri Light" panose="020F0302020204030204" pitchFamily="34" charset="0"/>
                  <a:ea typeface="Calibri" panose="020F0502020204030204" pitchFamily="34" charset="0"/>
                  <a:cs typeface="Times New Roman" panose="02020603050405020304" pitchFamily="18" charset="0"/>
                </a:rPr>
                <a:t>Delivery of the Long-Term Economic Agenda (2010-2020). A Comprehensive Framework for the Vision 2020:20 was articulated to give expression to the national vision</a:t>
              </a:r>
              <a:endParaRPr lang="en-US" sz="1600" dirty="0">
                <a:solidFill>
                  <a:srgbClr val="445469"/>
                </a:solidFill>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9" name="Group 8">
            <a:extLst>
              <a:ext uri="{FF2B5EF4-FFF2-40B4-BE49-F238E27FC236}">
                <a16:creationId xmlns:a16="http://schemas.microsoft.com/office/drawing/2014/main" id="{E4764B70-C369-4D5F-B6DF-0C76B000ACA8}"/>
              </a:ext>
            </a:extLst>
          </p:cNvPr>
          <p:cNvGrpSpPr/>
          <p:nvPr/>
        </p:nvGrpSpPr>
        <p:grpSpPr>
          <a:xfrm>
            <a:off x="223997" y="5387275"/>
            <a:ext cx="5748764" cy="1308908"/>
            <a:chOff x="311910" y="5589656"/>
            <a:chExt cx="5748764" cy="1308908"/>
          </a:xfrm>
        </p:grpSpPr>
        <p:sp>
          <p:nvSpPr>
            <p:cNvPr id="50" name="Rectangle 49">
              <a:extLst>
                <a:ext uri="{FF2B5EF4-FFF2-40B4-BE49-F238E27FC236}">
                  <a16:creationId xmlns:a16="http://schemas.microsoft.com/office/drawing/2014/main" id="{DA913832-9173-4431-B690-37D7EA100FC7}"/>
                </a:ext>
              </a:extLst>
            </p:cNvPr>
            <p:cNvSpPr/>
            <p:nvPr/>
          </p:nvSpPr>
          <p:spPr>
            <a:xfrm>
              <a:off x="1733258" y="5589656"/>
              <a:ext cx="1632691" cy="300082"/>
            </a:xfrm>
            <a:prstGeom prst="rect">
              <a:avLst/>
            </a:prstGeom>
          </p:spPr>
          <p:txBody>
            <a:bodyPr wrap="none">
              <a:spAutoFit/>
            </a:bodyPr>
            <a:lstStyle/>
            <a:p>
              <a:pPr defTabSz="914217"/>
              <a:r>
                <a:rPr lang="en-US" sz="1350" b="1" dirty="0">
                  <a:solidFill>
                    <a:srgbClr val="445469"/>
                  </a:solidFill>
                  <a:latin typeface="Lato Regular"/>
                  <a:cs typeface="Lato Regular"/>
                </a:rPr>
                <a:t>THE NIGER DELTA</a:t>
              </a:r>
            </a:p>
          </p:txBody>
        </p:sp>
        <p:sp>
          <p:nvSpPr>
            <p:cNvPr id="51" name="TextBox 50">
              <a:extLst>
                <a:ext uri="{FF2B5EF4-FFF2-40B4-BE49-F238E27FC236}">
                  <a16:creationId xmlns:a16="http://schemas.microsoft.com/office/drawing/2014/main" id="{C23F0296-4DEB-4545-AB67-59628820E9A1}"/>
                </a:ext>
              </a:extLst>
            </p:cNvPr>
            <p:cNvSpPr txBox="1"/>
            <p:nvPr/>
          </p:nvSpPr>
          <p:spPr>
            <a:xfrm>
              <a:off x="1650268" y="5894378"/>
              <a:ext cx="4410406" cy="1004186"/>
            </a:xfrm>
            <a:prstGeom prst="rect">
              <a:avLst/>
            </a:prstGeom>
            <a:noFill/>
          </p:spPr>
          <p:txBody>
            <a:bodyPr wrap="square" rtlCol="0">
              <a:spAutoFit/>
            </a:bodyPr>
            <a:lstStyle/>
            <a:p>
              <a:pPr defTabSz="914217">
                <a:lnSpc>
                  <a:spcPct val="107000"/>
                </a:lnSpc>
                <a:spcAft>
                  <a:spcPts val="400"/>
                </a:spcAft>
              </a:pPr>
              <a:r>
                <a:rPr lang="en-US" sz="1400" dirty="0">
                  <a:solidFill>
                    <a:srgbClr val="445469"/>
                  </a:solidFill>
                  <a:latin typeface="Calibri Light" panose="020F0302020204030204" pitchFamily="34" charset="0"/>
                  <a:ea typeface="Calibri" panose="020F0502020204030204" pitchFamily="34" charset="0"/>
                  <a:cs typeface="Times New Roman" panose="02020603050405020304" pitchFamily="18" charset="0"/>
                </a:rPr>
                <a:t>Policy recommendations on Sustainable Peace and Security in the Niger Delta which were key elements of a reviewed Niger Delta Development Masterplan and Niger Delta Amnesty Program</a:t>
              </a:r>
              <a:endParaRPr lang="en-US" sz="1600" dirty="0">
                <a:solidFill>
                  <a:srgbClr val="445469"/>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7" name="Shape 1721">
              <a:extLst>
                <a:ext uri="{FF2B5EF4-FFF2-40B4-BE49-F238E27FC236}">
                  <a16:creationId xmlns:a16="http://schemas.microsoft.com/office/drawing/2014/main" id="{9D34DCE9-A086-4B3C-8BF1-BB9D4BC9E399}"/>
                </a:ext>
              </a:extLst>
            </p:cNvPr>
            <p:cNvSpPr/>
            <p:nvPr/>
          </p:nvSpPr>
          <p:spPr>
            <a:xfrm rot="4767114">
              <a:off x="431398" y="5478008"/>
              <a:ext cx="1117894" cy="1356870"/>
            </a:xfrm>
            <a:custGeom>
              <a:avLst/>
              <a:gdLst/>
              <a:ahLst/>
              <a:cxnLst>
                <a:cxn ang="0">
                  <a:pos x="wd2" y="hd2"/>
                </a:cxn>
                <a:cxn ang="5400000">
                  <a:pos x="wd2" y="hd2"/>
                </a:cxn>
                <a:cxn ang="10800000">
                  <a:pos x="wd2" y="hd2"/>
                </a:cxn>
                <a:cxn ang="16200000">
                  <a:pos x="wd2" y="hd2"/>
                </a:cxn>
              </a:cxnLst>
              <a:rect l="0" t="0" r="r" b="b"/>
              <a:pathLst>
                <a:path w="21600" h="21600" extrusionOk="0">
                  <a:moveTo>
                    <a:pt x="21600" y="18521"/>
                  </a:moveTo>
                  <a:cubicBezTo>
                    <a:pt x="21384" y="8578"/>
                    <a:pt x="11891" y="483"/>
                    <a:pt x="56" y="0"/>
                  </a:cubicBezTo>
                  <a:lnTo>
                    <a:pt x="3737" y="5228"/>
                  </a:lnTo>
                  <a:lnTo>
                    <a:pt x="0" y="10536"/>
                  </a:lnTo>
                  <a:cubicBezTo>
                    <a:pt x="4895" y="10968"/>
                    <a:pt x="8767" y="14353"/>
                    <a:pt x="8981" y="18507"/>
                  </a:cubicBezTo>
                  <a:lnTo>
                    <a:pt x="15305" y="21600"/>
                  </a:lnTo>
                  <a:cubicBezTo>
                    <a:pt x="15305" y="21600"/>
                    <a:pt x="21600" y="18521"/>
                    <a:pt x="21600" y="18521"/>
                  </a:cubicBezTo>
                  <a:close/>
                </a:path>
              </a:pathLst>
            </a:custGeom>
            <a:solidFill>
              <a:srgbClr val="2750F0"/>
            </a:solidFill>
            <a:ln w="12700">
              <a:miter lim="400000"/>
            </a:ln>
          </p:spPr>
          <p:txBody>
            <a:bodyPr lIns="19050" tIns="19050" rIns="19050" bIns="19050" anchor="ctr"/>
            <a:lstStyle/>
            <a:p>
              <a:pPr defTabSz="2286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solidFill>
                  <a:srgbClr val="FFFFFF"/>
                </a:solidFill>
                <a:effectLst>
                  <a:outerShdw blurRad="38100" dist="12700" dir="5400000" rotWithShape="0">
                    <a:srgbClr val="000000">
                      <a:alpha val="50000"/>
                    </a:srgbClr>
                  </a:outerShdw>
                </a:effectLst>
                <a:latin typeface="Gill Sans"/>
                <a:sym typeface="Gill Sans"/>
              </a:endParaRPr>
            </a:p>
          </p:txBody>
        </p:sp>
      </p:grpSp>
      <p:pic>
        <p:nvPicPr>
          <p:cNvPr id="14" name="Picture 13">
            <a:extLst>
              <a:ext uri="{FF2B5EF4-FFF2-40B4-BE49-F238E27FC236}">
                <a16:creationId xmlns:a16="http://schemas.microsoft.com/office/drawing/2014/main" id="{EA0C79FE-D2F4-4338-A232-4A731F8A7B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341" y="3753362"/>
            <a:ext cx="609524" cy="609524"/>
          </a:xfrm>
          <a:prstGeom prst="rect">
            <a:avLst/>
          </a:prstGeom>
        </p:spPr>
      </p:pic>
      <p:pic>
        <p:nvPicPr>
          <p:cNvPr id="17" name="Picture 16">
            <a:extLst>
              <a:ext uri="{FF2B5EF4-FFF2-40B4-BE49-F238E27FC236}">
                <a16:creationId xmlns:a16="http://schemas.microsoft.com/office/drawing/2014/main" id="{751104A8-AF5E-4ABA-9527-14B8DAF3A0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9859" y="2149027"/>
            <a:ext cx="609524" cy="609524"/>
          </a:xfrm>
          <a:prstGeom prst="rect">
            <a:avLst/>
          </a:prstGeom>
        </p:spPr>
      </p:pic>
      <p:pic>
        <p:nvPicPr>
          <p:cNvPr id="21" name="Picture 20">
            <a:extLst>
              <a:ext uri="{FF2B5EF4-FFF2-40B4-BE49-F238E27FC236}">
                <a16:creationId xmlns:a16="http://schemas.microsoft.com/office/drawing/2014/main" id="{7BD27150-6523-4A68-B172-D7513F8F84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3164" y="1844265"/>
            <a:ext cx="609524" cy="609524"/>
          </a:xfrm>
          <a:prstGeom prst="rect">
            <a:avLst/>
          </a:prstGeom>
        </p:spPr>
      </p:pic>
      <p:pic>
        <p:nvPicPr>
          <p:cNvPr id="23" name="Picture 22">
            <a:extLst>
              <a:ext uri="{FF2B5EF4-FFF2-40B4-BE49-F238E27FC236}">
                <a16:creationId xmlns:a16="http://schemas.microsoft.com/office/drawing/2014/main" id="{A3DA2211-1EBA-4202-A27B-96F24B0AA3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59037" y="3464350"/>
            <a:ext cx="609524" cy="609524"/>
          </a:xfrm>
          <a:prstGeom prst="rect">
            <a:avLst/>
          </a:prstGeom>
        </p:spPr>
      </p:pic>
      <p:pic>
        <p:nvPicPr>
          <p:cNvPr id="30" name="Picture 29">
            <a:extLst>
              <a:ext uri="{FF2B5EF4-FFF2-40B4-BE49-F238E27FC236}">
                <a16:creationId xmlns:a16="http://schemas.microsoft.com/office/drawing/2014/main" id="{BFAA44A1-ECFF-40DF-8B5F-22CF1AD07B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7787" y="5803665"/>
            <a:ext cx="379148" cy="379148"/>
          </a:xfrm>
          <a:prstGeom prst="rect">
            <a:avLst/>
          </a:prstGeom>
        </p:spPr>
      </p:pic>
    </p:spTree>
    <p:extLst>
      <p:ext uri="{BB962C8B-B14F-4D97-AF65-F5344CB8AC3E}">
        <p14:creationId xmlns:p14="http://schemas.microsoft.com/office/powerpoint/2010/main" val="291738232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3"/>
          <p:cNvSpPr/>
          <p:nvPr/>
        </p:nvSpPr>
        <p:spPr>
          <a:xfrm>
            <a:off x="1588" y="-11152"/>
            <a:ext cx="9701561" cy="6869151"/>
          </a:xfrm>
          <a:custGeom>
            <a:avLst/>
            <a:gdLst>
              <a:gd name="connsiteX0" fmla="*/ 0 w 13782907"/>
              <a:gd name="connsiteY0" fmla="*/ 0 h 13738301"/>
              <a:gd name="connsiteX1" fmla="*/ 13782907 w 13782907"/>
              <a:gd name="connsiteY1" fmla="*/ 0 h 13738301"/>
              <a:gd name="connsiteX2" fmla="*/ 13782907 w 13782907"/>
              <a:gd name="connsiteY2" fmla="*/ 13738301 h 13738301"/>
              <a:gd name="connsiteX3" fmla="*/ 0 w 13782907"/>
              <a:gd name="connsiteY3" fmla="*/ 13738301 h 13738301"/>
              <a:gd name="connsiteX4" fmla="*/ 0 w 13782907"/>
              <a:gd name="connsiteY4" fmla="*/ 0 h 13738301"/>
              <a:gd name="connsiteX0" fmla="*/ 0 w 19403122"/>
              <a:gd name="connsiteY0" fmla="*/ 0 h 13738301"/>
              <a:gd name="connsiteX1" fmla="*/ 19403122 w 19403122"/>
              <a:gd name="connsiteY1" fmla="*/ 44604 h 13738301"/>
              <a:gd name="connsiteX2" fmla="*/ 13782907 w 19403122"/>
              <a:gd name="connsiteY2" fmla="*/ 13738301 h 13738301"/>
              <a:gd name="connsiteX3" fmla="*/ 0 w 19403122"/>
              <a:gd name="connsiteY3" fmla="*/ 13738301 h 13738301"/>
              <a:gd name="connsiteX4" fmla="*/ 0 w 19403122"/>
              <a:gd name="connsiteY4" fmla="*/ 0 h 13738301"/>
              <a:gd name="connsiteX0" fmla="*/ 0 w 19425424"/>
              <a:gd name="connsiteY0" fmla="*/ 0 h 13738301"/>
              <a:gd name="connsiteX1" fmla="*/ 19425424 w 19425424"/>
              <a:gd name="connsiteY1" fmla="*/ 44604 h 13738301"/>
              <a:gd name="connsiteX2" fmla="*/ 13782907 w 19425424"/>
              <a:gd name="connsiteY2" fmla="*/ 13738301 h 13738301"/>
              <a:gd name="connsiteX3" fmla="*/ 0 w 19425424"/>
              <a:gd name="connsiteY3" fmla="*/ 13738301 h 13738301"/>
              <a:gd name="connsiteX4" fmla="*/ 0 w 19425424"/>
              <a:gd name="connsiteY4" fmla="*/ 0 h 13738301"/>
              <a:gd name="connsiteX0" fmla="*/ 0 w 19403122"/>
              <a:gd name="connsiteY0" fmla="*/ 1 h 13738302"/>
              <a:gd name="connsiteX1" fmla="*/ 19403122 w 19403122"/>
              <a:gd name="connsiteY1" fmla="*/ 0 h 13738302"/>
              <a:gd name="connsiteX2" fmla="*/ 13782907 w 19403122"/>
              <a:gd name="connsiteY2" fmla="*/ 13738302 h 13738302"/>
              <a:gd name="connsiteX3" fmla="*/ 0 w 19403122"/>
              <a:gd name="connsiteY3" fmla="*/ 13738302 h 13738302"/>
              <a:gd name="connsiteX4" fmla="*/ 0 w 19403122"/>
              <a:gd name="connsiteY4" fmla="*/ 1 h 13738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03122" h="13738302">
                <a:moveTo>
                  <a:pt x="0" y="1"/>
                </a:moveTo>
                <a:lnTo>
                  <a:pt x="19403122" y="0"/>
                </a:lnTo>
                <a:lnTo>
                  <a:pt x="13782907" y="13738302"/>
                </a:lnTo>
                <a:lnTo>
                  <a:pt x="0" y="13738302"/>
                </a:lnTo>
                <a:lnTo>
                  <a:pt x="0" y="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a:solidFill>
                <a:srgbClr val="FFFFFF"/>
              </a:solidFill>
              <a:latin typeface="Calibri" panose="020F0502020204030204"/>
            </a:endParaRPr>
          </a:p>
        </p:txBody>
      </p:sp>
      <p:pic>
        <p:nvPicPr>
          <p:cNvPr id="6" name="Picture Placeholder 5">
            <a:extLst>
              <a:ext uri="{FF2B5EF4-FFF2-40B4-BE49-F238E27FC236}">
                <a16:creationId xmlns:a16="http://schemas.microsoft.com/office/drawing/2014/main" id="{DA03F152-4089-4D43-A3DF-B042EF422DA7}"/>
              </a:ext>
            </a:extLst>
          </p:cNvPr>
          <p:cNvPicPr>
            <a:picLocks noGrp="1" noChangeAspect="1"/>
          </p:cNvPicPr>
          <p:nvPr>
            <p:ph type="pic" sz="quarter" idx="23"/>
          </p:nvPr>
        </p:nvPicPr>
        <p:blipFill>
          <a:blip r:embed="rId3">
            <a:extLst>
              <a:ext uri="{28A0092B-C50C-407E-A947-70E740481C1C}">
                <a14:useLocalDpi xmlns:a14="http://schemas.microsoft.com/office/drawing/2010/main" val="0"/>
              </a:ext>
            </a:extLst>
          </a:blip>
          <a:srcRect/>
          <a:stretch/>
        </p:blipFill>
        <p:spPr>
          <a:xfrm>
            <a:off x="1588" y="201717"/>
            <a:ext cx="9697000" cy="6454565"/>
          </a:xfrm>
          <a:blipFill>
            <a:blip r:embed="rId3"/>
            <a:stretch>
              <a:fillRect/>
            </a:stretch>
          </a:blipFill>
        </p:spPr>
      </p:pic>
      <p:sp>
        <p:nvSpPr>
          <p:cNvPr id="16" name="Rectangle 13"/>
          <p:cNvSpPr/>
          <p:nvPr/>
        </p:nvSpPr>
        <p:spPr>
          <a:xfrm>
            <a:off x="1588" y="201717"/>
            <a:ext cx="9701561" cy="6555922"/>
          </a:xfrm>
          <a:custGeom>
            <a:avLst/>
            <a:gdLst>
              <a:gd name="connsiteX0" fmla="*/ 0 w 13782907"/>
              <a:gd name="connsiteY0" fmla="*/ 0 h 13738301"/>
              <a:gd name="connsiteX1" fmla="*/ 13782907 w 13782907"/>
              <a:gd name="connsiteY1" fmla="*/ 0 h 13738301"/>
              <a:gd name="connsiteX2" fmla="*/ 13782907 w 13782907"/>
              <a:gd name="connsiteY2" fmla="*/ 13738301 h 13738301"/>
              <a:gd name="connsiteX3" fmla="*/ 0 w 13782907"/>
              <a:gd name="connsiteY3" fmla="*/ 13738301 h 13738301"/>
              <a:gd name="connsiteX4" fmla="*/ 0 w 13782907"/>
              <a:gd name="connsiteY4" fmla="*/ 0 h 13738301"/>
              <a:gd name="connsiteX0" fmla="*/ 0 w 19403122"/>
              <a:gd name="connsiteY0" fmla="*/ 0 h 13738301"/>
              <a:gd name="connsiteX1" fmla="*/ 19403122 w 19403122"/>
              <a:gd name="connsiteY1" fmla="*/ 44604 h 13738301"/>
              <a:gd name="connsiteX2" fmla="*/ 13782907 w 19403122"/>
              <a:gd name="connsiteY2" fmla="*/ 13738301 h 13738301"/>
              <a:gd name="connsiteX3" fmla="*/ 0 w 19403122"/>
              <a:gd name="connsiteY3" fmla="*/ 13738301 h 13738301"/>
              <a:gd name="connsiteX4" fmla="*/ 0 w 19403122"/>
              <a:gd name="connsiteY4" fmla="*/ 0 h 13738301"/>
              <a:gd name="connsiteX0" fmla="*/ 0 w 19425424"/>
              <a:gd name="connsiteY0" fmla="*/ 0 h 13738301"/>
              <a:gd name="connsiteX1" fmla="*/ 19425424 w 19425424"/>
              <a:gd name="connsiteY1" fmla="*/ 44604 h 13738301"/>
              <a:gd name="connsiteX2" fmla="*/ 13782907 w 19425424"/>
              <a:gd name="connsiteY2" fmla="*/ 13738301 h 13738301"/>
              <a:gd name="connsiteX3" fmla="*/ 0 w 19425424"/>
              <a:gd name="connsiteY3" fmla="*/ 13738301 h 13738301"/>
              <a:gd name="connsiteX4" fmla="*/ 0 w 19425424"/>
              <a:gd name="connsiteY4" fmla="*/ 0 h 13738301"/>
              <a:gd name="connsiteX0" fmla="*/ 0 w 19403122"/>
              <a:gd name="connsiteY0" fmla="*/ 1 h 13738302"/>
              <a:gd name="connsiteX1" fmla="*/ 19403122 w 19403122"/>
              <a:gd name="connsiteY1" fmla="*/ 0 h 13738302"/>
              <a:gd name="connsiteX2" fmla="*/ 13782907 w 19403122"/>
              <a:gd name="connsiteY2" fmla="*/ 13738302 h 13738302"/>
              <a:gd name="connsiteX3" fmla="*/ 0 w 19403122"/>
              <a:gd name="connsiteY3" fmla="*/ 13738302 h 13738302"/>
              <a:gd name="connsiteX4" fmla="*/ 0 w 19403122"/>
              <a:gd name="connsiteY4" fmla="*/ 1 h 13738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03122" h="13738302">
                <a:moveTo>
                  <a:pt x="0" y="1"/>
                </a:moveTo>
                <a:lnTo>
                  <a:pt x="19403122" y="0"/>
                </a:lnTo>
                <a:lnTo>
                  <a:pt x="13782907" y="13738302"/>
                </a:lnTo>
                <a:lnTo>
                  <a:pt x="0" y="13738302"/>
                </a:lnTo>
                <a:lnTo>
                  <a:pt x="0" y="1"/>
                </a:lnTo>
                <a:close/>
              </a:path>
            </a:pathLst>
          </a:custGeom>
          <a:solidFill>
            <a:srgbClr val="00B050">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a:solidFill>
                <a:srgbClr val="FFFFFF"/>
              </a:solidFill>
              <a:latin typeface="Calibri" panose="020F0502020204030204"/>
            </a:endParaRPr>
          </a:p>
        </p:txBody>
      </p:sp>
      <p:sp>
        <p:nvSpPr>
          <p:cNvPr id="8" name="Rectangle 7"/>
          <p:cNvSpPr>
            <a:spLocks/>
          </p:cNvSpPr>
          <p:nvPr/>
        </p:nvSpPr>
        <p:spPr bwMode="auto">
          <a:xfrm>
            <a:off x="8832089" y="1916880"/>
            <a:ext cx="3137130" cy="38472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square" lIns="0" tIns="0" rIns="0" bIns="0" anchor="ctr">
            <a:spAutoFit/>
          </a:bodyPr>
          <a:lstStyle/>
          <a:p>
            <a:pPr algn="r" defTabSz="914217"/>
            <a:r>
              <a:rPr lang="en-US" sz="5000" b="1" spc="150" dirty="0">
                <a:solidFill>
                  <a:srgbClr val="0070C0"/>
                </a:solidFill>
                <a:latin typeface="Poppins Bold" panose="02000000000000000000" pitchFamily="2" charset="77"/>
                <a:ea typeface="Roboto" charset="0"/>
                <a:cs typeface="Poppins Bold" panose="02000000000000000000" pitchFamily="2" charset="77"/>
                <a:sym typeface="Bebas Neue" charset="0"/>
              </a:rPr>
              <a:t>NES IMPACT ON KEY ECONOMIC REFORMS</a:t>
            </a:r>
          </a:p>
        </p:txBody>
      </p:sp>
      <p:sp>
        <p:nvSpPr>
          <p:cNvPr id="7" name="Oval 6"/>
          <p:cNvSpPr/>
          <p:nvPr/>
        </p:nvSpPr>
        <p:spPr>
          <a:xfrm>
            <a:off x="7090126" y="4427243"/>
            <a:ext cx="1204331" cy="120433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a:solidFill>
                <a:srgbClr val="FFC688"/>
              </a:solidFill>
              <a:latin typeface="Calibri" panose="020F0502020204030204"/>
            </a:endParaRPr>
          </a:p>
        </p:txBody>
      </p:sp>
      <p:sp>
        <p:nvSpPr>
          <p:cNvPr id="12" name="Shape 2787"/>
          <p:cNvSpPr/>
          <p:nvPr/>
        </p:nvSpPr>
        <p:spPr>
          <a:xfrm>
            <a:off x="7427004" y="4763943"/>
            <a:ext cx="530575" cy="530930"/>
          </a:xfrm>
          <a:custGeom>
            <a:avLst/>
            <a:gdLst/>
            <a:ahLst/>
            <a:cxnLst>
              <a:cxn ang="0">
                <a:pos x="wd2" y="hd2"/>
              </a:cxn>
              <a:cxn ang="5400000">
                <a:pos x="wd2" y="hd2"/>
              </a:cxn>
              <a:cxn ang="10800000">
                <a:pos x="wd2" y="hd2"/>
              </a:cxn>
              <a:cxn ang="16200000">
                <a:pos x="wd2" y="hd2"/>
              </a:cxn>
            </a:cxnLst>
            <a:rect l="0" t="0" r="r" b="b"/>
            <a:pathLst>
              <a:path w="21086" h="21600" extrusionOk="0">
                <a:moveTo>
                  <a:pt x="11502" y="10309"/>
                </a:moveTo>
                <a:cubicBezTo>
                  <a:pt x="11767" y="10309"/>
                  <a:pt x="11981" y="10090"/>
                  <a:pt x="11981" y="9818"/>
                </a:cubicBezTo>
                <a:cubicBezTo>
                  <a:pt x="11981" y="9547"/>
                  <a:pt x="11767" y="9327"/>
                  <a:pt x="11502" y="9327"/>
                </a:cubicBezTo>
                <a:cubicBezTo>
                  <a:pt x="11237" y="9327"/>
                  <a:pt x="11022" y="9547"/>
                  <a:pt x="11022" y="9818"/>
                </a:cubicBezTo>
                <a:cubicBezTo>
                  <a:pt x="11022" y="10090"/>
                  <a:pt x="11237" y="10309"/>
                  <a:pt x="11502" y="10309"/>
                </a:cubicBezTo>
                <a:moveTo>
                  <a:pt x="15818" y="4909"/>
                </a:moveTo>
                <a:cubicBezTo>
                  <a:pt x="16083" y="4909"/>
                  <a:pt x="16297" y="5129"/>
                  <a:pt x="16297" y="5400"/>
                </a:cubicBezTo>
                <a:cubicBezTo>
                  <a:pt x="16297" y="5672"/>
                  <a:pt x="16083" y="5891"/>
                  <a:pt x="15818" y="5891"/>
                </a:cubicBezTo>
                <a:cubicBezTo>
                  <a:pt x="15553" y="5891"/>
                  <a:pt x="15338" y="5672"/>
                  <a:pt x="15338" y="5400"/>
                </a:cubicBezTo>
                <a:cubicBezTo>
                  <a:pt x="15338" y="5129"/>
                  <a:pt x="15553" y="4909"/>
                  <a:pt x="15818" y="4909"/>
                </a:cubicBezTo>
                <a:moveTo>
                  <a:pt x="15818" y="6873"/>
                </a:moveTo>
                <a:cubicBezTo>
                  <a:pt x="16612" y="6873"/>
                  <a:pt x="17256" y="6213"/>
                  <a:pt x="17256" y="5400"/>
                </a:cubicBezTo>
                <a:cubicBezTo>
                  <a:pt x="17256" y="4587"/>
                  <a:pt x="16612" y="3928"/>
                  <a:pt x="15818" y="3928"/>
                </a:cubicBezTo>
                <a:cubicBezTo>
                  <a:pt x="15023" y="3928"/>
                  <a:pt x="14379" y="4587"/>
                  <a:pt x="14379" y="5400"/>
                </a:cubicBezTo>
                <a:cubicBezTo>
                  <a:pt x="14379" y="6213"/>
                  <a:pt x="15023" y="6873"/>
                  <a:pt x="15818" y="6873"/>
                </a:cubicBezTo>
                <a:moveTo>
                  <a:pt x="12941" y="11782"/>
                </a:moveTo>
                <a:cubicBezTo>
                  <a:pt x="13206" y="11782"/>
                  <a:pt x="13420" y="11562"/>
                  <a:pt x="13420" y="11291"/>
                </a:cubicBezTo>
                <a:cubicBezTo>
                  <a:pt x="13420" y="11020"/>
                  <a:pt x="13206" y="10800"/>
                  <a:pt x="12941" y="10800"/>
                </a:cubicBezTo>
                <a:cubicBezTo>
                  <a:pt x="12675" y="10800"/>
                  <a:pt x="12461" y="11020"/>
                  <a:pt x="12461" y="11291"/>
                </a:cubicBezTo>
                <a:cubicBezTo>
                  <a:pt x="12461" y="11562"/>
                  <a:pt x="12675" y="11782"/>
                  <a:pt x="12941" y="11782"/>
                </a:cubicBezTo>
                <a:moveTo>
                  <a:pt x="10063" y="7855"/>
                </a:moveTo>
                <a:cubicBezTo>
                  <a:pt x="9798" y="7855"/>
                  <a:pt x="9584" y="8074"/>
                  <a:pt x="9584" y="8346"/>
                </a:cubicBezTo>
                <a:cubicBezTo>
                  <a:pt x="9584" y="8617"/>
                  <a:pt x="9798" y="8836"/>
                  <a:pt x="10063" y="8836"/>
                </a:cubicBezTo>
                <a:cubicBezTo>
                  <a:pt x="10328" y="8836"/>
                  <a:pt x="10543" y="8617"/>
                  <a:pt x="10543" y="8346"/>
                </a:cubicBezTo>
                <a:cubicBezTo>
                  <a:pt x="10543" y="8074"/>
                  <a:pt x="10328" y="7855"/>
                  <a:pt x="10063" y="7855"/>
                </a:cubicBezTo>
                <a:moveTo>
                  <a:pt x="1718" y="19842"/>
                </a:moveTo>
                <a:lnTo>
                  <a:pt x="3451" y="15392"/>
                </a:lnTo>
                <a:cubicBezTo>
                  <a:pt x="3684" y="15834"/>
                  <a:pt x="3973" y="16253"/>
                  <a:pt x="4312" y="16642"/>
                </a:cubicBezTo>
                <a:cubicBezTo>
                  <a:pt x="4824" y="17230"/>
                  <a:pt x="5418" y="17711"/>
                  <a:pt x="6061" y="18068"/>
                </a:cubicBezTo>
                <a:cubicBezTo>
                  <a:pt x="6061" y="18068"/>
                  <a:pt x="1718" y="19842"/>
                  <a:pt x="1718" y="19842"/>
                </a:cubicBezTo>
                <a:close/>
                <a:moveTo>
                  <a:pt x="3717" y="12060"/>
                </a:moveTo>
                <a:lnTo>
                  <a:pt x="0" y="21600"/>
                </a:lnTo>
                <a:lnTo>
                  <a:pt x="9319" y="17795"/>
                </a:lnTo>
                <a:cubicBezTo>
                  <a:pt x="9153" y="17815"/>
                  <a:pt x="8987" y="17824"/>
                  <a:pt x="8822" y="17824"/>
                </a:cubicBezTo>
                <a:cubicBezTo>
                  <a:pt x="5971" y="17824"/>
                  <a:pt x="3389" y="15002"/>
                  <a:pt x="3717" y="12060"/>
                </a:cubicBezTo>
                <a:moveTo>
                  <a:pt x="16115" y="10657"/>
                </a:moveTo>
                <a:cubicBezTo>
                  <a:pt x="15925" y="10851"/>
                  <a:pt x="15627" y="11171"/>
                  <a:pt x="15280" y="11542"/>
                </a:cubicBezTo>
                <a:cubicBezTo>
                  <a:pt x="14662" y="12204"/>
                  <a:pt x="13712" y="13221"/>
                  <a:pt x="13147" y="13753"/>
                </a:cubicBezTo>
                <a:lnTo>
                  <a:pt x="7665" y="8141"/>
                </a:lnTo>
                <a:cubicBezTo>
                  <a:pt x="8185" y="7563"/>
                  <a:pt x="9179" y="6590"/>
                  <a:pt x="9825" y="5958"/>
                </a:cubicBezTo>
                <a:cubicBezTo>
                  <a:pt x="10188" y="5603"/>
                  <a:pt x="10500" y="5298"/>
                  <a:pt x="10690" y="5103"/>
                </a:cubicBezTo>
                <a:cubicBezTo>
                  <a:pt x="13284" y="2447"/>
                  <a:pt x="18271" y="993"/>
                  <a:pt x="20136" y="982"/>
                </a:cubicBezTo>
                <a:cubicBezTo>
                  <a:pt x="20132" y="2572"/>
                  <a:pt x="18824" y="7884"/>
                  <a:pt x="16115" y="10657"/>
                </a:cubicBezTo>
                <a:moveTo>
                  <a:pt x="12477" y="14563"/>
                </a:moveTo>
                <a:cubicBezTo>
                  <a:pt x="12127" y="15873"/>
                  <a:pt x="11665" y="17072"/>
                  <a:pt x="11154" y="18035"/>
                </a:cubicBezTo>
                <a:cubicBezTo>
                  <a:pt x="10943" y="17454"/>
                  <a:pt x="10642" y="16798"/>
                  <a:pt x="10214" y="16110"/>
                </a:cubicBezTo>
                <a:cubicBezTo>
                  <a:pt x="10035" y="15823"/>
                  <a:pt x="9728" y="15656"/>
                  <a:pt x="9405" y="15656"/>
                </a:cubicBezTo>
                <a:cubicBezTo>
                  <a:pt x="9329" y="15656"/>
                  <a:pt x="9252" y="15665"/>
                  <a:pt x="9176" y="15684"/>
                </a:cubicBezTo>
                <a:cubicBezTo>
                  <a:pt x="8990" y="15731"/>
                  <a:pt x="8799" y="15755"/>
                  <a:pt x="8610" y="15755"/>
                </a:cubicBezTo>
                <a:cubicBezTo>
                  <a:pt x="7905" y="15755"/>
                  <a:pt x="7217" y="15432"/>
                  <a:pt x="6621" y="14822"/>
                </a:cubicBezTo>
                <a:cubicBezTo>
                  <a:pt x="5861" y="14044"/>
                  <a:pt x="5561" y="13114"/>
                  <a:pt x="5779" y="12206"/>
                </a:cubicBezTo>
                <a:cubicBezTo>
                  <a:pt x="5877" y="11797"/>
                  <a:pt x="5709" y="11370"/>
                  <a:pt x="5363" y="11144"/>
                </a:cubicBezTo>
                <a:cubicBezTo>
                  <a:pt x="4690" y="10706"/>
                  <a:pt x="4050" y="10398"/>
                  <a:pt x="3482" y="10183"/>
                </a:cubicBezTo>
                <a:cubicBezTo>
                  <a:pt x="4423" y="9658"/>
                  <a:pt x="5594" y="9186"/>
                  <a:pt x="6874" y="8827"/>
                </a:cubicBezTo>
                <a:cubicBezTo>
                  <a:pt x="6900" y="8820"/>
                  <a:pt x="6921" y="8803"/>
                  <a:pt x="6946" y="8793"/>
                </a:cubicBezTo>
                <a:lnTo>
                  <a:pt x="12510" y="14490"/>
                </a:lnTo>
                <a:cubicBezTo>
                  <a:pt x="12501" y="14515"/>
                  <a:pt x="12484" y="14536"/>
                  <a:pt x="12477" y="14563"/>
                </a:cubicBezTo>
                <a:moveTo>
                  <a:pt x="20922" y="167"/>
                </a:moveTo>
                <a:cubicBezTo>
                  <a:pt x="20813" y="55"/>
                  <a:pt x="20545" y="0"/>
                  <a:pt x="20157" y="0"/>
                </a:cubicBezTo>
                <a:cubicBezTo>
                  <a:pt x="18131" y="0"/>
                  <a:pt x="12842" y="1511"/>
                  <a:pt x="10012" y="4409"/>
                </a:cubicBezTo>
                <a:cubicBezTo>
                  <a:pt x="9345" y="5092"/>
                  <a:pt x="7134" y="7175"/>
                  <a:pt x="6621" y="7880"/>
                </a:cubicBezTo>
                <a:cubicBezTo>
                  <a:pt x="4961" y="8346"/>
                  <a:pt x="2544" y="9277"/>
                  <a:pt x="1196" y="10657"/>
                </a:cubicBezTo>
                <a:cubicBezTo>
                  <a:pt x="1196" y="10657"/>
                  <a:pt x="2841" y="10663"/>
                  <a:pt x="4848" y="11972"/>
                </a:cubicBezTo>
                <a:cubicBezTo>
                  <a:pt x="4556" y="13190"/>
                  <a:pt x="4926" y="14475"/>
                  <a:pt x="5943" y="15516"/>
                </a:cubicBezTo>
                <a:cubicBezTo>
                  <a:pt x="6735" y="16327"/>
                  <a:pt x="7672" y="16737"/>
                  <a:pt x="8610" y="16737"/>
                </a:cubicBezTo>
                <a:cubicBezTo>
                  <a:pt x="8876" y="16737"/>
                  <a:pt x="9142" y="16704"/>
                  <a:pt x="9405" y="16637"/>
                </a:cubicBezTo>
                <a:cubicBezTo>
                  <a:pt x="10683" y="18692"/>
                  <a:pt x="10690" y="20376"/>
                  <a:pt x="10690" y="20376"/>
                </a:cubicBezTo>
                <a:cubicBezTo>
                  <a:pt x="12038" y="18996"/>
                  <a:pt x="12948" y="16521"/>
                  <a:pt x="13402" y="14822"/>
                </a:cubicBezTo>
                <a:cubicBezTo>
                  <a:pt x="14091" y="14297"/>
                  <a:pt x="16126" y="12034"/>
                  <a:pt x="16793" y="11351"/>
                </a:cubicBezTo>
                <a:cubicBezTo>
                  <a:pt x="20164" y="7900"/>
                  <a:pt x="21600" y="861"/>
                  <a:pt x="20922" y="167"/>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rgbClr val="FFFFFF"/>
              </a:solidFill>
              <a:effectLst>
                <a:outerShdw blurRad="38100" dist="12700" dir="5400000" rotWithShape="0">
                  <a:srgbClr val="000000">
                    <a:alpha val="50000"/>
                  </a:srgbClr>
                </a:outerShdw>
              </a:effectLst>
              <a:latin typeface="Lato" charset="0"/>
              <a:ea typeface="Lato" charset="0"/>
              <a:cs typeface="Lato" charset="0"/>
              <a:sym typeface="Gill Sans"/>
            </a:endParaRPr>
          </a:p>
        </p:txBody>
      </p:sp>
    </p:spTree>
    <p:extLst>
      <p:ext uri="{BB962C8B-B14F-4D97-AF65-F5344CB8AC3E}">
        <p14:creationId xmlns:p14="http://schemas.microsoft.com/office/powerpoint/2010/main" val="297576682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efault Theme">
  <a:themeElements>
    <a:clrScheme name="Pitch Deck Light">
      <a:dk1>
        <a:srgbClr val="737572"/>
      </a:dk1>
      <a:lt1>
        <a:srgbClr val="FFFFFF"/>
      </a:lt1>
      <a:dk2>
        <a:srgbClr val="445469"/>
      </a:dk2>
      <a:lt2>
        <a:srgbClr val="FFFFFF"/>
      </a:lt2>
      <a:accent1>
        <a:srgbClr val="0E80C9"/>
      </a:accent1>
      <a:accent2>
        <a:srgbClr val="119CF4"/>
      </a:accent2>
      <a:accent3>
        <a:srgbClr val="445469"/>
      </a:accent3>
      <a:accent4>
        <a:srgbClr val="8AC153"/>
      </a:accent4>
      <a:accent5>
        <a:srgbClr val="BAEF69"/>
      </a:accent5>
      <a:accent6>
        <a:srgbClr val="A9A8AB"/>
      </a:accent6>
      <a:hlink>
        <a:srgbClr val="0E80C9"/>
      </a:hlink>
      <a:folHlink>
        <a:srgbClr val="0EA3FF"/>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Default Theme">
  <a:themeElements>
    <a:clrScheme name="Exchange - Light Version 7">
      <a:dk1>
        <a:srgbClr val="445469"/>
      </a:dk1>
      <a:lt1>
        <a:sysClr val="window" lastClr="FFFFFF"/>
      </a:lt1>
      <a:dk2>
        <a:srgbClr val="445469"/>
      </a:dk2>
      <a:lt2>
        <a:srgbClr val="FFFFFF"/>
      </a:lt2>
      <a:accent1>
        <a:srgbClr val="209072"/>
      </a:accent1>
      <a:accent2>
        <a:srgbClr val="7EB739"/>
      </a:accent2>
      <a:accent3>
        <a:srgbClr val="202D3A"/>
      </a:accent3>
      <a:accent4>
        <a:srgbClr val="EC8921"/>
      </a:accent4>
      <a:accent5>
        <a:srgbClr val="AE2724"/>
      </a:accent5>
      <a:accent6>
        <a:srgbClr val="A1A1A1"/>
      </a:accent6>
      <a:hlink>
        <a:srgbClr val="F33B48"/>
      </a:hlink>
      <a:folHlink>
        <a:srgbClr val="FFC000"/>
      </a:folHlink>
    </a:clrScheme>
    <a:fontScheme name="Custom 1">
      <a:majorFont>
        <a:latin typeface="Lato"/>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Custom 45">
      <a:dk1>
        <a:srgbClr val="303030"/>
      </a:dk1>
      <a:lt1>
        <a:srgbClr val="FFFFFF"/>
      </a:lt1>
      <a:dk2>
        <a:srgbClr val="191919"/>
      </a:dk2>
      <a:lt2>
        <a:srgbClr val="FFFFFF"/>
      </a:lt2>
      <a:accent1>
        <a:srgbClr val="F06B7E"/>
      </a:accent1>
      <a:accent2>
        <a:srgbClr val="7F6CA3"/>
      </a:accent2>
      <a:accent3>
        <a:srgbClr val="5DB0B7"/>
      </a:accent3>
      <a:accent4>
        <a:srgbClr val="FEADB8"/>
      </a:accent4>
      <a:accent5>
        <a:srgbClr val="FFC688"/>
      </a:accent5>
      <a:accent6>
        <a:srgbClr val="E3E3E3"/>
      </a:accent6>
      <a:hlink>
        <a:srgbClr val="216BA9"/>
      </a:hlink>
      <a:folHlink>
        <a:srgbClr val="1FB18A"/>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Colored4">
      <a:dk1>
        <a:srgbClr val="000000"/>
      </a:dk1>
      <a:lt1>
        <a:srgbClr val="FFFFFF"/>
      </a:lt1>
      <a:dk2>
        <a:srgbClr val="5C5C5C"/>
      </a:dk2>
      <a:lt2>
        <a:srgbClr val="FFFFFF"/>
      </a:lt2>
      <a:accent1>
        <a:srgbClr val="FFB230"/>
      </a:accent1>
      <a:accent2>
        <a:srgbClr val="ED6C44"/>
      </a:accent2>
      <a:accent3>
        <a:srgbClr val="C3A279"/>
      </a:accent3>
      <a:accent4>
        <a:srgbClr val="4C4743"/>
      </a:accent4>
      <a:accent5>
        <a:srgbClr val="4BC5C3"/>
      </a:accent5>
      <a:accent6>
        <a:srgbClr val="4C4743"/>
      </a:accent6>
      <a:hlink>
        <a:srgbClr val="C00000"/>
      </a:hlink>
      <a:folHlink>
        <a:srgbClr val="666699"/>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Theme">
  <a:themeElements>
    <a:clrScheme name="colored2">
      <a:dk1>
        <a:srgbClr val="000000"/>
      </a:dk1>
      <a:lt1>
        <a:srgbClr val="FFFFFF"/>
      </a:lt1>
      <a:dk2>
        <a:srgbClr val="5C5C5C"/>
      </a:dk2>
      <a:lt2>
        <a:srgbClr val="FFFFFF"/>
      </a:lt2>
      <a:accent1>
        <a:srgbClr val="8FBF59"/>
      </a:accent1>
      <a:accent2>
        <a:srgbClr val="40A3E7"/>
      </a:accent2>
      <a:accent3>
        <a:srgbClr val="5A6B7B"/>
      </a:accent3>
      <a:accent4>
        <a:srgbClr val="F7AA29"/>
      </a:accent4>
      <a:accent5>
        <a:srgbClr val="F4394A"/>
      </a:accent5>
      <a:accent6>
        <a:srgbClr val="981212"/>
      </a:accent6>
      <a:hlink>
        <a:srgbClr val="0066FF"/>
      </a:hlink>
      <a:folHlink>
        <a:srgbClr val="666699"/>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6891</Words>
  <Application>Microsoft Macintosh PowerPoint</Application>
  <PresentationFormat>Widescreen</PresentationFormat>
  <Paragraphs>724</Paragraphs>
  <Slides>49</Slides>
  <Notes>19</Notes>
  <HiddenSlides>0</HiddenSlides>
  <MMClips>0</MMClips>
  <ScaleCrop>false</ScaleCrop>
  <HeadingPairs>
    <vt:vector size="6" baseType="variant">
      <vt:variant>
        <vt:lpstr>Fonts Used</vt:lpstr>
      </vt:variant>
      <vt:variant>
        <vt:i4>23</vt:i4>
      </vt:variant>
      <vt:variant>
        <vt:lpstr>Theme</vt:lpstr>
      </vt:variant>
      <vt:variant>
        <vt:i4>8</vt:i4>
      </vt:variant>
      <vt:variant>
        <vt:lpstr>Slide Titles</vt:lpstr>
      </vt:variant>
      <vt:variant>
        <vt:i4>49</vt:i4>
      </vt:variant>
    </vt:vector>
  </HeadingPairs>
  <TitlesOfParts>
    <vt:vector size="80" baseType="lpstr">
      <vt:lpstr>Arial</vt:lpstr>
      <vt:lpstr>Arial Narrow</vt:lpstr>
      <vt:lpstr>Calibri</vt:lpstr>
      <vt:lpstr>Calibri Light</vt:lpstr>
      <vt:lpstr>Courier New</vt:lpstr>
      <vt:lpstr>Gill Sans</vt:lpstr>
      <vt:lpstr>Lato</vt:lpstr>
      <vt:lpstr>Lato Bold</vt:lpstr>
      <vt:lpstr>Lato Light</vt:lpstr>
      <vt:lpstr>Lato Regular</vt:lpstr>
      <vt:lpstr>Montserrat Bold</vt:lpstr>
      <vt:lpstr>Montserrat Light</vt:lpstr>
      <vt:lpstr>Open Sans</vt:lpstr>
      <vt:lpstr>Open Sans Extrabold</vt:lpstr>
      <vt:lpstr>Open Sans Light</vt:lpstr>
      <vt:lpstr>Open Sans Regular</vt:lpstr>
      <vt:lpstr>Poppins Bold</vt:lpstr>
      <vt:lpstr>Roboto Bold</vt:lpstr>
      <vt:lpstr>Roboto Condensed</vt:lpstr>
      <vt:lpstr>Roboto Regular</vt:lpstr>
      <vt:lpstr>Times New Roman</vt:lpstr>
      <vt:lpstr>Tw Cen MT</vt:lpstr>
      <vt:lpstr>Wingdings</vt:lpstr>
      <vt:lpstr>Office Theme</vt:lpstr>
      <vt:lpstr>5_Office Theme</vt:lpstr>
      <vt:lpstr>6_Office Theme</vt:lpstr>
      <vt:lpstr>Default Theme</vt:lpstr>
      <vt:lpstr>1_Default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IMPACT OF REFORM ON ECONOMY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VISION 2020:20 ERA (2007 – 2015)</vt:lpstr>
      <vt:lpstr>PowerPoint Presentation</vt:lpstr>
      <vt:lpstr>PowerPoint Presentation</vt:lpstr>
      <vt:lpstr>PowerPoint Presentation</vt:lpstr>
      <vt:lpstr>PowerPoint Presentation</vt:lpstr>
      <vt:lpstr>PowerPoint Presentation</vt:lpstr>
      <vt:lpstr>PowerPoint Presentation</vt:lpstr>
      <vt:lpstr>NESG REFORM ERAS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2019-10-01T16:25:16Z</dcterms:created>
  <dcterms:modified xsi:type="dcterms:W3CDTF">2023-02-03T15:11:09Z</dcterms:modified>
</cp:coreProperties>
</file>